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7" r:id="rId4"/>
    <p:sldId id="11174" r:id="rId5"/>
    <p:sldId id="388" r:id="rId6"/>
    <p:sldId id="11175" r:id="rId7"/>
    <p:sldId id="11184" r:id="rId8"/>
    <p:sldId id="11176" r:id="rId9"/>
    <p:sldId id="11177" r:id="rId10"/>
    <p:sldId id="11185" r:id="rId11"/>
    <p:sldId id="11181" r:id="rId12"/>
    <p:sldId id="11179" r:id="rId13"/>
    <p:sldId id="11180" r:id="rId14"/>
    <p:sldId id="11182" r:id="rId15"/>
    <p:sldId id="11187" r:id="rId16"/>
    <p:sldId id="11188" r:id="rId17"/>
    <p:sldId id="11183" r:id="rId18"/>
    <p:sldId id="11186" r:id="rId19"/>
    <p:sldId id="277" r:id="rId20"/>
    <p:sldId id="274" r:id="rId21"/>
    <p:sldId id="280" r:id="rId22"/>
    <p:sldId id="295" r:id="rId23"/>
    <p:sldId id="11165" r:id="rId24"/>
    <p:sldId id="11166" r:id="rId25"/>
    <p:sldId id="11167" r:id="rId26"/>
    <p:sldId id="11168" r:id="rId27"/>
    <p:sldId id="11169" r:id="rId28"/>
    <p:sldId id="11170" r:id="rId29"/>
    <p:sldId id="11171" r:id="rId30"/>
    <p:sldId id="11172" r:id="rId31"/>
    <p:sldId id="11173" r:id="rId32"/>
    <p:sldId id="275" r:id="rId33"/>
    <p:sldId id="268" r:id="rId34"/>
    <p:sldId id="261" r:id="rId35"/>
    <p:sldId id="271" r:id="rId36"/>
    <p:sldId id="269" r:id="rId37"/>
  </p:sldIdLst>
  <p:sldSz cx="18288000" cy="10287000"/>
  <p:notesSz cx="6858000" cy="9144000"/>
  <p:embeddedFontLst>
    <p:embeddedFont>
      <p:font typeface="Canva Sans" panose="020B0604020202020204" charset="0"/>
      <p:regular r:id="rId39"/>
    </p:embeddedFont>
    <p:embeddedFont>
      <p:font typeface="Canva Sans Bold" panose="020B0604020202020204" charset="0"/>
      <p:regular r:id="rId40"/>
    </p:embeddedFont>
    <p:embeddedFont>
      <p:font typeface="Canva Sans Bold Italics" panose="020B0604020202020204" charset="0"/>
      <p:regular r:id="rId41"/>
    </p:embeddedFont>
    <p:embeddedFont>
      <p:font typeface="Century" panose="02040604050505020304" pitchFamily="18" charset="0"/>
      <p:regular r:id="rId42"/>
    </p:embeddedFont>
    <p:embeddedFont>
      <p:font typeface="Gill Sans MT" panose="020B0502020104020203" pitchFamily="34" charset="0"/>
      <p:regular r:id="rId43"/>
      <p:bold r:id="rId44"/>
      <p:italic r:id="rId45"/>
      <p:boldItalic r:id="rId46"/>
    </p:embeddedFont>
    <p:embeddedFont>
      <p:font typeface="Merriweather" panose="00000500000000000000" pitchFamily="2" charset="0"/>
      <p:regular r:id="rId47"/>
      <p:bold r:id="rId48"/>
      <p:italic r:id="rId49"/>
      <p:boldItalic r:id="rId50"/>
    </p:embeddedFont>
    <p:embeddedFont>
      <p:font typeface="Montserrat Bold" panose="020B0604020202020204" charset="0"/>
      <p:regular r:id="rId51"/>
    </p:embeddedFont>
    <p:embeddedFont>
      <p:font typeface="Montserrat Bold Italics" panose="020B0604020202020204" charset="0"/>
      <p:regular r:id="rId52"/>
    </p:embeddedFont>
    <p:embeddedFont>
      <p:font typeface="Open Sans" panose="020B0606030504020204" pitchFamily="34" charset="0"/>
      <p:regular r:id="rId53"/>
      <p:bold r:id="rId54"/>
      <p:italic r:id="rId55"/>
      <p:boldItalic r:id="rId56"/>
    </p:embeddedFont>
    <p:embeddedFont>
      <p:font typeface="Open Sans Bold" panose="020B0806030504020204" charset="0"/>
      <p:regular r:id="rId57"/>
      <p:bold r:id="rId58"/>
    </p:embeddedFont>
    <p:embeddedFont>
      <p:font typeface="Source Sans Pro" panose="020B0503030403020204" pitchFamily="34" charset="0"/>
      <p:regular r:id="rId59"/>
      <p:bold r:id="rId60"/>
      <p:italic r:id="rId61"/>
      <p:boldItalic r:id="rId62"/>
    </p:embeddedFont>
    <p:embeddedFont>
      <p:font typeface="Tahoma" panose="020B0604030504040204" pitchFamily="34" charset="0"/>
      <p:regular r:id="rId63"/>
      <p:bold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CF88F-E54B-4374-B056-C32D59331E45}" v="335" dt="2024-04-23T21:31:45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05" autoAdjust="0"/>
    <p:restoredTop sz="92988" autoAdjust="0"/>
  </p:normalViewPr>
  <p:slideViewPr>
    <p:cSldViewPr>
      <p:cViewPr>
        <p:scale>
          <a:sx n="41" d="100"/>
          <a:sy n="41" d="100"/>
        </p:scale>
        <p:origin x="1002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63" Type="http://schemas.openxmlformats.org/officeDocument/2006/relationships/font" Target="fonts/font25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2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font" Target="fonts/font26.fntdata"/><Relationship Id="rId69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1.fntdata"/><Relationship Id="rId34" Type="http://schemas.openxmlformats.org/officeDocument/2006/relationships/slide" Target="slides/slide32.xml"/><Relationship Id="rId50" Type="http://schemas.openxmlformats.org/officeDocument/2006/relationships/font" Target="fonts/font12.fntdata"/><Relationship Id="rId55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Nieves" userId="121483ef-9786-4980-b00b-607c409d9560" providerId="ADAL" clId="{BC6CF88F-E54B-4374-B056-C32D59331E45}"/>
    <pc:docChg chg="undo custSel addSld delSld modSld sldOrd">
      <pc:chgData name="Lillian Nieves" userId="121483ef-9786-4980-b00b-607c409d9560" providerId="ADAL" clId="{BC6CF88F-E54B-4374-B056-C32D59331E45}" dt="2024-04-23T21:39:56.615" v="7317" actId="20577"/>
      <pc:docMkLst>
        <pc:docMk/>
      </pc:docMkLst>
      <pc:sldChg chg="del">
        <pc:chgData name="Lillian Nieves" userId="121483ef-9786-4980-b00b-607c409d9560" providerId="ADAL" clId="{BC6CF88F-E54B-4374-B056-C32D59331E45}" dt="2024-04-18T10:12:44.752" v="5150" actId="2696"/>
        <pc:sldMkLst>
          <pc:docMk/>
          <pc:sldMk cId="3369609428" sldId="279"/>
        </pc:sldMkLst>
      </pc:sldChg>
      <pc:sldChg chg="addSp modSp mod">
        <pc:chgData name="Lillian Nieves" userId="121483ef-9786-4980-b00b-607c409d9560" providerId="ADAL" clId="{BC6CF88F-E54B-4374-B056-C32D59331E45}" dt="2024-04-23T21:39:56.615" v="7317" actId="20577"/>
        <pc:sldMkLst>
          <pc:docMk/>
          <pc:sldMk cId="1784525461" sldId="388"/>
        </pc:sldMkLst>
        <pc:spChg chg="mod">
          <ac:chgData name="Lillian Nieves" userId="121483ef-9786-4980-b00b-607c409d9560" providerId="ADAL" clId="{BC6CF88F-E54B-4374-B056-C32D59331E45}" dt="2024-04-23T21:39:56.615" v="7317" actId="20577"/>
          <ac:spMkLst>
            <pc:docMk/>
            <pc:sldMk cId="1784525461" sldId="388"/>
            <ac:spMk id="4" creationId="{8B7033F8-4024-D2BD-E804-FD5D80E6736F}"/>
          </ac:spMkLst>
        </pc:spChg>
        <pc:spChg chg="add mod">
          <ac:chgData name="Lillian Nieves" userId="121483ef-9786-4980-b00b-607c409d9560" providerId="ADAL" clId="{BC6CF88F-E54B-4374-B056-C32D59331E45}" dt="2024-04-18T09:16:11.379" v="1825" actId="692"/>
          <ac:spMkLst>
            <pc:docMk/>
            <pc:sldMk cId="1784525461" sldId="388"/>
            <ac:spMk id="5" creationId="{1E164C54-ADCB-9B56-9614-8893B14B18E5}"/>
          </ac:spMkLst>
        </pc:spChg>
        <pc:spChg chg="add mod">
          <ac:chgData name="Lillian Nieves" userId="121483ef-9786-4980-b00b-607c409d9560" providerId="ADAL" clId="{BC6CF88F-E54B-4374-B056-C32D59331E45}" dt="2024-04-18T09:18:43.791" v="1851"/>
          <ac:spMkLst>
            <pc:docMk/>
            <pc:sldMk cId="1784525461" sldId="388"/>
            <ac:spMk id="6" creationId="{53BB97F2-F6F0-A78F-00A6-10663A1F6BFA}"/>
          </ac:spMkLst>
        </pc:spChg>
      </pc:sldChg>
      <pc:sldChg chg="modSp mod">
        <pc:chgData name="Lillian Nieves" userId="121483ef-9786-4980-b00b-607c409d9560" providerId="ADAL" clId="{BC6CF88F-E54B-4374-B056-C32D59331E45}" dt="2024-04-18T09:19:15.317" v="1865" actId="1076"/>
        <pc:sldMkLst>
          <pc:docMk/>
          <pc:sldMk cId="2002129781" sldId="11174"/>
        </pc:sldMkLst>
        <pc:spChg chg="mod">
          <ac:chgData name="Lillian Nieves" userId="121483ef-9786-4980-b00b-607c409d9560" providerId="ADAL" clId="{BC6CF88F-E54B-4374-B056-C32D59331E45}" dt="2024-04-18T09:19:15.317" v="1865" actId="1076"/>
          <ac:spMkLst>
            <pc:docMk/>
            <pc:sldMk cId="2002129781" sldId="11174"/>
            <ac:spMk id="20" creationId="{765C17AE-CCDE-8784-172B-A89D09C05761}"/>
          </ac:spMkLst>
        </pc:spChg>
        <pc:spChg chg="mod">
          <ac:chgData name="Lillian Nieves" userId="121483ef-9786-4980-b00b-607c409d9560" providerId="ADAL" clId="{BC6CF88F-E54B-4374-B056-C32D59331E45}" dt="2024-04-18T09:18:53.597" v="1852" actId="6549"/>
          <ac:spMkLst>
            <pc:docMk/>
            <pc:sldMk cId="2002129781" sldId="11174"/>
            <ac:spMk id="21" creationId="{58FB7F3C-F2C8-B666-86EF-FCF2D3238561}"/>
          </ac:spMkLst>
        </pc:spChg>
      </pc:sldChg>
      <pc:sldChg chg="addSp modSp mod">
        <pc:chgData name="Lillian Nieves" userId="121483ef-9786-4980-b00b-607c409d9560" providerId="ADAL" clId="{BC6CF88F-E54B-4374-B056-C32D59331E45}" dt="2024-04-23T21:07:27.127" v="5663"/>
        <pc:sldMkLst>
          <pc:docMk/>
          <pc:sldMk cId="3474731990" sldId="11175"/>
        </pc:sldMkLst>
        <pc:spChg chg="add mod">
          <ac:chgData name="Lillian Nieves" userId="121483ef-9786-4980-b00b-607c409d9560" providerId="ADAL" clId="{BC6CF88F-E54B-4374-B056-C32D59331E45}" dt="2024-04-18T09:16:20.874" v="1826"/>
          <ac:spMkLst>
            <pc:docMk/>
            <pc:sldMk cId="3474731990" sldId="11175"/>
            <ac:spMk id="3" creationId="{F00104C9-1B04-946C-F752-E8FFB2C93BB4}"/>
          </ac:spMkLst>
        </pc:spChg>
        <pc:spChg chg="mod">
          <ac:chgData name="Lillian Nieves" userId="121483ef-9786-4980-b00b-607c409d9560" providerId="ADAL" clId="{BC6CF88F-E54B-4374-B056-C32D59331E45}" dt="2024-04-23T21:07:27.127" v="5663"/>
          <ac:spMkLst>
            <pc:docMk/>
            <pc:sldMk cId="3474731990" sldId="11175"/>
            <ac:spMk id="4" creationId="{8B7033F8-4024-D2BD-E804-FD5D80E6736F}"/>
          </ac:spMkLst>
        </pc:spChg>
        <pc:spChg chg="add mod">
          <ac:chgData name="Lillian Nieves" userId="121483ef-9786-4980-b00b-607c409d9560" providerId="ADAL" clId="{BC6CF88F-E54B-4374-B056-C32D59331E45}" dt="2024-04-18T09:18:37.925" v="1850"/>
          <ac:spMkLst>
            <pc:docMk/>
            <pc:sldMk cId="3474731990" sldId="11175"/>
            <ac:spMk id="5" creationId="{6653B9F1-A0A3-4F10-19EB-76B3052EA88F}"/>
          </ac:spMkLst>
        </pc:spChg>
        <pc:spChg chg="mod">
          <ac:chgData name="Lillian Nieves" userId="121483ef-9786-4980-b00b-607c409d9560" providerId="ADAL" clId="{BC6CF88F-E54B-4374-B056-C32D59331E45}" dt="2024-04-18T09:33:58.055" v="2746" actId="20577"/>
          <ac:spMkLst>
            <pc:docMk/>
            <pc:sldMk cId="3474731990" sldId="11175"/>
            <ac:spMk id="524" creationId="{00000000-0000-0000-0000-000000000000}"/>
          </ac:spMkLst>
        </pc:spChg>
      </pc:sldChg>
      <pc:sldChg chg="addSp modSp mod">
        <pc:chgData name="Lillian Nieves" userId="121483ef-9786-4980-b00b-607c409d9560" providerId="ADAL" clId="{BC6CF88F-E54B-4374-B056-C32D59331E45}" dt="2024-04-23T21:04:11.986" v="5607" actId="20577"/>
        <pc:sldMkLst>
          <pc:docMk/>
          <pc:sldMk cId="428094406" sldId="11176"/>
        </pc:sldMkLst>
        <pc:spChg chg="mod">
          <ac:chgData name="Lillian Nieves" userId="121483ef-9786-4980-b00b-607c409d9560" providerId="ADAL" clId="{BC6CF88F-E54B-4374-B056-C32D59331E45}" dt="2024-04-23T21:03:30.045" v="5582" actId="5793"/>
          <ac:spMkLst>
            <pc:docMk/>
            <pc:sldMk cId="428094406" sldId="11176"/>
            <ac:spMk id="4" creationId="{8B7033F8-4024-D2BD-E804-FD5D80E6736F}"/>
          </ac:spMkLst>
        </pc:spChg>
        <pc:spChg chg="add mod">
          <ac:chgData name="Lillian Nieves" userId="121483ef-9786-4980-b00b-607c409d9560" providerId="ADAL" clId="{BC6CF88F-E54B-4374-B056-C32D59331E45}" dt="2024-04-18T09:16:24.747" v="1827"/>
          <ac:spMkLst>
            <pc:docMk/>
            <pc:sldMk cId="428094406" sldId="11176"/>
            <ac:spMk id="9" creationId="{6BC81C06-BE1E-1611-EB1F-B1A5C8A4EF3C}"/>
          </ac:spMkLst>
        </pc:spChg>
        <pc:spChg chg="add mod">
          <ac:chgData name="Lillian Nieves" userId="121483ef-9786-4980-b00b-607c409d9560" providerId="ADAL" clId="{BC6CF88F-E54B-4374-B056-C32D59331E45}" dt="2024-04-18T09:18:33.384" v="1849"/>
          <ac:spMkLst>
            <pc:docMk/>
            <pc:sldMk cId="428094406" sldId="11176"/>
            <ac:spMk id="10" creationId="{4F368CB4-3049-F950-D08A-8B7BE67071D9}"/>
          </ac:spMkLst>
        </pc:spChg>
        <pc:spChg chg="mod">
          <ac:chgData name="Lillian Nieves" userId="121483ef-9786-4980-b00b-607c409d9560" providerId="ADAL" clId="{BC6CF88F-E54B-4374-B056-C32D59331E45}" dt="2024-04-18T09:37:38.948" v="2990"/>
          <ac:spMkLst>
            <pc:docMk/>
            <pc:sldMk cId="428094406" sldId="11176"/>
            <ac:spMk id="524" creationId="{00000000-0000-0000-0000-000000000000}"/>
          </ac:spMkLst>
        </pc:spChg>
        <pc:graphicFrameChg chg="modGraphic">
          <ac:chgData name="Lillian Nieves" userId="121483ef-9786-4980-b00b-607c409d9560" providerId="ADAL" clId="{BC6CF88F-E54B-4374-B056-C32D59331E45}" dt="2024-04-18T09:39:57.539" v="3116" actId="20577"/>
          <ac:graphicFrameMkLst>
            <pc:docMk/>
            <pc:sldMk cId="428094406" sldId="11176"/>
            <ac:graphicFrameMk id="5" creationId="{C916EF95-AC49-CF9D-1D1F-C8EB037D9AD1}"/>
          </ac:graphicFrameMkLst>
        </pc:graphicFrameChg>
        <pc:graphicFrameChg chg="mod modGraphic">
          <ac:chgData name="Lillian Nieves" userId="121483ef-9786-4980-b00b-607c409d9560" providerId="ADAL" clId="{BC6CF88F-E54B-4374-B056-C32D59331E45}" dt="2024-04-23T21:04:11.986" v="5607" actId="20577"/>
          <ac:graphicFrameMkLst>
            <pc:docMk/>
            <pc:sldMk cId="428094406" sldId="11176"/>
            <ac:graphicFrameMk id="6" creationId="{403B7819-DD0D-0DB7-31BF-88D75F2A2838}"/>
          </ac:graphicFrameMkLst>
        </pc:graphicFrameChg>
      </pc:sldChg>
      <pc:sldChg chg="addSp modSp mod">
        <pc:chgData name="Lillian Nieves" userId="121483ef-9786-4980-b00b-607c409d9560" providerId="ADAL" clId="{BC6CF88F-E54B-4374-B056-C32D59331E45}" dt="2024-04-18T10:08:15.737" v="5022" actId="5793"/>
        <pc:sldMkLst>
          <pc:docMk/>
          <pc:sldMk cId="235856593" sldId="11177"/>
        </pc:sldMkLst>
        <pc:spChg chg="mod">
          <ac:chgData name="Lillian Nieves" userId="121483ef-9786-4980-b00b-607c409d9560" providerId="ADAL" clId="{BC6CF88F-E54B-4374-B056-C32D59331E45}" dt="2024-04-18T10:08:15.737" v="5022" actId="5793"/>
          <ac:spMkLst>
            <pc:docMk/>
            <pc:sldMk cId="235856593" sldId="11177"/>
            <ac:spMk id="4" creationId="{8B7033F8-4024-D2BD-E804-FD5D80E6736F}"/>
          </ac:spMkLst>
        </pc:spChg>
        <pc:spChg chg="add mod">
          <ac:chgData name="Lillian Nieves" userId="121483ef-9786-4980-b00b-607c409d9560" providerId="ADAL" clId="{BC6CF88F-E54B-4374-B056-C32D59331E45}" dt="2024-04-18T09:16:28.741" v="1828"/>
          <ac:spMkLst>
            <pc:docMk/>
            <pc:sldMk cId="235856593" sldId="11177"/>
            <ac:spMk id="5" creationId="{7B3C2726-0ED2-F615-158F-DFFA0B2E9246}"/>
          </ac:spMkLst>
        </pc:spChg>
        <pc:spChg chg="add mod">
          <ac:chgData name="Lillian Nieves" userId="121483ef-9786-4980-b00b-607c409d9560" providerId="ADAL" clId="{BC6CF88F-E54B-4374-B056-C32D59331E45}" dt="2024-04-18T09:18:28.558" v="1848"/>
          <ac:spMkLst>
            <pc:docMk/>
            <pc:sldMk cId="235856593" sldId="11177"/>
            <ac:spMk id="6" creationId="{FE210679-6D97-FD97-8574-014580255781}"/>
          </ac:spMkLst>
        </pc:spChg>
        <pc:spChg chg="mod">
          <ac:chgData name="Lillian Nieves" userId="121483ef-9786-4980-b00b-607c409d9560" providerId="ADAL" clId="{BC6CF88F-E54B-4374-B056-C32D59331E45}" dt="2024-04-18T09:37:43.062" v="2991"/>
          <ac:spMkLst>
            <pc:docMk/>
            <pc:sldMk cId="235856593" sldId="11177"/>
            <ac:spMk id="524" creationId="{00000000-0000-0000-0000-000000000000}"/>
          </ac:spMkLst>
        </pc:spChg>
      </pc:sldChg>
      <pc:sldChg chg="addSp modSp del mod ord">
        <pc:chgData name="Lillian Nieves" userId="121483ef-9786-4980-b00b-607c409d9560" providerId="ADAL" clId="{BC6CF88F-E54B-4374-B056-C32D59331E45}" dt="2024-04-18T09:54:20.172" v="3812" actId="2696"/>
        <pc:sldMkLst>
          <pc:docMk/>
          <pc:sldMk cId="2912670550" sldId="11178"/>
        </pc:sldMkLst>
        <pc:spChg chg="add mod">
          <ac:chgData name="Lillian Nieves" userId="121483ef-9786-4980-b00b-607c409d9560" providerId="ADAL" clId="{BC6CF88F-E54B-4374-B056-C32D59331E45}" dt="2024-04-18T09:16:35.256" v="1829"/>
          <ac:spMkLst>
            <pc:docMk/>
            <pc:sldMk cId="2912670550" sldId="11178"/>
            <ac:spMk id="3" creationId="{B0A8363A-2F41-480A-D569-BCA568908888}"/>
          </ac:spMkLst>
        </pc:spChg>
        <pc:spChg chg="mod">
          <ac:chgData name="Lillian Nieves" userId="121483ef-9786-4980-b00b-607c409d9560" providerId="ADAL" clId="{BC6CF88F-E54B-4374-B056-C32D59331E45}" dt="2024-04-18T09:49:47.709" v="3465"/>
          <ac:spMkLst>
            <pc:docMk/>
            <pc:sldMk cId="2912670550" sldId="11178"/>
            <ac:spMk id="4" creationId="{8B7033F8-4024-D2BD-E804-FD5D80E6736F}"/>
          </ac:spMkLst>
        </pc:spChg>
        <pc:spChg chg="add mod">
          <ac:chgData name="Lillian Nieves" userId="121483ef-9786-4980-b00b-607c409d9560" providerId="ADAL" clId="{BC6CF88F-E54B-4374-B056-C32D59331E45}" dt="2024-04-18T09:18:26.423" v="1847"/>
          <ac:spMkLst>
            <pc:docMk/>
            <pc:sldMk cId="2912670550" sldId="11178"/>
            <ac:spMk id="5" creationId="{52923DE0-23A4-64CB-37B8-EF93E8A6DA01}"/>
          </ac:spMkLst>
        </pc:spChg>
        <pc:spChg chg="mod">
          <ac:chgData name="Lillian Nieves" userId="121483ef-9786-4980-b00b-607c409d9560" providerId="ADAL" clId="{BC6CF88F-E54B-4374-B056-C32D59331E45}" dt="2024-04-18T09:38:53.586" v="3108"/>
          <ac:spMkLst>
            <pc:docMk/>
            <pc:sldMk cId="2912670550" sldId="11178"/>
            <ac:spMk id="524" creationId="{00000000-0000-0000-0000-000000000000}"/>
          </ac:spMkLst>
        </pc:spChg>
      </pc:sldChg>
      <pc:sldChg chg="new del">
        <pc:chgData name="Lillian Nieves" userId="121483ef-9786-4980-b00b-607c409d9560" providerId="ADAL" clId="{BC6CF88F-E54B-4374-B056-C32D59331E45}" dt="2024-04-18T08:21:33.236" v="479" actId="680"/>
        <pc:sldMkLst>
          <pc:docMk/>
          <pc:sldMk cId="1067794404" sldId="11179"/>
        </pc:sldMkLst>
      </pc:sldChg>
      <pc:sldChg chg="addSp modSp add mod ord">
        <pc:chgData name="Lillian Nieves" userId="121483ef-9786-4980-b00b-607c409d9560" providerId="ADAL" clId="{BC6CF88F-E54B-4374-B056-C32D59331E45}" dt="2024-04-18T09:53:47.315" v="3809" actId="207"/>
        <pc:sldMkLst>
          <pc:docMk/>
          <pc:sldMk cId="4052207954" sldId="11179"/>
        </pc:sldMkLst>
        <pc:spChg chg="mod">
          <ac:chgData name="Lillian Nieves" userId="121483ef-9786-4980-b00b-607c409d9560" providerId="ADAL" clId="{BC6CF88F-E54B-4374-B056-C32D59331E45}" dt="2024-04-18T09:53:47.315" v="3809" actId="207"/>
          <ac:spMkLst>
            <pc:docMk/>
            <pc:sldMk cId="4052207954" sldId="11179"/>
            <ac:spMk id="4" creationId="{8B7033F8-4024-D2BD-E804-FD5D80E6736F}"/>
          </ac:spMkLst>
        </pc:spChg>
        <pc:spChg chg="add mod">
          <ac:chgData name="Lillian Nieves" userId="121483ef-9786-4980-b00b-607c409d9560" providerId="ADAL" clId="{BC6CF88F-E54B-4374-B056-C32D59331E45}" dt="2024-04-18T09:18:24.072" v="1846"/>
          <ac:spMkLst>
            <pc:docMk/>
            <pc:sldMk cId="4052207954" sldId="11179"/>
            <ac:spMk id="5" creationId="{A0C2B299-9005-0A60-A6D1-E8E067C4EFF0}"/>
          </ac:spMkLst>
        </pc:spChg>
        <pc:spChg chg="mod">
          <ac:chgData name="Lillian Nieves" userId="121483ef-9786-4980-b00b-607c409d9560" providerId="ADAL" clId="{BC6CF88F-E54B-4374-B056-C32D59331E45}" dt="2024-04-18T09:40:24.887" v="3117"/>
          <ac:spMkLst>
            <pc:docMk/>
            <pc:sldMk cId="4052207954" sldId="11179"/>
            <ac:spMk id="524" creationId="{00000000-0000-0000-0000-000000000000}"/>
          </ac:spMkLst>
        </pc:spChg>
        <pc:graphicFrameChg chg="add mod modGraphic">
          <ac:chgData name="Lillian Nieves" userId="121483ef-9786-4980-b00b-607c409d9560" providerId="ADAL" clId="{BC6CF88F-E54B-4374-B056-C32D59331E45}" dt="2024-04-18T09:44:44.457" v="3367" actId="1076"/>
          <ac:graphicFrameMkLst>
            <pc:docMk/>
            <pc:sldMk cId="4052207954" sldId="11179"/>
            <ac:graphicFrameMk id="3" creationId="{FFB71817-26E6-5C22-2F07-7D65B203DF39}"/>
          </ac:graphicFrameMkLst>
        </pc:graphicFrameChg>
      </pc:sldChg>
      <pc:sldChg chg="addSp delSp modSp add mod">
        <pc:chgData name="Lillian Nieves" userId="121483ef-9786-4980-b00b-607c409d9560" providerId="ADAL" clId="{BC6CF88F-E54B-4374-B056-C32D59331E45}" dt="2024-04-23T21:08:26.315" v="5677" actId="20577"/>
        <pc:sldMkLst>
          <pc:docMk/>
          <pc:sldMk cId="3796551693" sldId="11180"/>
        </pc:sldMkLst>
        <pc:spChg chg="mod">
          <ac:chgData name="Lillian Nieves" userId="121483ef-9786-4980-b00b-607c409d9560" providerId="ADAL" clId="{BC6CF88F-E54B-4374-B056-C32D59331E45}" dt="2024-04-23T21:08:26.315" v="5677" actId="20577"/>
          <ac:spMkLst>
            <pc:docMk/>
            <pc:sldMk cId="3796551693" sldId="11180"/>
            <ac:spMk id="4" creationId="{8B7033F8-4024-D2BD-E804-FD5D80E6736F}"/>
          </ac:spMkLst>
        </pc:spChg>
        <pc:spChg chg="add del mod">
          <ac:chgData name="Lillian Nieves" userId="121483ef-9786-4980-b00b-607c409d9560" providerId="ADAL" clId="{BC6CF88F-E54B-4374-B056-C32D59331E45}" dt="2024-04-18T08:43:19.161" v="1354" actId="11529"/>
          <ac:spMkLst>
            <pc:docMk/>
            <pc:sldMk cId="3796551693" sldId="11180"/>
            <ac:spMk id="5" creationId="{4C7B1DE1-FB09-8BA6-BF36-4222AAD4F55B}"/>
          </ac:spMkLst>
        </pc:spChg>
        <pc:spChg chg="add del mod">
          <ac:chgData name="Lillian Nieves" userId="121483ef-9786-4980-b00b-607c409d9560" providerId="ADAL" clId="{BC6CF88F-E54B-4374-B056-C32D59331E45}" dt="2024-04-18T08:43:10.006" v="1339" actId="22"/>
          <ac:spMkLst>
            <pc:docMk/>
            <pc:sldMk cId="3796551693" sldId="11180"/>
            <ac:spMk id="7" creationId="{AAA94A68-5206-44E0-D1EB-640361CC0C62}"/>
          </ac:spMkLst>
        </pc:spChg>
        <pc:spChg chg="add mod">
          <ac:chgData name="Lillian Nieves" userId="121483ef-9786-4980-b00b-607c409d9560" providerId="ADAL" clId="{BC6CF88F-E54B-4374-B056-C32D59331E45}" dt="2024-04-18T09:17:55.577" v="1845" actId="14100"/>
          <ac:spMkLst>
            <pc:docMk/>
            <pc:sldMk cId="3796551693" sldId="11180"/>
            <ac:spMk id="8" creationId="{1D322BBE-DC52-1E2F-C5A5-0B3DA36A5FE1}"/>
          </ac:spMkLst>
        </pc:spChg>
        <pc:spChg chg="mod">
          <ac:chgData name="Lillian Nieves" userId="121483ef-9786-4980-b00b-607c409d9560" providerId="ADAL" clId="{BC6CF88F-E54B-4374-B056-C32D59331E45}" dt="2024-04-18T09:41:06.298" v="3120"/>
          <ac:spMkLst>
            <pc:docMk/>
            <pc:sldMk cId="3796551693" sldId="11180"/>
            <ac:spMk id="524" creationId="{00000000-0000-0000-0000-000000000000}"/>
          </ac:spMkLst>
        </pc:spChg>
        <pc:graphicFrameChg chg="add mod modGraphic">
          <ac:chgData name="Lillian Nieves" userId="121483ef-9786-4980-b00b-607c409d9560" providerId="ADAL" clId="{BC6CF88F-E54B-4374-B056-C32D59331E45}" dt="2024-04-18T08:46:50.493" v="1683" actId="1076"/>
          <ac:graphicFrameMkLst>
            <pc:docMk/>
            <pc:sldMk cId="3796551693" sldId="11180"/>
            <ac:graphicFrameMk id="3" creationId="{2F028E20-F332-C731-5CC4-989B8B0867B7}"/>
          </ac:graphicFrameMkLst>
        </pc:graphicFrameChg>
      </pc:sldChg>
      <pc:sldChg chg="addSp modSp add mod ord">
        <pc:chgData name="Lillian Nieves" userId="121483ef-9786-4980-b00b-607c409d9560" providerId="ADAL" clId="{BC6CF88F-E54B-4374-B056-C32D59331E45}" dt="2024-04-23T21:07:41.891" v="5670" actId="20577"/>
        <pc:sldMkLst>
          <pc:docMk/>
          <pc:sldMk cId="2304976594" sldId="11181"/>
        </pc:sldMkLst>
        <pc:spChg chg="add mod">
          <ac:chgData name="Lillian Nieves" userId="121483ef-9786-4980-b00b-607c409d9560" providerId="ADAL" clId="{BC6CF88F-E54B-4374-B056-C32D59331E45}" dt="2024-04-18T09:44:59.591" v="3369" actId="1076"/>
          <ac:spMkLst>
            <pc:docMk/>
            <pc:sldMk cId="2304976594" sldId="11181"/>
            <ac:spMk id="3" creationId="{3ED953E1-97CC-8319-0C99-D0D881858662}"/>
          </ac:spMkLst>
        </pc:spChg>
        <pc:spChg chg="mod">
          <ac:chgData name="Lillian Nieves" userId="121483ef-9786-4980-b00b-607c409d9560" providerId="ADAL" clId="{BC6CF88F-E54B-4374-B056-C32D59331E45}" dt="2024-04-23T21:07:41.891" v="5670" actId="20577"/>
          <ac:spMkLst>
            <pc:docMk/>
            <pc:sldMk cId="2304976594" sldId="11181"/>
            <ac:spMk id="4" creationId="{8B7033F8-4024-D2BD-E804-FD5D80E6736F}"/>
          </ac:spMkLst>
        </pc:spChg>
        <pc:spChg chg="mod">
          <ac:chgData name="Lillian Nieves" userId="121483ef-9786-4980-b00b-607c409d9560" providerId="ADAL" clId="{BC6CF88F-E54B-4374-B056-C32D59331E45}" dt="2024-04-18T09:44:54.231" v="3368"/>
          <ac:spMkLst>
            <pc:docMk/>
            <pc:sldMk cId="2304976594" sldId="11181"/>
            <ac:spMk id="524" creationId="{00000000-0000-0000-0000-000000000000}"/>
          </ac:spMkLst>
        </pc:spChg>
      </pc:sldChg>
      <pc:sldChg chg="addSp modSp add mod">
        <pc:chgData name="Lillian Nieves" userId="121483ef-9786-4980-b00b-607c409d9560" providerId="ADAL" clId="{BC6CF88F-E54B-4374-B056-C32D59331E45}" dt="2024-04-23T21:19:07.605" v="6203" actId="20577"/>
        <pc:sldMkLst>
          <pc:docMk/>
          <pc:sldMk cId="1943925726" sldId="11182"/>
        </pc:sldMkLst>
        <pc:spChg chg="add mod">
          <ac:chgData name="Lillian Nieves" userId="121483ef-9786-4980-b00b-607c409d9560" providerId="ADAL" clId="{BC6CF88F-E54B-4374-B056-C32D59331E45}" dt="2024-04-18T09:17:10.086" v="1835" actId="14100"/>
          <ac:spMkLst>
            <pc:docMk/>
            <pc:sldMk cId="1943925726" sldId="11182"/>
            <ac:spMk id="3" creationId="{72D1D671-EDBF-69F9-FF1E-784CAB7404BD}"/>
          </ac:spMkLst>
        </pc:spChg>
        <pc:spChg chg="mod">
          <ac:chgData name="Lillian Nieves" userId="121483ef-9786-4980-b00b-607c409d9560" providerId="ADAL" clId="{BC6CF88F-E54B-4374-B056-C32D59331E45}" dt="2024-04-23T21:19:07.605" v="6203" actId="20577"/>
          <ac:spMkLst>
            <pc:docMk/>
            <pc:sldMk cId="1943925726" sldId="11182"/>
            <ac:spMk id="4" creationId="{8B7033F8-4024-D2BD-E804-FD5D80E6736F}"/>
          </ac:spMkLst>
        </pc:spChg>
        <pc:spChg chg="mod">
          <ac:chgData name="Lillian Nieves" userId="121483ef-9786-4980-b00b-607c409d9560" providerId="ADAL" clId="{BC6CF88F-E54B-4374-B056-C32D59331E45}" dt="2024-04-18T09:07:40.068" v="1706" actId="20577"/>
          <ac:spMkLst>
            <pc:docMk/>
            <pc:sldMk cId="1943925726" sldId="11182"/>
            <ac:spMk id="524" creationId="{00000000-0000-0000-0000-000000000000}"/>
          </ac:spMkLst>
        </pc:spChg>
      </pc:sldChg>
      <pc:sldChg chg="addSp modSp add mod">
        <pc:chgData name="Lillian Nieves" userId="121483ef-9786-4980-b00b-607c409d9560" providerId="ADAL" clId="{BC6CF88F-E54B-4374-B056-C32D59331E45}" dt="2024-04-18T09:17:01.382" v="1834" actId="14100"/>
        <pc:sldMkLst>
          <pc:docMk/>
          <pc:sldMk cId="3213764422" sldId="11183"/>
        </pc:sldMkLst>
        <pc:spChg chg="add mod">
          <ac:chgData name="Lillian Nieves" userId="121483ef-9786-4980-b00b-607c409d9560" providerId="ADAL" clId="{BC6CF88F-E54B-4374-B056-C32D59331E45}" dt="2024-04-18T09:08:39.291" v="1730"/>
          <ac:spMkLst>
            <pc:docMk/>
            <pc:sldMk cId="3213764422" sldId="11183"/>
            <ac:spMk id="3" creationId="{9B996E2E-B8F1-7E23-431E-08B4D6622368}"/>
          </ac:spMkLst>
        </pc:spChg>
        <pc:spChg chg="mod">
          <ac:chgData name="Lillian Nieves" userId="121483ef-9786-4980-b00b-607c409d9560" providerId="ADAL" clId="{BC6CF88F-E54B-4374-B056-C32D59331E45}" dt="2024-04-18T09:15:20.438" v="1822" actId="1076"/>
          <ac:spMkLst>
            <pc:docMk/>
            <pc:sldMk cId="3213764422" sldId="11183"/>
            <ac:spMk id="4" creationId="{8B7033F8-4024-D2BD-E804-FD5D80E6736F}"/>
          </ac:spMkLst>
        </pc:spChg>
        <pc:spChg chg="add mod">
          <ac:chgData name="Lillian Nieves" userId="121483ef-9786-4980-b00b-607c409d9560" providerId="ADAL" clId="{BC6CF88F-E54B-4374-B056-C32D59331E45}" dt="2024-04-18T09:08:39.291" v="1730"/>
          <ac:spMkLst>
            <pc:docMk/>
            <pc:sldMk cId="3213764422" sldId="11183"/>
            <ac:spMk id="5" creationId="{A1987DEC-1C18-7D9E-3BCD-BE575A78971B}"/>
          </ac:spMkLst>
        </pc:spChg>
        <pc:spChg chg="add">
          <ac:chgData name="Lillian Nieves" userId="121483ef-9786-4980-b00b-607c409d9560" providerId="ADAL" clId="{BC6CF88F-E54B-4374-B056-C32D59331E45}" dt="2024-04-18T09:09:45.252" v="1745"/>
          <ac:spMkLst>
            <pc:docMk/>
            <pc:sldMk cId="3213764422" sldId="11183"/>
            <ac:spMk id="6" creationId="{18364558-0D14-5CF6-31FA-950000B1BFA4}"/>
          </ac:spMkLst>
        </pc:spChg>
        <pc:spChg chg="add mod">
          <ac:chgData name="Lillian Nieves" userId="121483ef-9786-4980-b00b-607c409d9560" providerId="ADAL" clId="{BC6CF88F-E54B-4374-B056-C32D59331E45}" dt="2024-04-18T09:10:43.677" v="1760" actId="6549"/>
          <ac:spMkLst>
            <pc:docMk/>
            <pc:sldMk cId="3213764422" sldId="11183"/>
            <ac:spMk id="7" creationId="{E7026571-710C-3A26-9CA6-BC706EF97752}"/>
          </ac:spMkLst>
        </pc:spChg>
        <pc:spChg chg="add mod">
          <ac:chgData name="Lillian Nieves" userId="121483ef-9786-4980-b00b-607c409d9560" providerId="ADAL" clId="{BC6CF88F-E54B-4374-B056-C32D59331E45}" dt="2024-04-18T09:10:03.355" v="1752"/>
          <ac:spMkLst>
            <pc:docMk/>
            <pc:sldMk cId="3213764422" sldId="11183"/>
            <ac:spMk id="8" creationId="{44D1D308-77A0-15CC-0E27-7A2331D900AD}"/>
          </ac:spMkLst>
        </pc:spChg>
        <pc:spChg chg="add mod">
          <ac:chgData name="Lillian Nieves" userId="121483ef-9786-4980-b00b-607c409d9560" providerId="ADAL" clId="{BC6CF88F-E54B-4374-B056-C32D59331E45}" dt="2024-04-18T09:10:44.194" v="1762"/>
          <ac:spMkLst>
            <pc:docMk/>
            <pc:sldMk cId="3213764422" sldId="11183"/>
            <ac:spMk id="9" creationId="{5E164697-ECAC-97BF-7FDF-3A9BC9309813}"/>
          </ac:spMkLst>
        </pc:spChg>
        <pc:spChg chg="add mod">
          <ac:chgData name="Lillian Nieves" userId="121483ef-9786-4980-b00b-607c409d9560" providerId="ADAL" clId="{BC6CF88F-E54B-4374-B056-C32D59331E45}" dt="2024-04-18T09:10:44.194" v="1762"/>
          <ac:spMkLst>
            <pc:docMk/>
            <pc:sldMk cId="3213764422" sldId="11183"/>
            <ac:spMk id="10" creationId="{E666EA2C-563C-5CFB-A60D-3B032530E491}"/>
          </ac:spMkLst>
        </pc:spChg>
        <pc:spChg chg="add mod">
          <ac:chgData name="Lillian Nieves" userId="121483ef-9786-4980-b00b-607c409d9560" providerId="ADAL" clId="{BC6CF88F-E54B-4374-B056-C32D59331E45}" dt="2024-04-18T09:13:47.122" v="1820" actId="1076"/>
          <ac:spMkLst>
            <pc:docMk/>
            <pc:sldMk cId="3213764422" sldId="11183"/>
            <ac:spMk id="11" creationId="{032FF983-E62F-A277-CEF0-5806C78D84F7}"/>
          </ac:spMkLst>
        </pc:spChg>
        <pc:spChg chg="add mod">
          <ac:chgData name="Lillian Nieves" userId="121483ef-9786-4980-b00b-607c409d9560" providerId="ADAL" clId="{BC6CF88F-E54B-4374-B056-C32D59331E45}" dt="2024-04-18T09:17:01.382" v="1834" actId="14100"/>
          <ac:spMkLst>
            <pc:docMk/>
            <pc:sldMk cId="3213764422" sldId="11183"/>
            <ac:spMk id="12" creationId="{E55EBE90-2E20-44D1-3F6D-B4DA0674CFD4}"/>
          </ac:spMkLst>
        </pc:spChg>
        <pc:spChg chg="mod">
          <ac:chgData name="Lillian Nieves" userId="121483ef-9786-4980-b00b-607c409d9560" providerId="ADAL" clId="{BC6CF88F-E54B-4374-B056-C32D59331E45}" dt="2024-04-18T09:07:57.601" v="1719" actId="20577"/>
          <ac:spMkLst>
            <pc:docMk/>
            <pc:sldMk cId="3213764422" sldId="11183"/>
            <ac:spMk id="524" creationId="{00000000-0000-0000-0000-000000000000}"/>
          </ac:spMkLst>
        </pc:spChg>
      </pc:sldChg>
      <pc:sldChg chg="modSp add mod">
        <pc:chgData name="Lillian Nieves" userId="121483ef-9786-4980-b00b-607c409d9560" providerId="ADAL" clId="{BC6CF88F-E54B-4374-B056-C32D59331E45}" dt="2024-04-23T21:02:48.764" v="5573" actId="20577"/>
        <pc:sldMkLst>
          <pc:docMk/>
          <pc:sldMk cId="4232879428" sldId="11184"/>
        </pc:sldMkLst>
        <pc:spChg chg="mod">
          <ac:chgData name="Lillian Nieves" userId="121483ef-9786-4980-b00b-607c409d9560" providerId="ADAL" clId="{BC6CF88F-E54B-4374-B056-C32D59331E45}" dt="2024-04-23T21:02:48.764" v="5573" actId="20577"/>
          <ac:spMkLst>
            <pc:docMk/>
            <pc:sldMk cId="4232879428" sldId="11184"/>
            <ac:spMk id="4" creationId="{8B7033F8-4024-D2BD-E804-FD5D80E6736F}"/>
          </ac:spMkLst>
        </pc:spChg>
        <pc:spChg chg="mod">
          <ac:chgData name="Lillian Nieves" userId="121483ef-9786-4980-b00b-607c409d9560" providerId="ADAL" clId="{BC6CF88F-E54B-4374-B056-C32D59331E45}" dt="2024-04-18T09:37:33.087" v="2989"/>
          <ac:spMkLst>
            <pc:docMk/>
            <pc:sldMk cId="4232879428" sldId="11184"/>
            <ac:spMk id="524" creationId="{00000000-0000-0000-0000-000000000000}"/>
          </ac:spMkLst>
        </pc:spChg>
      </pc:sldChg>
      <pc:sldChg chg="modSp add mod">
        <pc:chgData name="Lillian Nieves" userId="121483ef-9786-4980-b00b-607c409d9560" providerId="ADAL" clId="{BC6CF88F-E54B-4374-B056-C32D59331E45}" dt="2024-04-23T21:05:09.651" v="5615" actId="20577"/>
        <pc:sldMkLst>
          <pc:docMk/>
          <pc:sldMk cId="1790367588" sldId="11185"/>
        </pc:sldMkLst>
        <pc:spChg chg="mod">
          <ac:chgData name="Lillian Nieves" userId="121483ef-9786-4980-b00b-607c409d9560" providerId="ADAL" clId="{BC6CF88F-E54B-4374-B056-C32D59331E45}" dt="2024-04-23T21:05:09.651" v="5615" actId="20577"/>
          <ac:spMkLst>
            <pc:docMk/>
            <pc:sldMk cId="1790367588" sldId="11185"/>
            <ac:spMk id="4" creationId="{8B7033F8-4024-D2BD-E804-FD5D80E6736F}"/>
          </ac:spMkLst>
        </pc:spChg>
      </pc:sldChg>
      <pc:sldChg chg="modSp add">
        <pc:chgData name="Lillian Nieves" userId="121483ef-9786-4980-b00b-607c409d9560" providerId="ADAL" clId="{BC6CF88F-E54B-4374-B056-C32D59331E45}" dt="2024-04-18T10:13:27.585" v="5153"/>
        <pc:sldMkLst>
          <pc:docMk/>
          <pc:sldMk cId="1425330519" sldId="11186"/>
        </pc:sldMkLst>
        <pc:spChg chg="mod">
          <ac:chgData name="Lillian Nieves" userId="121483ef-9786-4980-b00b-607c409d9560" providerId="ADAL" clId="{BC6CF88F-E54B-4374-B056-C32D59331E45}" dt="2024-04-18T10:13:27.585" v="5153"/>
          <ac:spMkLst>
            <pc:docMk/>
            <pc:sldMk cId="1425330519" sldId="11186"/>
            <ac:spMk id="12" creationId="{BBB7DE53-7AC8-DF10-B52C-6A485FB44CA2}"/>
          </ac:spMkLst>
        </pc:spChg>
        <pc:spChg chg="mod">
          <ac:chgData name="Lillian Nieves" userId="121483ef-9786-4980-b00b-607c409d9560" providerId="ADAL" clId="{BC6CF88F-E54B-4374-B056-C32D59331E45}" dt="2024-04-18T10:13:27.585" v="5153"/>
          <ac:spMkLst>
            <pc:docMk/>
            <pc:sldMk cId="1425330519" sldId="11186"/>
            <ac:spMk id="15" creationId="{3B535DF9-791B-F4C6-2603-0BBE5AC9ED89}"/>
          </ac:spMkLst>
        </pc:spChg>
      </pc:sldChg>
      <pc:sldChg chg="add del">
        <pc:chgData name="Lillian Nieves" userId="121483ef-9786-4980-b00b-607c409d9560" providerId="ADAL" clId="{BC6CF88F-E54B-4374-B056-C32D59331E45}" dt="2024-04-18T10:13:19.089" v="5152" actId="2890"/>
        <pc:sldMkLst>
          <pc:docMk/>
          <pc:sldMk cId="3969535353" sldId="11186"/>
        </pc:sldMkLst>
      </pc:sldChg>
      <pc:sldChg chg="modSp add mod">
        <pc:chgData name="Lillian Nieves" userId="121483ef-9786-4980-b00b-607c409d9560" providerId="ADAL" clId="{BC6CF88F-E54B-4374-B056-C32D59331E45}" dt="2024-04-23T21:30:45.488" v="6726" actId="20577"/>
        <pc:sldMkLst>
          <pc:docMk/>
          <pc:sldMk cId="218863306" sldId="11187"/>
        </pc:sldMkLst>
        <pc:spChg chg="mod">
          <ac:chgData name="Lillian Nieves" userId="121483ef-9786-4980-b00b-607c409d9560" providerId="ADAL" clId="{BC6CF88F-E54B-4374-B056-C32D59331E45}" dt="2024-04-23T21:30:45.488" v="6726" actId="20577"/>
          <ac:spMkLst>
            <pc:docMk/>
            <pc:sldMk cId="218863306" sldId="11187"/>
            <ac:spMk id="4" creationId="{8B7033F8-4024-D2BD-E804-FD5D80E6736F}"/>
          </ac:spMkLst>
        </pc:spChg>
      </pc:sldChg>
      <pc:sldChg chg="addSp delSp modSp mod modClrScheme chgLayout">
        <pc:chgData name="Lillian Nieves" userId="121483ef-9786-4980-b00b-607c409d9560" providerId="ADAL" clId="{BC6CF88F-E54B-4374-B056-C32D59331E45}" dt="2024-04-23T21:39:03.382" v="7177" actId="20577"/>
        <pc:sldMkLst>
          <pc:docMk/>
          <pc:sldMk cId="711892665" sldId="11188"/>
        </pc:sldMkLst>
        <pc:spChg chg="add del mod ord">
          <ac:chgData name="Lillian Nieves" userId="121483ef-9786-4980-b00b-607c409d9560" providerId="ADAL" clId="{BC6CF88F-E54B-4374-B056-C32D59331E45}" dt="2024-04-23T21:36:25.276" v="7073" actId="700"/>
          <ac:spMkLst>
            <pc:docMk/>
            <pc:sldMk cId="711892665" sldId="11188"/>
            <ac:spMk id="4" creationId="{85CEB17C-CAD7-2FF6-33EB-F00F14232F09}"/>
          </ac:spMkLst>
        </pc:spChg>
        <pc:spChg chg="add del mod ord">
          <ac:chgData name="Lillian Nieves" userId="121483ef-9786-4980-b00b-607c409d9560" providerId="ADAL" clId="{BC6CF88F-E54B-4374-B056-C32D59331E45}" dt="2024-04-23T21:37:26.472" v="7119" actId="21"/>
          <ac:spMkLst>
            <pc:docMk/>
            <pc:sldMk cId="711892665" sldId="11188"/>
            <ac:spMk id="5" creationId="{DD1782A8-2E02-7A6A-96A4-9F0222A973C5}"/>
          </ac:spMkLst>
        </pc:spChg>
        <pc:spChg chg="add mod ord">
          <ac:chgData name="Lillian Nieves" userId="121483ef-9786-4980-b00b-607c409d9560" providerId="ADAL" clId="{BC6CF88F-E54B-4374-B056-C32D59331E45}" dt="2024-04-23T21:39:03.382" v="7177" actId="20577"/>
          <ac:spMkLst>
            <pc:docMk/>
            <pc:sldMk cId="711892665" sldId="11188"/>
            <ac:spMk id="6" creationId="{DA750A8A-6E7D-BA1D-E3EC-5CB3C96510DA}"/>
          </ac:spMkLst>
        </pc:spChg>
        <pc:spChg chg="mod ord">
          <ac:chgData name="Lillian Nieves" userId="121483ef-9786-4980-b00b-607c409d9560" providerId="ADAL" clId="{BC6CF88F-E54B-4374-B056-C32D59331E45}" dt="2024-04-23T21:38:26.160" v="7150" actId="14100"/>
          <ac:spMkLst>
            <pc:docMk/>
            <pc:sldMk cId="711892665" sldId="11188"/>
            <ac:spMk id="7" creationId="{43FF4BFF-0538-2B4C-AF25-BE2B3E9A9107}"/>
          </ac:spMkLst>
        </pc:spChg>
        <pc:spChg chg="mod ord">
          <ac:chgData name="Lillian Nieves" userId="121483ef-9786-4980-b00b-607c409d9560" providerId="ADAL" clId="{BC6CF88F-E54B-4374-B056-C32D59331E45}" dt="2024-04-23T21:38:37.775" v="7167" actId="20577"/>
          <ac:spMkLst>
            <pc:docMk/>
            <pc:sldMk cId="711892665" sldId="11188"/>
            <ac:spMk id="5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71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135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764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4986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764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3418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85915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02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6503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23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B0A2-8D7F-4C5D-B0C8-01058094F5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214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B0A2-8D7F-4C5D-B0C8-01058094F5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01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B0A2-8D7F-4C5D-B0C8-01058094F5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3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B0A2-8D7F-4C5D-B0C8-01058094F5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01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B0A2-8D7F-4C5D-B0C8-01058094F5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3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B0A2-8D7F-4C5D-B0C8-01058094F5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01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B0A2-8D7F-4C5D-B0C8-01058094F5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3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B0A2-8D7F-4C5D-B0C8-01058094F5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01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B0A2-8D7F-4C5D-B0C8-01058094F5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3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B0A2-8D7F-4C5D-B0C8-01058094F5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01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307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826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711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87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531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121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17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39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788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B499-A3D5-47DD-828C-273A830D434F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7047-FE72-4BFA-A3E5-1227D42AC2B0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B23-6135-4B7D-B790-D1D30428C042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1"/>
          </p:nvPr>
        </p:nvSpPr>
        <p:spPr>
          <a:xfrm>
            <a:off x="1257301" y="2738438"/>
            <a:ext cx="15773402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38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3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>
            <a:spLocks noGrp="1"/>
          </p:cNvSpPr>
          <p:nvPr>
            <p:ph type="ctrTitle"/>
          </p:nvPr>
        </p:nvSpPr>
        <p:spPr>
          <a:xfrm>
            <a:off x="902367" y="4066394"/>
            <a:ext cx="16310247" cy="176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2"/>
              <a:buFont typeface="Calibri"/>
              <a:buNone/>
              <a:defRPr sz="810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subTitle" idx="1"/>
          </p:nvPr>
        </p:nvSpPr>
        <p:spPr>
          <a:xfrm>
            <a:off x="902367" y="6400494"/>
            <a:ext cx="16310247" cy="150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2001"/>
              <a:buNone/>
              <a:defRPr sz="3002"/>
            </a:lvl2pPr>
            <a:lvl3pPr lvl="2" algn="ctr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2702"/>
            </a:lvl3pPr>
            <a:lvl4pPr lvl="3" algn="ctr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49"/>
          <p:cNvSpPr/>
          <p:nvPr/>
        </p:nvSpPr>
        <p:spPr>
          <a:xfrm>
            <a:off x="0" y="9446655"/>
            <a:ext cx="18288000" cy="840348"/>
          </a:xfrm>
          <a:prstGeom prst="rect">
            <a:avLst/>
          </a:prstGeom>
          <a:solidFill>
            <a:srgbClr val="F7B31D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10" y="1381962"/>
            <a:ext cx="7619981" cy="211665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9"/>
          <p:cNvSpPr/>
          <p:nvPr/>
        </p:nvSpPr>
        <p:spPr>
          <a:xfrm>
            <a:off x="5873301" y="8809558"/>
            <a:ext cx="6368379" cy="63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 Transformation Collaborative of RI</a:t>
            </a:r>
            <a:endParaRPr sz="2700"/>
          </a:p>
        </p:txBody>
      </p:sp>
      <p:sp>
        <p:nvSpPr>
          <p:cNvPr id="78" name="Google Shape;78;p49"/>
          <p:cNvSpPr/>
          <p:nvPr/>
        </p:nvSpPr>
        <p:spPr>
          <a:xfrm>
            <a:off x="0" y="193183"/>
            <a:ext cx="18288000" cy="10431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9"/>
          <p:cNvSpPr/>
          <p:nvPr/>
        </p:nvSpPr>
        <p:spPr>
          <a:xfrm>
            <a:off x="0" y="0"/>
            <a:ext cx="18288000" cy="10818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27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0"/>
          <p:cNvSpPr txBox="1">
            <a:spLocks noGrp="1"/>
          </p:cNvSpPr>
          <p:nvPr>
            <p:ph type="title"/>
          </p:nvPr>
        </p:nvSpPr>
        <p:spPr>
          <a:xfrm>
            <a:off x="1247774" y="2564609"/>
            <a:ext cx="15773402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Calibri"/>
              <a:buNone/>
              <a:defRPr sz="90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body" idx="1"/>
          </p:nvPr>
        </p:nvSpPr>
        <p:spPr>
          <a:xfrm>
            <a:off x="1247774" y="6884197"/>
            <a:ext cx="15773402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rgbClr val="88A3D2"/>
              </a:buClr>
              <a:buSzPts val="2400"/>
              <a:buNone/>
              <a:defRPr sz="3600">
                <a:solidFill>
                  <a:srgbClr val="88A3D2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rgbClr val="88A3D2"/>
              </a:buClr>
              <a:buSzPts val="2001"/>
              <a:buNone/>
              <a:defRPr sz="3002">
                <a:solidFill>
                  <a:srgbClr val="88A3D2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rgbClr val="88A3D2"/>
              </a:buClr>
              <a:buSzPts val="1801"/>
              <a:buNone/>
              <a:defRPr sz="2702">
                <a:solidFill>
                  <a:srgbClr val="88A3D2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rgbClr val="88A3D2"/>
              </a:buClr>
              <a:buSzPts val="1600"/>
              <a:buNone/>
              <a:defRPr sz="2400">
                <a:solidFill>
                  <a:srgbClr val="88A3D2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rgbClr val="88A3D2"/>
              </a:buClr>
              <a:buSzPts val="1600"/>
              <a:buNone/>
              <a:defRPr sz="2400">
                <a:solidFill>
                  <a:srgbClr val="88A3D2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rgbClr val="88A3D2"/>
              </a:buClr>
              <a:buSzPts val="1600"/>
              <a:buNone/>
              <a:defRPr sz="2400">
                <a:solidFill>
                  <a:srgbClr val="88A3D2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rgbClr val="88A3D2"/>
              </a:buClr>
              <a:buSzPts val="1600"/>
              <a:buNone/>
              <a:defRPr sz="2400">
                <a:solidFill>
                  <a:srgbClr val="88A3D2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rgbClr val="88A3D2"/>
              </a:buClr>
              <a:buSzPts val="1600"/>
              <a:buNone/>
              <a:defRPr sz="2400">
                <a:solidFill>
                  <a:srgbClr val="88A3D2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rgbClr val="88A3D2"/>
              </a:buClr>
              <a:buSzPts val="1600"/>
              <a:buNone/>
              <a:defRPr sz="2400">
                <a:solidFill>
                  <a:srgbClr val="88A3D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7243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1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1"/>
          <p:cNvSpPr txBox="1">
            <a:spLocks noGrp="1"/>
          </p:cNvSpPr>
          <p:nvPr>
            <p:ph type="body" idx="1"/>
          </p:nvPr>
        </p:nvSpPr>
        <p:spPr>
          <a:xfrm>
            <a:off x="1257302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2"/>
          </p:nvPr>
        </p:nvSpPr>
        <p:spPr>
          <a:xfrm>
            <a:off x="9258303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07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2"/>
          <p:cNvSpPr txBox="1">
            <a:spLocks noGrp="1"/>
          </p:cNvSpPr>
          <p:nvPr>
            <p:ph type="title"/>
          </p:nvPr>
        </p:nvSpPr>
        <p:spPr>
          <a:xfrm>
            <a:off x="1259681" y="962525"/>
            <a:ext cx="15773402" cy="157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2"/>
          <p:cNvSpPr txBox="1">
            <a:spLocks noGrp="1"/>
          </p:cNvSpPr>
          <p:nvPr>
            <p:ph type="body" idx="1"/>
          </p:nvPr>
        </p:nvSpPr>
        <p:spPr>
          <a:xfrm>
            <a:off x="1259685" y="2521746"/>
            <a:ext cx="77366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2001"/>
              <a:buNone/>
              <a:defRPr sz="3002" b="1"/>
            </a:lvl2pPr>
            <a:lvl3pPr marL="2057400" lvl="2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2702" b="1"/>
            </a:lvl3pPr>
            <a:lvl4pPr marL="2743200" lvl="3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body" idx="2"/>
          </p:nvPr>
        </p:nvSpPr>
        <p:spPr>
          <a:xfrm>
            <a:off x="1259685" y="3757613"/>
            <a:ext cx="77366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2"/>
          <p:cNvSpPr txBox="1">
            <a:spLocks noGrp="1"/>
          </p:cNvSpPr>
          <p:nvPr>
            <p:ph type="body" idx="3"/>
          </p:nvPr>
        </p:nvSpPr>
        <p:spPr>
          <a:xfrm>
            <a:off x="9258304" y="2521746"/>
            <a:ext cx="77747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2001"/>
              <a:buNone/>
              <a:defRPr sz="3002" b="1"/>
            </a:lvl2pPr>
            <a:lvl3pPr marL="2057400" lvl="2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2702" b="1"/>
            </a:lvl3pPr>
            <a:lvl4pPr marL="2743200" lvl="3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body" idx="4"/>
          </p:nvPr>
        </p:nvSpPr>
        <p:spPr>
          <a:xfrm>
            <a:off x="9258304" y="3757613"/>
            <a:ext cx="77747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32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3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669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4"/>
          <p:cNvSpPr txBox="1">
            <a:spLocks noGrp="1"/>
          </p:cNvSpPr>
          <p:nvPr>
            <p:ph type="title"/>
          </p:nvPr>
        </p:nvSpPr>
        <p:spPr>
          <a:xfrm>
            <a:off x="1259684" y="962526"/>
            <a:ext cx="5898356" cy="212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4"/>
          <p:cNvSpPr txBox="1">
            <a:spLocks noGrp="1"/>
          </p:cNvSpPr>
          <p:nvPr>
            <p:ph type="body" idx="1"/>
          </p:nvPr>
        </p:nvSpPr>
        <p:spPr>
          <a:xfrm>
            <a:off x="7774783" y="1481140"/>
            <a:ext cx="9258302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95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2801"/>
              <a:buChar char="•"/>
              <a:defRPr sz="4202"/>
            </a:lvl2pPr>
            <a:lvl3pPr marL="2057400" lvl="2" indent="-5715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95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2001"/>
              <a:buChar char="•"/>
              <a:defRPr sz="3002"/>
            </a:lvl4pPr>
            <a:lvl5pPr marL="3429000" lvl="4" indent="-533495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2001"/>
              <a:buChar char="•"/>
              <a:defRPr sz="3002"/>
            </a:lvl5pPr>
            <a:lvl6pPr marL="4114800" lvl="5" indent="-533495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2001"/>
              <a:buChar char="•"/>
              <a:defRPr sz="3002"/>
            </a:lvl6pPr>
            <a:lvl7pPr marL="4800600" lvl="6" indent="-533495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2001"/>
              <a:buChar char="•"/>
              <a:defRPr sz="3002"/>
            </a:lvl7pPr>
            <a:lvl8pPr marL="5486400" lvl="7" indent="-533495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2001"/>
              <a:buChar char="•"/>
              <a:defRPr sz="3002"/>
            </a:lvl8pPr>
            <a:lvl9pPr marL="6172200" lvl="8" indent="-533495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2001"/>
              <a:buChar char="•"/>
              <a:defRPr sz="3002"/>
            </a:lvl9pPr>
          </a:lstStyle>
          <a:p>
            <a:endParaRPr/>
          </a:p>
        </p:txBody>
      </p:sp>
      <p:sp>
        <p:nvSpPr>
          <p:cNvPr id="98" name="Google Shape;98;p54"/>
          <p:cNvSpPr txBox="1">
            <a:spLocks noGrp="1"/>
          </p:cNvSpPr>
          <p:nvPr>
            <p:ph type="body" idx="2"/>
          </p:nvPr>
        </p:nvSpPr>
        <p:spPr>
          <a:xfrm>
            <a:off x="1259684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399"/>
              <a:buNone/>
              <a:defRPr sz="2099"/>
            </a:lvl2pPr>
            <a:lvl3pPr marL="2057400" lvl="2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802"/>
            </a:lvl3pPr>
            <a:lvl4pPr marL="2743200" lvl="3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502"/>
            </a:lvl4pPr>
            <a:lvl5pPr marL="3429000" lvl="4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502"/>
            </a:lvl5pPr>
            <a:lvl6pPr marL="4114800" lvl="5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502"/>
            </a:lvl6pPr>
            <a:lvl7pPr marL="4800600" lvl="6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502"/>
            </a:lvl7pPr>
            <a:lvl8pPr marL="5486400" lvl="7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502"/>
            </a:lvl8pPr>
            <a:lvl9pPr marL="6172200" lvl="8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50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39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4AD6-1DBD-4159-A3C3-B05D981F687D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ent with Caption">
  <p:cSld name="1_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5"/>
          <p:cNvSpPr/>
          <p:nvPr/>
        </p:nvSpPr>
        <p:spPr>
          <a:xfrm>
            <a:off x="2" y="0"/>
            <a:ext cx="6076950" cy="102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01" name="Google Shape;101;p55"/>
          <p:cNvSpPr/>
          <p:nvPr/>
        </p:nvSpPr>
        <p:spPr>
          <a:xfrm>
            <a:off x="6061077" y="0"/>
            <a:ext cx="95250" cy="10287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02" name="Google Shape;102;p55"/>
          <p:cNvSpPr txBox="1">
            <a:spLocks noGrp="1"/>
          </p:cNvSpPr>
          <p:nvPr>
            <p:ph type="title"/>
          </p:nvPr>
        </p:nvSpPr>
        <p:spPr>
          <a:xfrm>
            <a:off x="685800" y="1097279"/>
            <a:ext cx="4800600" cy="3223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54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5"/>
          <p:cNvSpPr txBox="1">
            <a:spLocks noGrp="1"/>
          </p:cNvSpPr>
          <p:nvPr>
            <p:ph type="body" idx="1"/>
          </p:nvPr>
        </p:nvSpPr>
        <p:spPr>
          <a:xfrm>
            <a:off x="6921501" y="1211220"/>
            <a:ext cx="10600206" cy="80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55"/>
          <p:cNvSpPr txBox="1">
            <a:spLocks noGrp="1"/>
          </p:cNvSpPr>
          <p:nvPr>
            <p:ph type="body" idx="2"/>
          </p:nvPr>
        </p:nvSpPr>
        <p:spPr>
          <a:xfrm>
            <a:off x="685800" y="4389120"/>
            <a:ext cx="4800600" cy="506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250">
                <a:solidFill>
                  <a:srgbClr val="FFFFFF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2pPr>
            <a:lvl3pPr marL="2057400" lvl="2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3pPr>
            <a:lvl4pPr marL="2743200" lvl="3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50"/>
            </a:lvl4pPr>
            <a:lvl5pPr marL="3429000" lvl="4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50"/>
            </a:lvl5pPr>
            <a:lvl6pPr marL="4114800" lvl="5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50"/>
            </a:lvl6pPr>
            <a:lvl7pPr marL="4800600" lvl="6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50"/>
            </a:lvl7pPr>
            <a:lvl8pPr marL="5486400" lvl="7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50"/>
            </a:lvl8pPr>
            <a:lvl9pPr marL="6172200" lvl="8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50"/>
            </a:lvl9pPr>
          </a:lstStyle>
          <a:p>
            <a:endParaRPr/>
          </a:p>
        </p:txBody>
      </p:sp>
      <p:sp>
        <p:nvSpPr>
          <p:cNvPr id="105" name="Google Shape;105;p55"/>
          <p:cNvSpPr txBox="1">
            <a:spLocks noGrp="1"/>
          </p:cNvSpPr>
          <p:nvPr>
            <p:ph type="dt" idx="10"/>
          </p:nvPr>
        </p:nvSpPr>
        <p:spPr>
          <a:xfrm>
            <a:off x="698501" y="9592717"/>
            <a:ext cx="3927476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AA0A269-4A22-4ABC-88E7-B401C9D29AE1}" type="datetime1">
              <a:rPr lang="en-US" smtClean="0"/>
              <a:t>4/23/2024</a:t>
            </a:fld>
            <a:endParaRPr/>
          </a:p>
        </p:txBody>
      </p:sp>
      <p:sp>
        <p:nvSpPr>
          <p:cNvPr id="106" name="Google Shape;106;p55"/>
          <p:cNvSpPr txBox="1">
            <a:spLocks noGrp="1"/>
          </p:cNvSpPr>
          <p:nvPr>
            <p:ph type="ftr" idx="11"/>
          </p:nvPr>
        </p:nvSpPr>
        <p:spPr>
          <a:xfrm>
            <a:off x="6292940" y="9545362"/>
            <a:ext cx="976057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5"/>
          <p:cNvSpPr txBox="1">
            <a:spLocks noGrp="1"/>
          </p:cNvSpPr>
          <p:nvPr>
            <p:ph type="sldNum" idx="12"/>
          </p:nvPr>
        </p:nvSpPr>
        <p:spPr>
          <a:xfrm>
            <a:off x="16293381" y="9545360"/>
            <a:ext cx="1228326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80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80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80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80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80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80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80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80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80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8" name="Google Shape;10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13077" y="195221"/>
            <a:ext cx="3657600" cy="101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5"/>
          <p:cNvCxnSpPr/>
          <p:nvPr/>
        </p:nvCxnSpPr>
        <p:spPr>
          <a:xfrm>
            <a:off x="264693" y="962526"/>
            <a:ext cx="17710485" cy="0"/>
          </a:xfrm>
          <a:prstGeom prst="straightConnector1">
            <a:avLst/>
          </a:prstGeom>
          <a:noFill/>
          <a:ln w="25400" cap="flat" cmpd="sng">
            <a:solidFill>
              <a:srgbClr val="F7B31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70925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6"/>
          <p:cNvSpPr txBox="1">
            <a:spLocks noGrp="1"/>
          </p:cNvSpPr>
          <p:nvPr>
            <p:ph type="title"/>
          </p:nvPr>
        </p:nvSpPr>
        <p:spPr>
          <a:xfrm>
            <a:off x="1259684" y="962526"/>
            <a:ext cx="5898356" cy="212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6"/>
          <p:cNvSpPr>
            <a:spLocks noGrp="1"/>
          </p:cNvSpPr>
          <p:nvPr>
            <p:ph type="pic" idx="2"/>
          </p:nvPr>
        </p:nvSpPr>
        <p:spPr>
          <a:xfrm>
            <a:off x="7774783" y="1481140"/>
            <a:ext cx="9258302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6"/>
          <p:cNvSpPr txBox="1">
            <a:spLocks noGrp="1"/>
          </p:cNvSpPr>
          <p:nvPr>
            <p:ph type="body" idx="1"/>
          </p:nvPr>
        </p:nvSpPr>
        <p:spPr>
          <a:xfrm>
            <a:off x="1259684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399"/>
              <a:buNone/>
              <a:defRPr sz="2099"/>
            </a:lvl2pPr>
            <a:lvl3pPr marL="2057400" lvl="2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802"/>
            </a:lvl3pPr>
            <a:lvl4pPr marL="2743200" lvl="3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502"/>
            </a:lvl4pPr>
            <a:lvl5pPr marL="3429000" lvl="4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502"/>
            </a:lvl5pPr>
            <a:lvl6pPr marL="4114800" lvl="5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502"/>
            </a:lvl6pPr>
            <a:lvl7pPr marL="4800600" lvl="6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502"/>
            </a:lvl7pPr>
            <a:lvl8pPr marL="5486400" lvl="7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502"/>
            </a:lvl8pPr>
            <a:lvl9pPr marL="6172200" lvl="8" indent="-342900" algn="l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50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659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5753" y="241808"/>
            <a:ext cx="3567723" cy="93472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-2" y="1"/>
            <a:ext cx="18288000" cy="1043306"/>
          </a:xfrm>
          <a:custGeom>
            <a:avLst/>
            <a:gdLst/>
            <a:ahLst/>
            <a:cxnLst/>
            <a:rect l="l" t="t" r="r" b="b"/>
            <a:pathLst>
              <a:path w="18288000" h="1043305">
                <a:moveTo>
                  <a:pt x="18288000" y="0"/>
                </a:moveTo>
                <a:lnTo>
                  <a:pt x="0" y="0"/>
                </a:lnTo>
                <a:lnTo>
                  <a:pt x="0" y="1043177"/>
                </a:lnTo>
                <a:lnTo>
                  <a:pt x="18288000" y="1043177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144779"/>
            <a:ext cx="18268950" cy="1082040"/>
          </a:xfrm>
          <a:custGeom>
            <a:avLst/>
            <a:gdLst/>
            <a:ahLst/>
            <a:cxnLst/>
            <a:rect l="l" t="t" r="r" b="b"/>
            <a:pathLst>
              <a:path w="18268950" h="1082040">
                <a:moveTo>
                  <a:pt x="18268950" y="0"/>
                </a:moveTo>
                <a:lnTo>
                  <a:pt x="0" y="0"/>
                </a:lnTo>
                <a:lnTo>
                  <a:pt x="0" y="1082040"/>
                </a:lnTo>
                <a:lnTo>
                  <a:pt x="18268950" y="1082040"/>
                </a:lnTo>
                <a:lnTo>
                  <a:pt x="1826895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447" y="963168"/>
            <a:ext cx="13662660" cy="861966"/>
          </a:xfrm>
        </p:spPr>
        <p:txBody>
          <a:bodyPr lIns="0" tIns="0" rIns="0" bIns="0"/>
          <a:lstStyle>
            <a:lvl1pPr>
              <a:defRPr sz="5601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1">
              <a:spcBef>
                <a:spcPts val="221"/>
              </a:spcBef>
            </a:pPr>
            <a:endParaRPr lang="en-US" spc="-2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E15F-AE1E-468E-B218-E482D4F39B69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31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5DD-86EE-4DF4-8574-C94B8D287D85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8BC8-9356-4C0B-B327-0F1E2884A74A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C728-CAA7-431B-8422-B99FD1ED519C}" type="datetime1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009E-3ED1-44A9-B34E-450256ABC24C}" type="datetime1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AEA8-CA4F-40C8-8760-965B0932D9D5}" type="datetime1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D00-81DC-4785-A968-ED9B30258B2B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6B13-796F-410D-BF73-78C5F4060333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28ABD-930D-4541-A553-27768FEF8C08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/>
          <p:nvPr/>
        </p:nvSpPr>
        <p:spPr>
          <a:xfrm>
            <a:off x="0" y="9459634"/>
            <a:ext cx="18288000" cy="819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5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1"/>
              <a:buFont typeface="Calibri"/>
              <a:buNone/>
              <a:defRPr sz="44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1"/>
          </p:nvPr>
        </p:nvSpPr>
        <p:spPr>
          <a:xfrm>
            <a:off x="1257301" y="2738438"/>
            <a:ext cx="15773402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63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1"/>
              <a:buFont typeface="Arial"/>
              <a:buChar char="•"/>
              <a:defRPr sz="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1"/>
              <a:buFont typeface="Arial"/>
              <a:buChar char="•"/>
              <a:defRPr sz="20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dt" idx="10"/>
          </p:nvPr>
        </p:nvSpPr>
        <p:spPr>
          <a:xfrm>
            <a:off x="1257302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2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B33F510-0FB2-4A98-AF9F-ACDA1A095F8F}" type="datetime1">
              <a:rPr lang="en-US" smtClean="0"/>
              <a:t>4/23/2024</a:t>
            </a:fld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ftr" idx="11"/>
          </p:nvPr>
        </p:nvSpPr>
        <p:spPr>
          <a:xfrm>
            <a:off x="5911930" y="9550480"/>
            <a:ext cx="6172202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2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1" name="Google Shape;61;p45"/>
          <p:cNvSpPr txBox="1">
            <a:spLocks noGrp="1"/>
          </p:cNvSpPr>
          <p:nvPr>
            <p:ph type="sldNum" idx="12"/>
          </p:nvPr>
        </p:nvSpPr>
        <p:spPr>
          <a:xfrm>
            <a:off x="12915903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2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2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2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2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2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2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2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2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2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2" name="Google Shape;62;p4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13077" y="195221"/>
            <a:ext cx="3657600" cy="101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45"/>
          <p:cNvCxnSpPr/>
          <p:nvPr/>
        </p:nvCxnSpPr>
        <p:spPr>
          <a:xfrm>
            <a:off x="264693" y="962526"/>
            <a:ext cx="17710485" cy="0"/>
          </a:xfrm>
          <a:prstGeom prst="straightConnector1">
            <a:avLst/>
          </a:prstGeom>
          <a:noFill/>
          <a:ln w="25400" cap="flat" cmpd="sng">
            <a:solidFill>
              <a:srgbClr val="F7B3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45"/>
          <p:cNvSpPr/>
          <p:nvPr/>
        </p:nvSpPr>
        <p:spPr>
          <a:xfrm>
            <a:off x="0" y="9595367"/>
            <a:ext cx="18288000" cy="69163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5"/>
          <p:cNvSpPr txBox="1"/>
          <p:nvPr/>
        </p:nvSpPr>
        <p:spPr>
          <a:xfrm>
            <a:off x="1257302" y="9672641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8/22/22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5"/>
          <p:cNvSpPr txBox="1"/>
          <p:nvPr/>
        </p:nvSpPr>
        <p:spPr>
          <a:xfrm>
            <a:off x="13144503" y="9672641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5"/>
          <p:cNvSpPr txBox="1"/>
          <p:nvPr/>
        </p:nvSpPr>
        <p:spPr>
          <a:xfrm>
            <a:off x="5233735" y="9681602"/>
            <a:ext cx="7772402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Prepared by Care Transformation Collaborative of RI</a:t>
            </a:r>
            <a:endParaRPr sz="2700" dirty="0"/>
          </a:p>
        </p:txBody>
      </p:sp>
    </p:spTree>
    <p:extLst>
      <p:ext uri="{BB962C8B-B14F-4D97-AF65-F5344CB8AC3E}">
        <p14:creationId xmlns:p14="http://schemas.microsoft.com/office/powerpoint/2010/main" val="2367854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Kelso+JM&amp;cauthor_id=27158550" TargetMode="External"/><Relationship Id="rId3" Type="http://schemas.openxmlformats.org/officeDocument/2006/relationships/hyperlink" Target="https://pubmed.ncbi.nlm.nih.gov/?term=Bhogal+S&amp;cauthor_id=16856090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02/14651858.cd005306.pub2" TargetMode="External"/><Relationship Id="rId11" Type="http://schemas.openxmlformats.org/officeDocument/2006/relationships/hyperlink" Target="https://doi.org/10.1089/ped.2016.0634" TargetMode="External"/><Relationship Id="rId5" Type="http://schemas.openxmlformats.org/officeDocument/2006/relationships/hyperlink" Target="https://pubmed.ncbi.nlm.nih.gov/?term=Ducharme+FM&amp;cauthor_id=16856090" TargetMode="External"/><Relationship Id="rId10" Type="http://schemas.openxmlformats.org/officeDocument/2006/relationships/hyperlink" Target="http://www.ncbi.nlm.nih.gov/pmc/articles/pmc4851179/" TargetMode="External"/><Relationship Id="rId4" Type="http://schemas.openxmlformats.org/officeDocument/2006/relationships/hyperlink" Target="https://pubmed.ncbi.nlm.nih.gov/?term=Zemek+R&amp;cauthor_id=16856090" TargetMode="External"/><Relationship Id="rId9" Type="http://schemas.openxmlformats.org/officeDocument/2006/relationships/hyperlink" Target="https://pubmed.ncbi.nlm.nih.gov/27158550/#full-view-affiliation-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rika.Iafrate.CTR@health.ri.gov" TargetMode="External"/><Relationship Id="rId7" Type="http://schemas.openxmlformats.org/officeDocument/2006/relationships/hyperlink" Target="mailto:gregory_fox_md@brown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mailto:jcastano@riseprepri.or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ctc-ri/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ctc-ri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0" y="0"/>
            <a:ext cx="18288000" cy="1043190"/>
            <a:chOff x="0" y="0"/>
            <a:chExt cx="24384000" cy="1390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90904"/>
            </a:xfrm>
            <a:custGeom>
              <a:avLst/>
              <a:gdLst/>
              <a:ahLst/>
              <a:cxnLst/>
              <a:rect l="l" t="t" r="r" b="b"/>
              <a:pathLst>
                <a:path w="24384000" h="1390904">
                  <a:moveTo>
                    <a:pt x="0" y="0"/>
                  </a:moveTo>
                  <a:lnTo>
                    <a:pt x="24384000" y="0"/>
                  </a:lnTo>
                  <a:lnTo>
                    <a:pt x="24384000" y="1390904"/>
                  </a:lnTo>
                  <a:lnTo>
                    <a:pt x="0" y="139090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323" y="109635"/>
            <a:ext cx="18288000" cy="1081827"/>
            <a:chOff x="0" y="0"/>
            <a:chExt cx="24384000" cy="14424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442466"/>
            </a:xfrm>
            <a:custGeom>
              <a:avLst/>
              <a:gdLst/>
              <a:ahLst/>
              <a:cxnLst/>
              <a:rect l="l" t="t" r="r" b="b"/>
              <a:pathLst>
                <a:path w="24384000" h="1442466">
                  <a:moveTo>
                    <a:pt x="0" y="0"/>
                  </a:moveTo>
                  <a:lnTo>
                    <a:pt x="24384000" y="0"/>
                  </a:lnTo>
                  <a:lnTo>
                    <a:pt x="24384000" y="1442466"/>
                  </a:lnTo>
                  <a:lnTo>
                    <a:pt x="0" y="144246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9446655"/>
            <a:ext cx="18288000" cy="840348"/>
            <a:chOff x="0" y="0"/>
            <a:chExt cx="24384000" cy="112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120521"/>
            </a:xfrm>
            <a:custGeom>
              <a:avLst/>
              <a:gdLst/>
              <a:ahLst/>
              <a:cxnLst/>
              <a:rect l="l" t="t" r="r" b="b"/>
              <a:pathLst>
                <a:path w="24384000" h="1120521">
                  <a:moveTo>
                    <a:pt x="0" y="0"/>
                  </a:moveTo>
                  <a:lnTo>
                    <a:pt x="24384000" y="0"/>
                  </a:lnTo>
                  <a:lnTo>
                    <a:pt x="24384000" y="1120521"/>
                  </a:lnTo>
                  <a:lnTo>
                    <a:pt x="0" y="1120521"/>
                  </a:lnTo>
                  <a:close/>
                </a:path>
              </a:pathLst>
            </a:custGeom>
            <a:solidFill>
              <a:srgbClr val="F7B31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 r="83" b="349"/>
          <a:stretch>
            <a:fillRect/>
          </a:stretch>
        </p:blipFill>
        <p:spPr>
          <a:xfrm>
            <a:off x="5334009" y="1381962"/>
            <a:ext cx="7619981" cy="211665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788053" y="9687091"/>
            <a:ext cx="7165937" cy="364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099" spc="31">
                <a:solidFill>
                  <a:srgbClr val="0070C0"/>
                </a:solidFill>
                <a:latin typeface="Montserrat Bold Italics"/>
              </a:rPr>
              <a:t>Care Transformation Collaborative of Rhode Island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8973" y="5657172"/>
            <a:ext cx="16211954" cy="72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4"/>
              </a:lnSpc>
            </a:pPr>
            <a:r>
              <a:rPr lang="en-US" sz="5096" spc="-203" dirty="0">
                <a:solidFill>
                  <a:srgbClr val="0070C0"/>
                </a:solidFill>
                <a:latin typeface="Open Sans Bold"/>
              </a:rPr>
              <a:t>Asthma QI Learning Collaborative Meeting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7174" y="6564734"/>
            <a:ext cx="16211954" cy="51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2"/>
              </a:lnSpc>
            </a:pPr>
            <a:r>
              <a:rPr lang="en-US" sz="3696" spc="-147" dirty="0">
                <a:solidFill>
                  <a:srgbClr val="0070C0"/>
                </a:solidFill>
                <a:latin typeface="Open Sans"/>
              </a:rPr>
              <a:t>April 24, 2024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63B9EFD6-501E-9C5F-1D35-88043290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1495-AF9D-4EF4-9545-66930EA1DA6C}" type="datetime1">
              <a:rPr lang="en-US" smtClean="0"/>
              <a:t>4/23/2024</a:t>
            </a:fld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536D205-824C-E4AA-6833-47D98410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 dirty="0">
                <a:sym typeface="Tahoma"/>
              </a:rPr>
              <a:t> Asthma Continuous Quality Improvement Pedi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3F8-4024-D2BD-E804-FD5D80E67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1 was met to IP/ED visit rate by at least 0.2% for patients enrolled in the pharmacy asthma intervention program 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rate was decreased by 0.38% after 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pharmacy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interventions in this pilot study</a:t>
            </a:r>
          </a:p>
          <a:p>
            <a:pPr marL="62865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21 pedi</a:t>
            </a:r>
            <a:r>
              <a:rPr lang="en-US" sz="279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atric </a:t>
            </a:r>
            <a:r>
              <a:rPr lang="en-US" sz="279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8 went to the ED after at least one pharmacist intervention </a:t>
            </a:r>
          </a:p>
          <a:p>
            <a:pPr marL="62865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one of the 8 patients went to the ED twice who were not adherent to ICS</a:t>
            </a:r>
          </a:p>
          <a:p>
            <a:pPr marL="17145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799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2 was met to decrease the inpatient admission rate of patients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y/o with asthma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patients intervened were admitted to the hospital inpatient setting during the cohort study period</a:t>
            </a:r>
          </a:p>
          <a:p>
            <a:endParaRPr lang="en-US" dirty="0"/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D953E1-97CC-8319-0C99-D0D881858662}"/>
              </a:ext>
            </a:extLst>
          </p:cNvPr>
          <p:cNvSpPr/>
          <p:nvPr/>
        </p:nvSpPr>
        <p:spPr>
          <a:xfrm>
            <a:off x="457200" y="9740685"/>
            <a:ext cx="12336255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7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 dirty="0">
                <a:sym typeface="Tahoma"/>
              </a:rPr>
              <a:t> Asthma Continuous Quality Improvement Pedi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3F8-4024-D2BD-E804-FD5D80E67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SDoH</a:t>
            </a:r>
            <a:r>
              <a:rPr lang="en-US" b="1" dirty="0">
                <a:solidFill>
                  <a:srgbClr val="FF0000"/>
                </a:solidFill>
              </a:rPr>
              <a:t> Screenings</a:t>
            </a:r>
          </a:p>
          <a:p>
            <a:r>
              <a:rPr lang="en-US" dirty="0"/>
              <a:t>14 of the 21 pediatric patients screened had an </a:t>
            </a:r>
            <a:r>
              <a:rPr lang="en-US" dirty="0" err="1"/>
              <a:t>SDoH</a:t>
            </a:r>
            <a:r>
              <a:rPr lang="en-US" dirty="0"/>
              <a:t> need</a:t>
            </a:r>
          </a:p>
          <a:p>
            <a:r>
              <a:rPr lang="en-US" dirty="0"/>
              <a:t>All accepted referrals and were effectively followed through by Community Health Advocate Team and referral network</a:t>
            </a:r>
          </a:p>
          <a:p>
            <a:pPr marL="171450" indent="0">
              <a:buNone/>
            </a:pPr>
            <a:endParaRPr lang="en-US" dirty="0"/>
          </a:p>
          <a:p>
            <a:pPr marL="171450" indent="0">
              <a:buNone/>
            </a:pPr>
            <a:endParaRPr lang="en-US" dirty="0"/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B71817-26E6-5C22-2F07-7D65B203D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90438"/>
              </p:ext>
            </p:extLst>
          </p:nvPr>
        </p:nvGraphicFramePr>
        <p:xfrm>
          <a:off x="2133600" y="5178328"/>
          <a:ext cx="1219200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800684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379147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031571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9160901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Type of </a:t>
                      </a:r>
                      <a:r>
                        <a:rPr lang="en-US" dirty="0" err="1"/>
                        <a:t>SDoH</a:t>
                      </a:r>
                      <a:r>
                        <a:rPr lang="en-US" dirty="0"/>
                        <a:t> Referral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6203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Transport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9651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58703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Utilities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589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Remote Education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570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Home Remediation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44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3879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0C2B299-9005-0A60-A6D1-E8E067C4EFF0}"/>
              </a:ext>
            </a:extLst>
          </p:cNvPr>
          <p:cNvSpPr/>
          <p:nvPr/>
        </p:nvSpPr>
        <p:spPr>
          <a:xfrm>
            <a:off x="1257300" y="9715500"/>
            <a:ext cx="11696699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0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>
                <a:sym typeface="Tahoma"/>
              </a:rPr>
              <a:t>Asthma Continuous Quality Improvement Pedi Project</a:t>
            </a:r>
            <a:endParaRPr lang="en-US" dirty="0">
              <a:sym typeface="Tahom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3F8-4024-D2BD-E804-FD5D80E67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1134" y="2136666"/>
            <a:ext cx="15773402" cy="6527007"/>
          </a:xfrm>
        </p:spPr>
        <p:txBody>
          <a:bodyPr>
            <a:normAutofit/>
          </a:bodyPr>
          <a:lstStyle/>
          <a:p>
            <a:pPr marL="17145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Medication Adherence </a:t>
            </a:r>
          </a:p>
          <a:p>
            <a:r>
              <a:rPr lang="en-US" dirty="0">
                <a:solidFill>
                  <a:schemeClr val="bg2"/>
                </a:solidFill>
              </a:rPr>
              <a:t>Maintenance medications are the hallmark of asthma treatment</a:t>
            </a:r>
          </a:p>
          <a:p>
            <a:r>
              <a:rPr lang="en-US" dirty="0"/>
              <a:t>8 patients without ICS +/- LABA returned to the ED</a:t>
            </a:r>
          </a:p>
          <a:p>
            <a:pPr lvl="1"/>
            <a:r>
              <a:rPr lang="en-US" dirty="0"/>
              <a:t>Lack of follow up</a:t>
            </a:r>
          </a:p>
          <a:p>
            <a:pPr lvl="1"/>
            <a:r>
              <a:rPr lang="en-US" dirty="0"/>
              <a:t>MD wanted to wait to see if albuterol use increased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028E20-F332-C731-5CC4-989B8B086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132077"/>
              </p:ext>
            </p:extLst>
          </p:nvPr>
        </p:nvGraphicFramePr>
        <p:xfrm>
          <a:off x="1676400" y="5970299"/>
          <a:ext cx="12420600" cy="155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3213168067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195944578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33396796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99593708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427550813"/>
                    </a:ext>
                  </a:extLst>
                </a:gridCol>
              </a:tblGrid>
              <a:tr h="1107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Called Pharmacy to Refill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Refilled Med Consistently for 6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506486"/>
                  </a:ext>
                </a:extLst>
              </a:tr>
              <a:tr h="451812">
                <a:tc>
                  <a:txBody>
                    <a:bodyPr/>
                    <a:lstStyle/>
                    <a:p>
                      <a:r>
                        <a:rPr lang="en-US" dirty="0"/>
                        <a:t>ICS +/- LABA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96850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D322BBE-DC52-1E2F-C5A5-0B3DA36A5FE1}"/>
              </a:ext>
            </a:extLst>
          </p:cNvPr>
          <p:cNvSpPr/>
          <p:nvPr/>
        </p:nvSpPr>
        <p:spPr>
          <a:xfrm>
            <a:off x="1257300" y="9715500"/>
            <a:ext cx="11696699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5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 dirty="0">
                <a:sym typeface="Tahoma"/>
              </a:rPr>
              <a:t> Lessons Learned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3F8-4024-D2BD-E804-FD5D80E67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Community-led pharmacist interventions improved asthma control and medication adherence in ICS +/- LABA 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found not adherent to ICS +/- LABA therapy visited the ED at least once during period 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rate was decreased by 0.38% after 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pharmacy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interventions but sample was too small to demonstrate statistical significance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21 pediatric patients 8 went to the ED after at least one pharmacist intervention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one of the 8 patients went to the ED twice who were not adherent to ICS</a:t>
            </a:r>
            <a:r>
              <a:rPr lang="en-US" sz="2799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Avoidable ED visits of i</a:t>
            </a:r>
            <a:r>
              <a:rPr lang="en-US" sz="239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mmediate Express referrals 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39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Internal pharmacy referrals to asthma and allergy clinic for advanced asthma biologic therapy</a:t>
            </a:r>
          </a:p>
          <a:p>
            <a:pPr marL="1314450" lvl="2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patients intervened were admitted to the hospital inpatient setting during the cohort study period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67% of patients had a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SDoH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need which was effectively addressed via CHA Team and extended referral network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D1D671-EDBF-69F9-FF1E-784CAB7404BD}"/>
              </a:ext>
            </a:extLst>
          </p:cNvPr>
          <p:cNvSpPr/>
          <p:nvPr/>
        </p:nvSpPr>
        <p:spPr>
          <a:xfrm>
            <a:off x="1257300" y="9715500"/>
            <a:ext cx="11696700" cy="571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2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 dirty="0">
                <a:sym typeface="Tahoma"/>
              </a:rPr>
              <a:t> Lessons Learned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3F8-4024-D2BD-E804-FD5D80E67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Workflow improvements needed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Nurse and Provider Education </a:t>
            </a:r>
          </a:p>
          <a:p>
            <a:pPr marL="1828800" lvl="2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Educated spacer and inhaler technique and cleaning of spacer</a:t>
            </a:r>
          </a:p>
          <a:p>
            <a:pPr marL="1828800" lvl="2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Asthma disease state including AAP especially, on emergency preparedness</a:t>
            </a:r>
          </a:p>
          <a:p>
            <a:pPr marL="1828800" lvl="2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  provider barriers to clinical inertia 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Educate patients on the spot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Office to print 2 copies of AAPs</a:t>
            </a:r>
          </a:p>
          <a:p>
            <a:pPr marL="1828800" lvl="2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Fax one to school nurse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Book follow up sick day management education session right away 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Populate pharmacists schedule for high- risk patients before patients leave the clinic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Populate AAP on </a:t>
            </a:r>
            <a:r>
              <a:rPr lang="en-US" sz="2799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KidsNET</a:t>
            </a:r>
            <a:endParaRPr lang="en-US" sz="2799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Ask parents to set reminder on phone at least 2 months before drugs expire for prompt replenishment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D1D671-EDBF-69F9-FF1E-784CAB7404BD}"/>
              </a:ext>
            </a:extLst>
          </p:cNvPr>
          <p:cNvSpPr/>
          <p:nvPr/>
        </p:nvSpPr>
        <p:spPr>
          <a:xfrm>
            <a:off x="1257300" y="9715500"/>
            <a:ext cx="11696700" cy="571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 dirty="0">
                <a:sym typeface="Tahoma"/>
              </a:rPr>
              <a:t> Quick Assessment Tool/Recommendation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FF4BFF-0538-2B4C-AF25-BE2B3E9A9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738438"/>
            <a:ext cx="15773402" cy="4386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marL="171450" indent="0" algn="ctr">
              <a:buNone/>
            </a:pPr>
            <a:r>
              <a:rPr lang="en-US" sz="6700" b="1" dirty="0">
                <a:solidFill>
                  <a:schemeClr val="tx1"/>
                </a:solidFill>
              </a:rPr>
              <a:t>Rules of Two</a:t>
            </a:r>
          </a:p>
          <a:p>
            <a:pPr marL="171450" indent="0" algn="ctr">
              <a:buNone/>
            </a:pPr>
            <a:r>
              <a:rPr lang="en-US" sz="6700" b="1" dirty="0">
                <a:solidFill>
                  <a:srgbClr val="FF0000"/>
                </a:solidFill>
                <a:latin typeface="Goudy"/>
              </a:rPr>
              <a:t>Asthma treatment is NOT working if:</a:t>
            </a:r>
          </a:p>
          <a:p>
            <a:pPr marL="171450" indent="0" algn="ctr">
              <a:buNone/>
            </a:pPr>
            <a:endParaRPr lang="en-US" sz="6700" b="1" dirty="0">
              <a:solidFill>
                <a:srgbClr val="FF0000"/>
              </a:solidFill>
              <a:latin typeface="Goudy"/>
            </a:endParaRPr>
          </a:p>
          <a:p>
            <a:pPr marL="285750" marR="163195" lvl="0" indent="-285750">
              <a:lnSpc>
                <a:spcPct val="102000"/>
              </a:lnSpc>
              <a:spcBef>
                <a:spcPts val="485"/>
              </a:spcBef>
              <a:spcAft>
                <a:spcPts val="0"/>
              </a:spcAft>
              <a:buClr>
                <a:srgbClr val="857F47"/>
              </a:buClr>
              <a:buSzPts val="900"/>
              <a:buFont typeface="Wingdings" panose="05000000000000000000" pitchFamily="2" charset="2"/>
              <a:buChar char="ü"/>
              <a:tabLst>
                <a:tab pos="362585" algn="l"/>
              </a:tabLst>
            </a:pPr>
            <a:r>
              <a:rPr lang="en-US" sz="670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Patient has asthma symptoms and require use of </a:t>
            </a:r>
            <a:r>
              <a:rPr lang="en-US" sz="6700" spc="-1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</a:t>
            </a:r>
            <a:r>
              <a:rPr lang="en-US" sz="6700" spc="-3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spc="-1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quick-relief</a:t>
            </a:r>
            <a:r>
              <a:rPr lang="en-US" sz="6700" spc="-3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spc="-1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bronchodilator</a:t>
            </a:r>
            <a:r>
              <a:rPr lang="en-US" sz="6700" spc="-3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spc="-1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two</a:t>
            </a:r>
            <a:r>
              <a:rPr lang="en-US" sz="6700" spc="-3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spc="-1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or</a:t>
            </a:r>
            <a:r>
              <a:rPr lang="en-US" sz="6700" spc="-3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spc="-1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more</a:t>
            </a:r>
            <a:r>
              <a:rPr lang="en-US" sz="6700" spc="-3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spc="-1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times </a:t>
            </a:r>
            <a:r>
              <a:rPr lang="en-US" sz="670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 week</a:t>
            </a:r>
          </a:p>
          <a:p>
            <a:pPr marL="285750" marR="163195" lvl="0" indent="-285750">
              <a:lnSpc>
                <a:spcPct val="102000"/>
              </a:lnSpc>
              <a:spcBef>
                <a:spcPts val="485"/>
              </a:spcBef>
              <a:spcAft>
                <a:spcPts val="0"/>
              </a:spcAft>
              <a:buClr>
                <a:srgbClr val="857F47"/>
              </a:buClr>
              <a:buSzPts val="900"/>
              <a:buFont typeface="Wingdings" panose="05000000000000000000" pitchFamily="2" charset="2"/>
              <a:buChar char="ü"/>
              <a:tabLst>
                <a:tab pos="362585" algn="l"/>
              </a:tabLst>
            </a:pPr>
            <a:endParaRPr lang="en-US" sz="6700" dirty="0">
              <a:solidFill>
                <a:schemeClr val="accent1"/>
              </a:solidFill>
              <a:latin typeface="Century" panose="02040604050505020304" pitchFamily="18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42900" marR="220345" lvl="0" indent="-342900">
              <a:lnSpc>
                <a:spcPct val="102000"/>
              </a:lnSpc>
              <a:spcBef>
                <a:spcPts val="465"/>
              </a:spcBef>
              <a:spcAft>
                <a:spcPts val="0"/>
              </a:spcAft>
              <a:buClr>
                <a:srgbClr val="857F47"/>
              </a:buClr>
              <a:buSzPts val="900"/>
              <a:buFont typeface="Wingdings" panose="05000000000000000000" pitchFamily="2" charset="2"/>
              <a:buChar char="ü"/>
              <a:tabLst>
                <a:tab pos="362585" algn="l"/>
              </a:tabLst>
            </a:pPr>
            <a:r>
              <a:rPr lang="en-US" sz="670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Asthma</a:t>
            </a:r>
            <a:r>
              <a:rPr lang="en-US" sz="6700" spc="-6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symptoms </a:t>
            </a:r>
            <a:r>
              <a:rPr lang="en-US" sz="670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wakes</a:t>
            </a:r>
            <a:r>
              <a:rPr lang="en-US" sz="6700" spc="-6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up the patient</a:t>
            </a:r>
            <a:r>
              <a:rPr lang="en-US" sz="6700" spc="-6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two</a:t>
            </a:r>
            <a:r>
              <a:rPr lang="en-US" sz="6700" spc="-6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or</a:t>
            </a:r>
            <a:r>
              <a:rPr lang="en-US" sz="6700" spc="-6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more</a:t>
            </a:r>
            <a:r>
              <a:rPr lang="en-US" sz="6700" spc="-6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times a month</a:t>
            </a:r>
          </a:p>
          <a:p>
            <a:pPr marL="342900" marR="220345" lvl="0" indent="-342900">
              <a:lnSpc>
                <a:spcPct val="102000"/>
              </a:lnSpc>
              <a:spcBef>
                <a:spcPts val="465"/>
              </a:spcBef>
              <a:spcAft>
                <a:spcPts val="0"/>
              </a:spcAft>
              <a:buClr>
                <a:srgbClr val="857F47"/>
              </a:buClr>
              <a:buSzPts val="900"/>
              <a:buFont typeface="Wingdings" panose="05000000000000000000" pitchFamily="2" charset="2"/>
              <a:buChar char="ü"/>
              <a:tabLst>
                <a:tab pos="362585" algn="l"/>
              </a:tabLst>
            </a:pPr>
            <a:endParaRPr lang="en-US" sz="6700" dirty="0">
              <a:solidFill>
                <a:schemeClr val="accent1"/>
              </a:solidFill>
              <a:latin typeface="Century" panose="02040604050505020304" pitchFamily="18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342900" marR="144780" lvl="0" indent="-342900">
              <a:lnSpc>
                <a:spcPct val="102000"/>
              </a:lnSpc>
              <a:spcBef>
                <a:spcPts val="460"/>
              </a:spcBef>
              <a:spcAft>
                <a:spcPts val="0"/>
              </a:spcAft>
              <a:buClr>
                <a:srgbClr val="857F47"/>
              </a:buClr>
              <a:buSzPts val="900"/>
              <a:buFont typeface="Wingdings" panose="05000000000000000000" pitchFamily="2" charset="2"/>
              <a:buChar char="ü"/>
              <a:tabLst>
                <a:tab pos="362585" algn="l"/>
              </a:tabLst>
            </a:pPr>
            <a:r>
              <a:rPr lang="en-US" sz="6700" spc="-1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Patient refills</a:t>
            </a:r>
            <a:r>
              <a:rPr lang="en-US" sz="6700" spc="-25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spc="-1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quick-relief</a:t>
            </a:r>
            <a:r>
              <a:rPr lang="en-US" sz="6700" spc="-25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6700" spc="-1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bronchodilator </a:t>
            </a:r>
            <a:r>
              <a:rPr lang="en-US" sz="6700" dirty="0">
                <a:solidFill>
                  <a:schemeClr val="accent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canister two or more times a year</a:t>
            </a:r>
            <a:endParaRPr lang="en-US" sz="6700" dirty="0">
              <a:solidFill>
                <a:schemeClr val="accent1"/>
              </a:solidFill>
              <a:latin typeface="Century" panose="02040604050505020304" pitchFamily="18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750A8A-6E7D-BA1D-E3EC-5CB3C96510D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10518" y="7398836"/>
            <a:ext cx="15620182" cy="2316664"/>
          </a:xfrm>
        </p:spPr>
        <p:txBody>
          <a:bodyPr/>
          <a:lstStyle/>
          <a:p>
            <a:pPr marL="50737" indent="0" algn="ctr">
              <a:buNone/>
            </a:pPr>
            <a:r>
              <a:rPr lang="en-US" sz="3600" dirty="0"/>
              <a:t>Recommend School Nurse to have a conversation with parent/caregiver</a:t>
            </a:r>
          </a:p>
          <a:p>
            <a:pPr marL="50737" indent="0" algn="ctr">
              <a:buNone/>
            </a:pPr>
            <a:r>
              <a:rPr lang="en-US" sz="3600" dirty="0"/>
              <a:t>Parent/caregiver to see the health care provider and revisit AAP</a:t>
            </a:r>
          </a:p>
          <a:p>
            <a:endParaRPr lang="en-US" dirty="0"/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D1D671-EDBF-69F9-FF1E-784CAB7404BD}"/>
              </a:ext>
            </a:extLst>
          </p:cNvPr>
          <p:cNvSpPr/>
          <p:nvPr/>
        </p:nvSpPr>
        <p:spPr>
          <a:xfrm>
            <a:off x="1257300" y="9715500"/>
            <a:ext cx="11696700" cy="571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9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 dirty="0">
                <a:sym typeface="Tahoma"/>
              </a:rPr>
              <a:t> 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3F8-4024-D2BD-E804-FD5D80E67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4341286"/>
            <a:ext cx="15773402" cy="652700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71450" indent="0" algn="l">
              <a:buNone/>
            </a:pPr>
            <a:r>
              <a:rPr lang="en-US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2. Written action plans for asthma in children. </a:t>
            </a:r>
            <a:r>
              <a:rPr lang="en-US" b="0" i="0" u="none" strike="noStrike" dirty="0">
                <a:solidFill>
                  <a:srgbClr val="0071BC"/>
                </a:solidFill>
                <a:effectLst/>
                <a:highlight>
                  <a:srgbClr val="FFFFFF"/>
                </a:highlight>
                <a:latin typeface="BlinkMacSystemFont"/>
                <a:hlinkClick r:id="rId3"/>
              </a:rPr>
              <a:t>S </a:t>
            </a:r>
            <a:r>
              <a:rPr lang="en-US" b="0" i="0" u="none" strike="noStrike" dirty="0" err="1">
                <a:solidFill>
                  <a:srgbClr val="0071BC"/>
                </a:solidFill>
                <a:effectLst/>
                <a:highlight>
                  <a:srgbClr val="FFFFFF"/>
                </a:highlight>
                <a:latin typeface="BlinkMacSystemFont"/>
                <a:hlinkClick r:id="rId3"/>
              </a:rPr>
              <a:t>Bhogal</a:t>
            </a:r>
            <a:r>
              <a:rPr lang="en-US" b="0" i="0" dirty="0">
                <a:solidFill>
                  <a:srgbClr val="5B616B"/>
                </a:solidFill>
                <a:effectLst/>
                <a:highlight>
                  <a:srgbClr val="FFFFFF"/>
                </a:highlight>
                <a:latin typeface="BlinkMacSystemFont"/>
              </a:rPr>
              <a:t>, </a:t>
            </a:r>
            <a:r>
              <a:rPr lang="en-US" b="0" i="0" u="none" strike="noStrike" dirty="0">
                <a:solidFill>
                  <a:srgbClr val="0071BC"/>
                </a:solidFill>
                <a:effectLst/>
                <a:highlight>
                  <a:srgbClr val="FFFFFF"/>
                </a:highlight>
                <a:latin typeface="BlinkMacSystemFont"/>
                <a:hlinkClick r:id="rId4"/>
              </a:rPr>
              <a:t>R </a:t>
            </a:r>
            <a:r>
              <a:rPr lang="en-US" b="0" i="0" u="none" strike="noStrike" dirty="0" err="1">
                <a:solidFill>
                  <a:srgbClr val="0071BC"/>
                </a:solidFill>
                <a:effectLst/>
                <a:highlight>
                  <a:srgbClr val="FFFFFF"/>
                </a:highlight>
                <a:latin typeface="BlinkMacSystemFont"/>
                <a:hlinkClick r:id="rId4"/>
              </a:rPr>
              <a:t>Zemek</a:t>
            </a:r>
            <a:r>
              <a:rPr lang="en-US" b="0" i="0" dirty="0">
                <a:solidFill>
                  <a:srgbClr val="5B616B"/>
                </a:solidFill>
                <a:effectLst/>
                <a:highlight>
                  <a:srgbClr val="FFFFFF"/>
                </a:highlight>
                <a:latin typeface="BlinkMacSystemFont"/>
              </a:rPr>
              <a:t>, </a:t>
            </a:r>
            <a:r>
              <a:rPr lang="en-US" b="0" i="0" u="none" strike="noStrike" dirty="0">
                <a:solidFill>
                  <a:srgbClr val="0071BC"/>
                </a:solidFill>
                <a:effectLst/>
                <a:highlight>
                  <a:srgbClr val="FFFFFF"/>
                </a:highlight>
                <a:latin typeface="BlinkMacSystemFont"/>
                <a:hlinkClick r:id="rId5"/>
              </a:rPr>
              <a:t>F M Ducharme</a:t>
            </a:r>
            <a:r>
              <a:rPr lang="en-US" b="0" i="0" dirty="0">
                <a:solidFill>
                  <a:srgbClr val="5B616B"/>
                </a:solidFill>
                <a:effectLst/>
                <a:highlight>
                  <a:srgbClr val="FFFFFF"/>
                </a:highlight>
                <a:latin typeface="BlinkMacSystemFont"/>
              </a:rPr>
              <a:t>. 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PMID: 16856090. DOI: </a:t>
            </a:r>
            <a:r>
              <a:rPr lang="en-US" b="0" i="0" u="none" strike="noStrike" dirty="0">
                <a:solidFill>
                  <a:srgbClr val="0071BC"/>
                </a:solidFill>
                <a:effectLst/>
                <a:highlight>
                  <a:srgbClr val="FFFFFF"/>
                </a:highlight>
                <a:latin typeface="BlinkMacSystemFont"/>
                <a:hlinkClick r:id="rId6"/>
              </a:rPr>
              <a:t>10.1002/14651858.CD005306.pub2</a:t>
            </a:r>
            <a:endParaRPr lang="en-US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endParaRPr lang="en-US" dirty="0"/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032FF983-E62F-A277-CEF0-5806C78D8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71900"/>
            <a:ext cx="14325600" cy="11387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1. Do Written Asthma Action Plans Improve Outcomes?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8"/>
              </a:rPr>
              <a:t>John M Kelso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  <a:hlinkClick r:id="rId9" tooltip="Division of Allergy, Asthma and Immunology, Scripps Clinic , San Diego, California."/>
              </a:rPr>
              <a:t>1</a:t>
            </a:r>
            <a:r>
              <a:rPr lang="en-US" altLang="en-US" sz="2800" dirty="0"/>
              <a:t>.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PMID: 27158550 PMCID: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0"/>
              </a:rPr>
              <a:t>PMC4851179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 .DOI: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11"/>
              </a:rPr>
              <a:t>10.1089/ped.2016.0634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EBE90-2E20-44D1-3F6D-B4DA0674CFD4}"/>
              </a:ext>
            </a:extLst>
          </p:cNvPr>
          <p:cNvSpPr/>
          <p:nvPr/>
        </p:nvSpPr>
        <p:spPr>
          <a:xfrm>
            <a:off x="1257300" y="9715500"/>
            <a:ext cx="12001500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6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37467" y="4781224"/>
            <a:ext cx="840441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 dirty="0">
                <a:solidFill>
                  <a:srgbClr val="0070C0"/>
                </a:solidFill>
                <a:latin typeface="Open Sans Bold"/>
              </a:rPr>
              <a:t>Questions?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BB7DE53-7AC8-DF10-B52C-6A485FB4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B1AEA8-CA4F-40C8-8760-965B0932D9D5}" type="datetime1">
              <a:rPr lang="en-US" smtClean="0"/>
              <a:pPr/>
              <a:t>4/23/2024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535DF9-791B-F4C6-2603-0BBE5AC9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0" y="0"/>
            <a:ext cx="18288000" cy="1043190"/>
            <a:chOff x="0" y="0"/>
            <a:chExt cx="24384000" cy="1390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90904"/>
            </a:xfrm>
            <a:custGeom>
              <a:avLst/>
              <a:gdLst/>
              <a:ahLst/>
              <a:cxnLst/>
              <a:rect l="l" t="t" r="r" b="b"/>
              <a:pathLst>
                <a:path w="24384000" h="1390904">
                  <a:moveTo>
                    <a:pt x="0" y="0"/>
                  </a:moveTo>
                  <a:lnTo>
                    <a:pt x="24384000" y="0"/>
                  </a:lnTo>
                  <a:lnTo>
                    <a:pt x="24384000" y="1390904"/>
                  </a:lnTo>
                  <a:lnTo>
                    <a:pt x="0" y="139090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323" y="109635"/>
            <a:ext cx="18288000" cy="1081827"/>
            <a:chOff x="0" y="0"/>
            <a:chExt cx="24384000" cy="14424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442466"/>
            </a:xfrm>
            <a:custGeom>
              <a:avLst/>
              <a:gdLst/>
              <a:ahLst/>
              <a:cxnLst/>
              <a:rect l="l" t="t" r="r" b="b"/>
              <a:pathLst>
                <a:path w="24384000" h="1442466">
                  <a:moveTo>
                    <a:pt x="0" y="0"/>
                  </a:moveTo>
                  <a:lnTo>
                    <a:pt x="24384000" y="0"/>
                  </a:lnTo>
                  <a:lnTo>
                    <a:pt x="24384000" y="1442466"/>
                  </a:lnTo>
                  <a:lnTo>
                    <a:pt x="0" y="144246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9446655"/>
            <a:ext cx="18288000" cy="840348"/>
            <a:chOff x="0" y="0"/>
            <a:chExt cx="24384000" cy="112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120521"/>
            </a:xfrm>
            <a:custGeom>
              <a:avLst/>
              <a:gdLst/>
              <a:ahLst/>
              <a:cxnLst/>
              <a:rect l="l" t="t" r="r" b="b"/>
              <a:pathLst>
                <a:path w="24384000" h="1120521">
                  <a:moveTo>
                    <a:pt x="0" y="0"/>
                  </a:moveTo>
                  <a:lnTo>
                    <a:pt x="24384000" y="0"/>
                  </a:lnTo>
                  <a:lnTo>
                    <a:pt x="24384000" y="1120521"/>
                  </a:lnTo>
                  <a:lnTo>
                    <a:pt x="0" y="1120521"/>
                  </a:lnTo>
                  <a:close/>
                </a:path>
              </a:pathLst>
            </a:custGeom>
            <a:solidFill>
              <a:srgbClr val="F7B31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r="83" b="349"/>
          <a:stretch>
            <a:fillRect/>
          </a:stretch>
        </p:blipFill>
        <p:spPr>
          <a:xfrm>
            <a:off x="5334009" y="1381962"/>
            <a:ext cx="7619981" cy="211665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788053" y="9687091"/>
            <a:ext cx="7165937" cy="364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099" spc="31">
                <a:solidFill>
                  <a:srgbClr val="0070C0"/>
                </a:solidFill>
                <a:latin typeface="Montserrat Bold Italics"/>
              </a:rPr>
              <a:t>Care Transformation Collaborative of Rhode Island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8973" y="5657172"/>
            <a:ext cx="16211954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4"/>
              </a:lnSpc>
            </a:pPr>
            <a:r>
              <a:rPr lang="en-US" sz="5096" spc="-203" dirty="0">
                <a:solidFill>
                  <a:srgbClr val="0070C0"/>
                </a:solidFill>
                <a:latin typeface="Open Sans Bold"/>
              </a:rPr>
              <a:t>RIDOH Updates &amp; SNT Questions 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5D353667-8CFA-1AB8-FF49-4F7CFE05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96B5-C031-4E8C-AAC0-9CFA723168A1}" type="datetime1">
              <a:rPr lang="en-US" smtClean="0"/>
              <a:t>4/23/2024</a:t>
            </a:fld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0A1B105-03E2-9821-846C-27FD66E2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37467" y="4781224"/>
            <a:ext cx="840441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 dirty="0">
                <a:solidFill>
                  <a:srgbClr val="0070C0"/>
                </a:solidFill>
                <a:latin typeface="Open Sans Bold"/>
              </a:rPr>
              <a:t>Questions?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BB7DE53-7AC8-DF10-B52C-6A485FB4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7206-FCCD-4BF9-B430-C2D6B41AF22A}" type="datetime1">
              <a:rPr lang="en-US" smtClean="0"/>
              <a:t>4/23/2024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535DF9-791B-F4C6-2603-0BBE5AC9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7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525" y="9467848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9525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59809"/>
              </p:ext>
            </p:extLst>
          </p:nvPr>
        </p:nvGraphicFramePr>
        <p:xfrm>
          <a:off x="457200" y="1340614"/>
          <a:ext cx="17010911" cy="7917686"/>
        </p:xfrm>
        <a:graphic>
          <a:graphicData uri="http://schemas.openxmlformats.org/drawingml/2006/table">
            <a:tbl>
              <a:tblPr/>
              <a:tblGrid>
                <a:gridCol w="1425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066">
                <a:tc>
                  <a:txBody>
                    <a:bodyPr/>
                    <a:lstStyle/>
                    <a:p>
                      <a:pPr algn="ctr">
                        <a:lnSpc>
                          <a:spcPts val="4412"/>
                        </a:lnSpc>
                        <a:defRPr/>
                      </a:pPr>
                      <a:r>
                        <a:rPr lang="en-US" sz="3151">
                          <a:solidFill>
                            <a:srgbClr val="FFFFFF"/>
                          </a:solidFill>
                          <a:latin typeface="Canva Sans Bold"/>
                        </a:rPr>
                        <a:t>Item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8B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09"/>
                        </a:lnSpc>
                        <a:defRPr/>
                      </a:pPr>
                      <a:r>
                        <a:rPr lang="en-US" sz="3150">
                          <a:solidFill>
                            <a:srgbClr val="FFFFFF"/>
                          </a:solidFill>
                          <a:latin typeface="Canva Sans Bold"/>
                        </a:rPr>
                        <a:t>Time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8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808">
                <a:tc>
                  <a:txBody>
                    <a:bodyPr/>
                    <a:lstStyle/>
                    <a:p>
                      <a:pPr algn="just">
                        <a:lnSpc>
                          <a:spcPts val="2859"/>
                        </a:lnSpc>
                        <a:defRPr/>
                      </a:pPr>
                      <a:r>
                        <a:rPr lang="en-US" sz="2251" dirty="0">
                          <a:solidFill>
                            <a:srgbClr val="000000"/>
                          </a:solidFill>
                          <a:latin typeface="Canva Sans"/>
                        </a:rPr>
                        <a:t>Welcome &amp; Intros</a:t>
                      </a:r>
                      <a:endParaRPr lang="en-US" sz="1100" dirty="0"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nva Sans Bold Italics"/>
                        </a:rPr>
                        <a:t>Susanne Campbell, RN, MS, PCMH CCE, Sr. Program Administrator, CTC-RI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nva Sans Bold Italics"/>
                        </a:rPr>
                        <a:t>Pat Flanagan, Clinical Director and PCMH Kids Co-Chair, CTC-RI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9"/>
                        </a:lnSpc>
                        <a:defRPr/>
                      </a:pPr>
                      <a:r>
                        <a:rPr lang="en-US" sz="2251" dirty="0">
                          <a:solidFill>
                            <a:srgbClr val="000000"/>
                          </a:solidFill>
                          <a:latin typeface="Canva Sans"/>
                        </a:rPr>
                        <a:t>10 min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86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859"/>
                        </a:lnSpc>
                        <a:defRPr/>
                      </a:pPr>
                      <a:r>
                        <a:rPr lang="en-US" sz="2251" kern="1200" dirty="0">
                          <a:solidFill>
                            <a:srgbClr val="000000"/>
                          </a:solidFill>
                          <a:latin typeface="Canva Sans"/>
                          <a:ea typeface="+mn-ea"/>
                          <a:cs typeface="+mn-cs"/>
                        </a:rPr>
                        <a:t>Lessons Learned at Providence Community Health Center </a:t>
                      </a:r>
                    </a:p>
                    <a:p>
                      <a:pPr>
                        <a:lnSpc>
                          <a:spcPts val="2859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nva Sans Bold Italics"/>
                          <a:ea typeface="+mn-ea"/>
                          <a:cs typeface="+mn-cs"/>
                        </a:rPr>
                        <a:t>Lillian Nieves, PharmD, Clinical Pharmacist Providence Community Health Center 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9"/>
                        </a:lnSpc>
                        <a:defRPr/>
                      </a:pPr>
                      <a:r>
                        <a:rPr lang="en-US" sz="2251" dirty="0">
                          <a:solidFill>
                            <a:srgbClr val="000000"/>
                          </a:solidFill>
                          <a:latin typeface="Canva Sans"/>
                        </a:rPr>
                        <a:t>20  min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765296"/>
                  </a:ext>
                </a:extLst>
              </a:tr>
              <a:tr h="75599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859"/>
                        </a:lnSpc>
                        <a:defRPr/>
                      </a:pPr>
                      <a:r>
                        <a:rPr lang="en-US" sz="2251" kern="1200" dirty="0">
                          <a:solidFill>
                            <a:srgbClr val="000000"/>
                          </a:solidFill>
                          <a:latin typeface="Canva Sans"/>
                          <a:ea typeface="+mn-ea"/>
                          <a:cs typeface="+mn-cs"/>
                        </a:rPr>
                        <a:t>Updates to Asthma Action Plan &amp; SNT Question for providers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nva Sans Bold Italics"/>
                          <a:ea typeface="+mn-ea"/>
                          <a:cs typeface="+mn-cs"/>
                        </a:rPr>
                        <a:t>Ashley Robinette, MPH, Asthma Program Manager, RIDOH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nva Sans Bold Italics"/>
                          <a:ea typeface="+mn-ea"/>
                          <a:cs typeface="+mn-cs"/>
                        </a:rPr>
                        <a:t>June Tourangeau, Certified Asthma Educator, Practice Facilitator, CTC-RI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9"/>
                        </a:lnSpc>
                        <a:defRPr/>
                      </a:pPr>
                      <a:r>
                        <a:rPr lang="en-US" sz="2251" dirty="0">
                          <a:solidFill>
                            <a:srgbClr val="000000"/>
                          </a:solidFill>
                          <a:latin typeface="Canva Sans"/>
                        </a:rPr>
                        <a:t>20 min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734">
                <a:tc>
                  <a:txBody>
                    <a:bodyPr/>
                    <a:lstStyle/>
                    <a:p>
                      <a:pPr algn="l">
                        <a:lnSpc>
                          <a:spcPts val="2859"/>
                        </a:lnSpc>
                        <a:defRPr/>
                      </a:pPr>
                      <a:r>
                        <a:rPr lang="en-US" sz="2251" kern="1200" dirty="0">
                          <a:solidFill>
                            <a:srgbClr val="000000"/>
                          </a:solidFill>
                          <a:latin typeface="Canva Sans"/>
                          <a:ea typeface="+mn-ea"/>
                          <a:cs typeface="+mn-cs"/>
                        </a:rPr>
                        <a:t>Practice and School Nurse Teacher Sharing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nva Sans Bold Italics"/>
                          <a:ea typeface="+mn-ea"/>
                          <a:cs typeface="+mn-cs"/>
                        </a:rPr>
                        <a:t>Sue Dettling, BS, PCMH CCE, Program Manager &amp; Practice Facilitator, CTC-RI &amp;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nva Sans Bold Italics"/>
                          <a:ea typeface="+mn-ea"/>
                          <a:cs typeface="+mn-cs"/>
                        </a:rPr>
                        <a:t>June Tourangeau, Certified Asthma Educator, Practice Facilitator, CTC-RI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9"/>
                        </a:lnSpc>
                        <a:defRPr/>
                      </a:pPr>
                      <a:r>
                        <a:rPr lang="en-US" sz="2251" kern="1200" dirty="0">
                          <a:solidFill>
                            <a:srgbClr val="000000"/>
                          </a:solidFill>
                          <a:latin typeface="Canva Sans"/>
                          <a:ea typeface="+mn-ea"/>
                          <a:cs typeface="+mn-cs"/>
                        </a:rPr>
                        <a:t>30 min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63119"/>
                  </a:ext>
                </a:extLst>
              </a:tr>
              <a:tr h="1201686">
                <a:tc>
                  <a:txBody>
                    <a:bodyPr/>
                    <a:lstStyle/>
                    <a:p>
                      <a:pPr algn="l">
                        <a:lnSpc>
                          <a:spcPts val="2859"/>
                        </a:lnSpc>
                        <a:defRPr/>
                      </a:pPr>
                      <a:r>
                        <a:rPr lang="en-US" sz="2251" dirty="0">
                          <a:solidFill>
                            <a:srgbClr val="000000"/>
                          </a:solidFill>
                          <a:latin typeface="Canva Sans"/>
                        </a:rPr>
                        <a:t>Next Steps</a:t>
                      </a:r>
                    </a:p>
                    <a:p>
                      <a:pPr marL="342900" indent="-342900" algn="l">
                        <a:lnSpc>
                          <a:spcPts val="2859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251" dirty="0">
                          <a:solidFill>
                            <a:srgbClr val="000000"/>
                          </a:solidFill>
                          <a:latin typeface="Canva Sans"/>
                        </a:rPr>
                        <a:t>Supplies</a:t>
                      </a:r>
                    </a:p>
                    <a:p>
                      <a:pPr marL="342900" indent="-342900" algn="l">
                        <a:lnSpc>
                          <a:spcPts val="2859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251" dirty="0">
                          <a:solidFill>
                            <a:srgbClr val="000000"/>
                          </a:solidFill>
                          <a:latin typeface="Canva Sans"/>
                        </a:rPr>
                        <a:t>School Nurse Teacher meeting – May 28</a:t>
                      </a:r>
                      <a:r>
                        <a:rPr lang="en-US" sz="2251" baseline="30000" dirty="0">
                          <a:solidFill>
                            <a:srgbClr val="000000"/>
                          </a:solidFill>
                          <a:latin typeface="Canva Sans"/>
                        </a:rPr>
                        <a:t>th</a:t>
                      </a:r>
                      <a:r>
                        <a:rPr lang="en-US" sz="2251" dirty="0">
                          <a:solidFill>
                            <a:srgbClr val="000000"/>
                          </a:solidFill>
                          <a:latin typeface="Canva Sans"/>
                        </a:rPr>
                        <a:t> </a:t>
                      </a:r>
                      <a:endParaRPr lang="en-US" sz="110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nva Sans Bold Italics"/>
                          <a:ea typeface="+mn-ea"/>
                          <a:cs typeface="+mn-cs"/>
                        </a:rPr>
                        <a:t>Michelle Mooney, MPA, Program Coordinator II, CTC-RI /All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9"/>
                        </a:lnSpc>
                        <a:defRPr/>
                      </a:pPr>
                      <a:r>
                        <a:rPr lang="en-US" sz="2251" dirty="0">
                          <a:solidFill>
                            <a:srgbClr val="000000"/>
                          </a:solidFill>
                          <a:latin typeface="Canva Sans"/>
                        </a:rPr>
                        <a:t>5 min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2390" y="260417"/>
            <a:ext cx="16347611" cy="85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 dirty="0">
                <a:solidFill>
                  <a:srgbClr val="0070C0"/>
                </a:solidFill>
                <a:latin typeface="Open Sans Bold"/>
              </a:rPr>
              <a:t>Agenda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pic>
        <p:nvPicPr>
          <p:cNvPr id="14" name="Picture 2" descr="Rhode Island Department of Health">
            <a:extLst>
              <a:ext uri="{FF2B5EF4-FFF2-40B4-BE49-F238E27FC236}">
                <a16:creationId xmlns:a16="http://schemas.microsoft.com/office/drawing/2014/main" id="{B4CAAA07-A970-C2FE-6FA6-6DD5835B6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92722" y="915311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CA9DCCF-0CBF-B67E-EB29-3B9904E5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C82B-7526-4FEA-A940-35E44903B6B6}" type="datetime1">
              <a:rPr lang="en-US" smtClean="0"/>
              <a:t>4/23/2024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D1923D-66DA-D434-DFEF-8DE30308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0" y="0"/>
            <a:ext cx="18288000" cy="1043190"/>
            <a:chOff x="0" y="0"/>
            <a:chExt cx="24384000" cy="1390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90904"/>
            </a:xfrm>
            <a:custGeom>
              <a:avLst/>
              <a:gdLst/>
              <a:ahLst/>
              <a:cxnLst/>
              <a:rect l="l" t="t" r="r" b="b"/>
              <a:pathLst>
                <a:path w="24384000" h="1390904">
                  <a:moveTo>
                    <a:pt x="0" y="0"/>
                  </a:moveTo>
                  <a:lnTo>
                    <a:pt x="24384000" y="0"/>
                  </a:lnTo>
                  <a:lnTo>
                    <a:pt x="24384000" y="1390904"/>
                  </a:lnTo>
                  <a:lnTo>
                    <a:pt x="0" y="139090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323" y="109635"/>
            <a:ext cx="18288000" cy="1081827"/>
            <a:chOff x="0" y="0"/>
            <a:chExt cx="24384000" cy="14424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442466"/>
            </a:xfrm>
            <a:custGeom>
              <a:avLst/>
              <a:gdLst/>
              <a:ahLst/>
              <a:cxnLst/>
              <a:rect l="l" t="t" r="r" b="b"/>
              <a:pathLst>
                <a:path w="24384000" h="1442466">
                  <a:moveTo>
                    <a:pt x="0" y="0"/>
                  </a:moveTo>
                  <a:lnTo>
                    <a:pt x="24384000" y="0"/>
                  </a:lnTo>
                  <a:lnTo>
                    <a:pt x="24384000" y="1442466"/>
                  </a:lnTo>
                  <a:lnTo>
                    <a:pt x="0" y="144246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9446655"/>
            <a:ext cx="18288000" cy="840348"/>
            <a:chOff x="0" y="0"/>
            <a:chExt cx="24384000" cy="112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120521"/>
            </a:xfrm>
            <a:custGeom>
              <a:avLst/>
              <a:gdLst/>
              <a:ahLst/>
              <a:cxnLst/>
              <a:rect l="l" t="t" r="r" b="b"/>
              <a:pathLst>
                <a:path w="24384000" h="1120521">
                  <a:moveTo>
                    <a:pt x="0" y="0"/>
                  </a:moveTo>
                  <a:lnTo>
                    <a:pt x="24384000" y="0"/>
                  </a:lnTo>
                  <a:lnTo>
                    <a:pt x="24384000" y="1120521"/>
                  </a:lnTo>
                  <a:lnTo>
                    <a:pt x="0" y="1120521"/>
                  </a:lnTo>
                  <a:close/>
                </a:path>
              </a:pathLst>
            </a:custGeom>
            <a:solidFill>
              <a:srgbClr val="F7B31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r="83" b="349"/>
          <a:stretch>
            <a:fillRect/>
          </a:stretch>
        </p:blipFill>
        <p:spPr>
          <a:xfrm>
            <a:off x="5334009" y="1381962"/>
            <a:ext cx="7619981" cy="211665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788053" y="9687091"/>
            <a:ext cx="7165937" cy="364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099" spc="31">
                <a:solidFill>
                  <a:srgbClr val="0070C0"/>
                </a:solidFill>
                <a:latin typeface="Montserrat Bold Italics"/>
              </a:rPr>
              <a:t>Care Transformation Collaborative of Rhode Island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8973" y="5657172"/>
            <a:ext cx="16211954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4"/>
              </a:lnSpc>
            </a:pPr>
            <a:r>
              <a:rPr lang="en-US" sz="5096" spc="-203" dirty="0">
                <a:solidFill>
                  <a:srgbClr val="0070C0"/>
                </a:solidFill>
                <a:latin typeface="Open Sans Bold"/>
              </a:rPr>
              <a:t>Asthma QI updates from -  Pediatric Practices partnering with Schools  &amp; School Nurse Teachers 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E253021-FEBF-36EC-74AF-8EC8726B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9C81-E4B9-4B87-B119-FBA8121A748F}" type="datetime1">
              <a:rPr lang="en-US" smtClean="0"/>
              <a:t>4/23/2024</a:t>
            </a:fld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20C00A8-FAC4-715A-9BFC-2A8E37AA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8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4"/>
            <a:ext cx="18288000" cy="819152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1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654585"/>
            <a:ext cx="18288000" cy="691634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48742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35943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3542" y="9733156"/>
            <a:ext cx="7379219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400" y="0"/>
            <a:ext cx="15554377" cy="79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6722"/>
              </a:lnSpc>
            </a:pPr>
            <a:r>
              <a:rPr lang="en-US" sz="4400" b="1" spc="-224" dirty="0">
                <a:solidFill>
                  <a:srgbClr val="0070C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Park Pediatrics/ No assigned School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B018C19-6F00-16B7-884E-EA1DD2087D97}"/>
              </a:ext>
            </a:extLst>
          </p:cNvPr>
          <p:cNvSpPr txBox="1"/>
          <p:nvPr/>
        </p:nvSpPr>
        <p:spPr>
          <a:xfrm>
            <a:off x="843235" y="1276236"/>
            <a:ext cx="16601529" cy="6709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Baseline Data (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9/1/2023 to 1/31/2024)</a:t>
            </a:r>
          </a:p>
          <a:p>
            <a:pPr defTabSz="914445">
              <a:spcBef>
                <a:spcPct val="0"/>
              </a:spcBef>
            </a:pPr>
            <a:endParaRPr lang="en-US" sz="4000" b="1" spc="-95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Number of patients with asthma on an asthma </a:t>
            </a:r>
            <a:r>
              <a:rPr lang="en-US" sz="4000" kern="0" dirty="0">
                <a:ea typeface="Calibri" panose="020F0502020204030204" pitchFamily="34" charset="0"/>
              </a:rPr>
              <a:t>medication</a:t>
            </a:r>
            <a:r>
              <a:rPr lang="en-US" sz="4000" b="1" kern="0" dirty="0">
                <a:ea typeface="Calibri" panose="020F0502020204030204" pitchFamily="34" charset="0"/>
              </a:rPr>
              <a:t>:  218</a:t>
            </a:r>
          </a:p>
          <a:p>
            <a:pPr defTabSz="914445">
              <a:spcBef>
                <a:spcPct val="0"/>
              </a:spcBef>
            </a:pPr>
            <a:endParaRPr lang="en-US" sz="4000" b="1" kern="0" dirty="0">
              <a:ea typeface="Calibri" panose="020F0502020204030204" pitchFamily="34" charset="0"/>
            </a:endParaRPr>
          </a:p>
          <a:p>
            <a:pPr defTabSz="914445">
              <a:spcBef>
                <a:spcPct val="0"/>
              </a:spcBef>
            </a:pPr>
            <a:r>
              <a:rPr lang="en-US" sz="4000" kern="0" dirty="0">
                <a:effectLst/>
                <a:ea typeface="Calibri" panose="020F0502020204030204" pitchFamily="34" charset="0"/>
              </a:rPr>
              <a:t>Do you document the name of school attended for your patients?  (Y/N): Y (sometimes)</a:t>
            </a:r>
            <a:endParaRPr lang="en-US" sz="4000" b="1" kern="0" dirty="0">
              <a:effectLst/>
              <a:ea typeface="Calibri" panose="020F0502020204030204" pitchFamily="34" charset="0"/>
            </a:endParaRPr>
          </a:p>
          <a:p>
            <a:pPr defTabSz="914445">
              <a:spcBef>
                <a:spcPct val="0"/>
              </a:spcBef>
            </a:pPr>
            <a:endParaRPr lang="en-US" sz="4000" dirty="0"/>
          </a:p>
          <a:p>
            <a:pPr defTabSz="914445">
              <a:spcBef>
                <a:spcPct val="0"/>
              </a:spcBef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endParaRPr lang="en-US" sz="4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48348E9-7943-958F-F524-C19F9FA7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17ED-EA6E-4E64-BE17-0F9D4E1FD39F}" type="datetime1">
              <a:rPr lang="en-US" smtClean="0"/>
              <a:t>4/23/2024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A48454E-BB26-28E2-6337-A6B7E0EE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97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4"/>
            <a:ext cx="18288000" cy="819152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1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654585"/>
            <a:ext cx="18288000" cy="691634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48742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35943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3542" y="9733156"/>
            <a:ext cx="7379219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400" y="0"/>
            <a:ext cx="15554377" cy="79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6722"/>
              </a:lnSpc>
            </a:pPr>
            <a:r>
              <a:rPr lang="en-US" sz="4400" b="1" spc="-224" dirty="0">
                <a:solidFill>
                  <a:srgbClr val="0070C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Park Pediatrics/No assigned School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B018C19-6F00-16B7-884E-EA1DD2087D97}"/>
              </a:ext>
            </a:extLst>
          </p:cNvPr>
          <p:cNvSpPr txBox="1"/>
          <p:nvPr/>
        </p:nvSpPr>
        <p:spPr>
          <a:xfrm>
            <a:off x="685800" y="985309"/>
            <a:ext cx="16601529" cy="8679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What has been successful thus far? </a:t>
            </a:r>
          </a:p>
          <a:p>
            <a:pPr defTabSz="914445">
              <a:spcBef>
                <a:spcPct val="0"/>
              </a:spcBef>
            </a:pPr>
            <a:endParaRPr lang="en-US" sz="3600" b="1" spc="-95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solidFill>
                  <a:prstClr val="black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Downloading AAP’s into KIDSNET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solidFill>
                  <a:prstClr val="black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New office flow current name of child’s school is documented under demographics at Patients intake.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solidFill>
                  <a:prstClr val="black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600" b="1" spc="-95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45">
              <a:spcBef>
                <a:spcPct val="0"/>
              </a:spcBef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defTabSz="914445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Barriers/Opportunities: </a:t>
            </a:r>
          </a:p>
          <a:p>
            <a:pPr defTabSz="914445">
              <a:spcBef>
                <a:spcPct val="0"/>
              </a:spcBef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Parents denial of child’s asthma, using asthma medication, and correct use of inhalers.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Need for Staff KIDSNET refresher course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600" spc="-95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45">
              <a:spcBef>
                <a:spcPct val="0"/>
              </a:spcBef>
            </a:pPr>
            <a:endParaRPr lang="en-US" sz="4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35FB28A-3CFE-FB2E-C7F2-368BFADF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53C9-2073-4930-A628-614F104AA44E}" type="datetime1">
              <a:rPr lang="en-US" smtClean="0"/>
              <a:t>4/23/2024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6637577-F918-5B49-16AD-7ED1F3D5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8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4"/>
            <a:ext cx="18288000" cy="819152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1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654585"/>
            <a:ext cx="18288000" cy="691634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48742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35943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3542" y="9733156"/>
            <a:ext cx="7379219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400" y="0"/>
            <a:ext cx="15554377" cy="79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6722"/>
              </a:lnSpc>
            </a:pPr>
            <a:r>
              <a:rPr lang="en-US" sz="4400" b="1" spc="-224" dirty="0">
                <a:solidFill>
                  <a:srgbClr val="0070C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Sunshine Pediatrics/George J. West School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B018C19-6F00-16B7-884E-EA1DD2087D97}"/>
              </a:ext>
            </a:extLst>
          </p:cNvPr>
          <p:cNvSpPr txBox="1"/>
          <p:nvPr/>
        </p:nvSpPr>
        <p:spPr>
          <a:xfrm>
            <a:off x="843235" y="1276236"/>
            <a:ext cx="16601529" cy="9171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Baseline Data (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9/1/2023 to 1/31/2024)</a:t>
            </a:r>
          </a:p>
          <a:p>
            <a:pPr defTabSz="914445">
              <a:spcBef>
                <a:spcPct val="0"/>
              </a:spcBef>
            </a:pPr>
            <a:endParaRPr lang="en-US" sz="4000" b="1" spc="-95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Number of patients with asthma on an asthma </a:t>
            </a:r>
            <a:r>
              <a:rPr lang="en-US" sz="4000" kern="0" dirty="0">
                <a:ea typeface="Calibri" panose="020F0502020204030204" pitchFamily="34" charset="0"/>
              </a:rPr>
              <a:t>medication</a:t>
            </a:r>
            <a:r>
              <a:rPr lang="en-US" sz="4000" b="1" kern="0" dirty="0">
                <a:ea typeface="Calibri" panose="020F0502020204030204" pitchFamily="34" charset="0"/>
              </a:rPr>
              <a:t>:  824</a:t>
            </a:r>
          </a:p>
          <a:p>
            <a:pPr defTabSz="914445">
              <a:spcBef>
                <a:spcPct val="0"/>
              </a:spcBef>
            </a:pPr>
            <a:r>
              <a:rPr lang="en-US" sz="4000" kern="0" dirty="0">
                <a:effectLst/>
                <a:ea typeface="Calibri" panose="020F0502020204030204" pitchFamily="34" charset="0"/>
              </a:rPr>
              <a:t>Do you document the name of school attended for your patients?  (Y/N): N </a:t>
            </a:r>
            <a:endParaRPr lang="en-US" sz="4000" b="1" kern="0" dirty="0">
              <a:effectLst/>
              <a:ea typeface="Calibri" panose="020F0502020204030204" pitchFamily="34" charset="0"/>
            </a:endParaRPr>
          </a:p>
          <a:p>
            <a:pPr defTabSz="914445">
              <a:spcBef>
                <a:spcPct val="0"/>
              </a:spcBef>
            </a:pPr>
            <a:endParaRPr lang="en-US" sz="4000" dirty="0"/>
          </a:p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School:  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Number of student with asthma: 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Tracking absenteeism: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Tracking reason for absenteeism: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</a:p>
          <a:p>
            <a:pPr defTabSz="914445">
              <a:spcBef>
                <a:spcPct val="0"/>
              </a:spcBef>
            </a:pP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Number of shared patients/students:  4</a:t>
            </a:r>
            <a:endParaRPr lang="en-US" sz="4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endParaRPr lang="en-US" sz="4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EB05B9E-B9D7-2148-FA8F-1F731AC5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A8B1-6CEA-47C2-BB06-4F64ECA29DD2}" type="datetime1">
              <a:rPr lang="en-US" smtClean="0"/>
              <a:t>4/23/2024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C9AE13-401E-3CDE-0B45-70EC5E7D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25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4"/>
            <a:ext cx="18288000" cy="819152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1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654585"/>
            <a:ext cx="18288000" cy="691634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48742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35943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3542" y="9733156"/>
            <a:ext cx="7379219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400" y="0"/>
            <a:ext cx="15554377" cy="79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6722"/>
              </a:lnSpc>
            </a:pPr>
            <a:r>
              <a:rPr lang="en-US" sz="4400" b="1" spc="-224" dirty="0">
                <a:solidFill>
                  <a:srgbClr val="0070C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Sunshine Pediatrics/George J. West School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B018C19-6F00-16B7-884E-EA1DD2087D97}"/>
              </a:ext>
            </a:extLst>
          </p:cNvPr>
          <p:cNvSpPr txBox="1"/>
          <p:nvPr/>
        </p:nvSpPr>
        <p:spPr>
          <a:xfrm>
            <a:off x="838199" y="1012524"/>
            <a:ext cx="16530365" cy="8987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What has been successful thus far? 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Improved communication for shared children with asthma.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Updated/missing AAP for shared children with asthma was provided to SNT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Now documenting name of school to provided place in </a:t>
            </a:r>
            <a:r>
              <a:rPr lang="en-US" sz="3600" spc="-95" dirty="0" err="1">
                <a:ea typeface="Calibri Light" panose="020F0302020204030204" pitchFamily="34" charset="0"/>
                <a:cs typeface="Calibri Light" panose="020F0302020204030204" pitchFamily="34" charset="0"/>
              </a:rPr>
              <a:t>eCW</a:t>
            </a: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Shared new workflows with other providers in practice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School: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Improved communication with Sunshine re: shared children with asthma</a:t>
            </a:r>
          </a:p>
          <a:p>
            <a:pPr marL="571500" marR="0" lvl="0" indent="-571500" algn="l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Tracking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absenteeism in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skyword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 system </a:t>
            </a:r>
          </a:p>
          <a:p>
            <a:pPr marL="571500" marR="0" lvl="0" indent="-571500" algn="l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Notified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Dr Wehbe re: a shared child with chronic absenteeism (34 days as of 3/20).</a:t>
            </a:r>
          </a:p>
          <a:p>
            <a:pPr defTabSz="914445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Barriers:</a:t>
            </a:r>
          </a:p>
          <a:p>
            <a:pPr defTabSz="914445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Practice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:</a:t>
            </a: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 Difficulty Aug/Sept. filling out hundreds of AAP for schools; lack of compliance of family bringing AAP to school.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School</a:t>
            </a: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:  AAP missing information for SNT to use legally as a med order, No fax machine in SNT office, Difficulty calling all families when child absent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6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D59655-2F2C-2BBD-DBCA-D1D39F10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6779-2950-4B12-A6B2-4B4A5CB2BE89}" type="datetime1">
              <a:rPr lang="en-US" smtClean="0"/>
              <a:t>4/23/2024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D25F8A9-9B0A-596A-C78E-CFEF11E3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24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4"/>
            <a:ext cx="18288000" cy="819152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1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654585"/>
            <a:ext cx="18288000" cy="691634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48742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35943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3542" y="9733156"/>
            <a:ext cx="7379219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400" y="0"/>
            <a:ext cx="15554377" cy="79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6722"/>
              </a:lnSpc>
            </a:pPr>
            <a:r>
              <a:rPr lang="en-US" sz="4400" b="1" spc="-224" dirty="0">
                <a:solidFill>
                  <a:srgbClr val="0070C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Blackstone Valley Pediatrics/Community School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B018C19-6F00-16B7-884E-EA1DD2087D97}"/>
              </a:ext>
            </a:extLst>
          </p:cNvPr>
          <p:cNvSpPr txBox="1"/>
          <p:nvPr/>
        </p:nvSpPr>
        <p:spPr>
          <a:xfrm>
            <a:off x="843235" y="1276236"/>
            <a:ext cx="16601529" cy="9171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Baseline Data (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9/1/2023 to 1/31/2024)</a:t>
            </a:r>
          </a:p>
          <a:p>
            <a:pPr defTabSz="914445">
              <a:spcBef>
                <a:spcPct val="0"/>
              </a:spcBef>
            </a:pPr>
            <a:endParaRPr lang="en-US" sz="4000" b="1" spc="-95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Number of patients with asthma on an asthma </a:t>
            </a:r>
            <a:r>
              <a:rPr lang="en-US" sz="4000" kern="0" dirty="0">
                <a:ea typeface="Calibri" panose="020F0502020204030204" pitchFamily="34" charset="0"/>
              </a:rPr>
              <a:t>medication</a:t>
            </a:r>
            <a:r>
              <a:rPr lang="en-US" sz="4000" b="1" kern="0" dirty="0">
                <a:ea typeface="Calibri" panose="020F0502020204030204" pitchFamily="34" charset="0"/>
              </a:rPr>
              <a:t>:  12</a:t>
            </a:r>
            <a:endParaRPr lang="en-US" sz="4000" b="1" kern="0" dirty="0"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defTabSz="914445">
              <a:spcBef>
                <a:spcPct val="0"/>
              </a:spcBef>
            </a:pPr>
            <a:r>
              <a:rPr lang="en-US" sz="4000" kern="0" dirty="0">
                <a:effectLst/>
                <a:ea typeface="Calibri" panose="020F0502020204030204" pitchFamily="34" charset="0"/>
              </a:rPr>
              <a:t>Do you document the name of school attended for your patients?  (Y/N): </a:t>
            </a:r>
            <a:r>
              <a:rPr lang="en-US" sz="4000" b="1" kern="0" dirty="0">
                <a:effectLst/>
                <a:ea typeface="Calibri" panose="020F0502020204030204" pitchFamily="34" charset="0"/>
              </a:rPr>
              <a:t>Yes</a:t>
            </a:r>
          </a:p>
          <a:p>
            <a:pPr defTabSz="914445">
              <a:spcBef>
                <a:spcPct val="0"/>
              </a:spcBef>
            </a:pPr>
            <a:endParaRPr lang="en-US" sz="4000" dirty="0"/>
          </a:p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School:  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Number of student with asthma: 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26  #AAP 12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Tracking absenteeism: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Tracking reason for absenteeism: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</a:p>
          <a:p>
            <a:pPr defTabSz="914445">
              <a:spcBef>
                <a:spcPct val="0"/>
              </a:spcBef>
            </a:pP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Number of shared patients/students: 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 # AAP 1</a:t>
            </a:r>
          </a:p>
          <a:p>
            <a:pPr defTabSz="914445">
              <a:spcBef>
                <a:spcPct val="0"/>
              </a:spcBef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endParaRPr lang="en-US" sz="4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68816CA-C542-0F00-9EE3-2EDBC7BF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A2D5-E4CE-4F8B-8FCC-43B50B33C163}" type="datetime1">
              <a:rPr lang="en-US" smtClean="0"/>
              <a:t>4/23/2024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AEA28D2-D36E-04A6-0066-A0A2B88D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7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4"/>
            <a:ext cx="18288000" cy="819152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1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654585"/>
            <a:ext cx="18288000" cy="691634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48742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35943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3542" y="9733156"/>
            <a:ext cx="7379219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400" y="0"/>
            <a:ext cx="15554377" cy="79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6722"/>
              </a:lnSpc>
            </a:pPr>
            <a:r>
              <a:rPr lang="en-US" sz="4400" b="1" spc="-224" dirty="0">
                <a:solidFill>
                  <a:srgbClr val="0070C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Blackstone Valley Pediatrics/Community School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B018C19-6F00-16B7-884E-EA1DD2087D97}"/>
              </a:ext>
            </a:extLst>
          </p:cNvPr>
          <p:cNvSpPr txBox="1"/>
          <p:nvPr/>
        </p:nvSpPr>
        <p:spPr>
          <a:xfrm>
            <a:off x="685800" y="985309"/>
            <a:ext cx="16601529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What has been successful thus far? 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Shared communication has worked to increase # of AAP, needed inhalers for SNT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Confidentiality issues addressed by information obtained from Erika on FERPA</a:t>
            </a:r>
            <a:endParaRPr lang="en-US" sz="3600" b="1" spc="-95" dirty="0">
              <a:solidFill>
                <a:srgbClr val="000000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School: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New communication options have increased # of AAP and needed inhalers </a:t>
            </a:r>
          </a:p>
          <a:p>
            <a:pPr marL="571500" marR="0" lvl="0" indent="-571500" algn="l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Data tool useful to notify PCP of shared children with asthma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Connection to Jen of RISE school who uses same school software ASPEN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defTabSz="914445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Barriers: 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Realize there have been faxed information sent to SNT that was not received/communication has realized this and will address.</a:t>
            </a:r>
            <a:endParaRPr lang="en-US" sz="3600" b="1" spc="-95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School: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Unknown if child is absent due to asthma; SNT will call family (shared students/patients) to see if asthma was the reason for the absenteeism</a:t>
            </a:r>
          </a:p>
          <a:p>
            <a:pPr defTabSz="914445">
              <a:spcBef>
                <a:spcPct val="0"/>
              </a:spcBef>
            </a:pPr>
            <a:endParaRPr lang="en-US" sz="4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2AC7C91-4FF9-29AE-DE60-073E6FD3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7F7-5037-41C6-ADB2-4603318DDE06}" type="datetime1">
              <a:rPr lang="en-US" smtClean="0"/>
              <a:t>4/23/2024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276CF5B-9A1A-7A3E-C8B6-303A23ED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41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4"/>
            <a:ext cx="18288000" cy="819152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1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654585"/>
            <a:ext cx="18288000" cy="691634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48742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35943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3542" y="9733156"/>
            <a:ext cx="7379219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400" y="0"/>
            <a:ext cx="15554377" cy="79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6722"/>
              </a:lnSpc>
            </a:pPr>
            <a:r>
              <a:rPr lang="en-US" sz="4400" b="1" spc="-224" dirty="0">
                <a:solidFill>
                  <a:srgbClr val="0070C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Barrington Pediatrics/Kent Heights School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B018C19-6F00-16B7-884E-EA1DD2087D97}"/>
              </a:ext>
            </a:extLst>
          </p:cNvPr>
          <p:cNvSpPr txBox="1"/>
          <p:nvPr/>
        </p:nvSpPr>
        <p:spPr>
          <a:xfrm>
            <a:off x="843235" y="1276236"/>
            <a:ext cx="16601529" cy="9171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Baseline Data (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9/1/2023 to 1/31/2024)</a:t>
            </a:r>
          </a:p>
          <a:p>
            <a:pPr defTabSz="914445">
              <a:spcBef>
                <a:spcPct val="0"/>
              </a:spcBef>
            </a:pPr>
            <a:endParaRPr lang="en-US" sz="4000" b="1" spc="-95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Number of patients with asthma on an asthma </a:t>
            </a:r>
            <a:r>
              <a:rPr lang="en-US" sz="4000" kern="0" dirty="0">
                <a:ea typeface="Calibri" panose="020F0502020204030204" pitchFamily="34" charset="0"/>
              </a:rPr>
              <a:t>medication</a:t>
            </a:r>
            <a:r>
              <a:rPr lang="en-US" sz="4000" b="1" kern="0" dirty="0">
                <a:ea typeface="Calibri" panose="020F0502020204030204" pitchFamily="34" charset="0"/>
              </a:rPr>
              <a:t>:  875</a:t>
            </a:r>
          </a:p>
          <a:p>
            <a:pPr defTabSz="914445">
              <a:spcBef>
                <a:spcPct val="0"/>
              </a:spcBef>
            </a:pPr>
            <a:r>
              <a:rPr lang="en-US" sz="4000" kern="0" dirty="0">
                <a:effectLst/>
                <a:ea typeface="Calibri" panose="020F0502020204030204" pitchFamily="34" charset="0"/>
              </a:rPr>
              <a:t>Do you document the name of school attended for your patients?  (Y/N): </a:t>
            </a:r>
            <a:r>
              <a:rPr lang="en-US" sz="4000" b="1" kern="0" dirty="0">
                <a:effectLst/>
                <a:ea typeface="Calibri" panose="020F0502020204030204" pitchFamily="34" charset="0"/>
              </a:rPr>
              <a:t>Yes</a:t>
            </a:r>
          </a:p>
          <a:p>
            <a:pPr defTabSz="914445">
              <a:spcBef>
                <a:spcPct val="0"/>
              </a:spcBef>
            </a:pPr>
            <a:endParaRPr lang="en-US" sz="4000" dirty="0"/>
          </a:p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School:  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Number of student with asthma: 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28  # AAP 20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Tracking absenteeism: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</a:p>
          <a:p>
            <a:pPr defTabSz="914445">
              <a:spcBef>
                <a:spcPct val="0"/>
              </a:spcBef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Tracking reason for absenteeism: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pPr defTabSz="914445">
              <a:spcBef>
                <a:spcPct val="0"/>
              </a:spcBef>
            </a:pP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Number of shared patients/students: 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  #  AAP 4</a:t>
            </a:r>
          </a:p>
          <a:p>
            <a:pPr defTabSz="914445">
              <a:spcBef>
                <a:spcPct val="0"/>
              </a:spcBef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endParaRPr lang="en-US" sz="4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42A0DF3-B2C6-6754-61B9-DC456709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F51C-20BC-44A2-A77D-F8777658692B}" type="datetime1">
              <a:rPr lang="en-US" smtClean="0"/>
              <a:t>4/23/2024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F592E4D-B830-E62C-99C4-2785B6D5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3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4"/>
            <a:ext cx="18288000" cy="819152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1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654585"/>
            <a:ext cx="18288000" cy="691634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48742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35943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3542" y="9733156"/>
            <a:ext cx="7379219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400" y="0"/>
            <a:ext cx="15554377" cy="79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6722"/>
              </a:lnSpc>
            </a:pPr>
            <a:r>
              <a:rPr lang="en-US" sz="4400" b="1" spc="-224" dirty="0">
                <a:solidFill>
                  <a:srgbClr val="0070C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Barrington Pediatrics/Kent Heights School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B018C19-6F00-16B7-884E-EA1DD2087D97}"/>
              </a:ext>
            </a:extLst>
          </p:cNvPr>
          <p:cNvSpPr txBox="1"/>
          <p:nvPr/>
        </p:nvSpPr>
        <p:spPr>
          <a:xfrm>
            <a:off x="685800" y="985309"/>
            <a:ext cx="16601529" cy="9171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What has been successful thus far? 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AAP was loaded into eCW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Stephanie developed AAP tracking in eCW – noting AAP was given to family</a:t>
            </a:r>
            <a:endParaRPr lang="en-US" sz="3600" b="1" spc="-95" dirty="0">
              <a:solidFill>
                <a:srgbClr val="000000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School:  </a:t>
            </a:r>
          </a:p>
          <a:p>
            <a:pPr marL="571500" marR="0" lvl="0" indent="-571500" algn="l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Tracey able to track absenteeism 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skyword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 system </a:t>
            </a:r>
          </a:p>
          <a:p>
            <a:pPr marL="571500" marR="0" lvl="0" indent="-571500" algn="l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Outreach to other school nurses in district (E. Providence) to gather school nurse questions for providers re: supplies/AAP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defTabSz="914445">
              <a:spcBef>
                <a:spcPct val="0"/>
              </a:spcBef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defTabSz="914445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Barriers: 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Formatting issue with AAP in eCW 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School: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Unknown if child is absent due to asthma; SNT will call family (shared students/patients) to see if asthma was the reason for the absenteeism</a:t>
            </a:r>
          </a:p>
          <a:p>
            <a:pPr defTabSz="914445">
              <a:spcBef>
                <a:spcPct val="0"/>
              </a:spcBef>
            </a:pPr>
            <a:endParaRPr lang="en-US" sz="4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636B774-DCC2-3048-6BA4-130C4E95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8456-ACF4-4742-82C7-28FA9C6A0441}" type="datetime1">
              <a:rPr lang="en-US" smtClean="0"/>
              <a:t>4/23/2024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B9F06E8-C3E8-9635-E591-6B970BCE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40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4"/>
            <a:ext cx="18288000" cy="819152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1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654585"/>
            <a:ext cx="18288000" cy="691634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48742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35943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3542" y="9733156"/>
            <a:ext cx="7379219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400" y="0"/>
            <a:ext cx="15554377" cy="79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6722"/>
              </a:lnSpc>
            </a:pPr>
            <a:r>
              <a:rPr lang="en-US" sz="4400" b="1" spc="-224" dirty="0">
                <a:solidFill>
                  <a:srgbClr val="0070C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Pediatrics Associates /Myron J. Francis School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B018C19-6F00-16B7-884E-EA1DD2087D97}"/>
              </a:ext>
            </a:extLst>
          </p:cNvPr>
          <p:cNvSpPr txBox="1"/>
          <p:nvPr/>
        </p:nvSpPr>
        <p:spPr>
          <a:xfrm>
            <a:off x="843235" y="1276236"/>
            <a:ext cx="16601529" cy="9787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Baseline Data (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9/1/2023 to 1/31/2024)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NUMBERS ARE COMING </a:t>
            </a:r>
          </a:p>
          <a:p>
            <a:pPr defTabSz="914445">
              <a:spcBef>
                <a:spcPct val="0"/>
              </a:spcBef>
            </a:pPr>
            <a:endParaRPr lang="en-US" sz="4000" b="1" spc="-95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Number of patients with asthma on an asthma </a:t>
            </a:r>
            <a:r>
              <a:rPr lang="en-US" sz="4000" kern="0" dirty="0">
                <a:ea typeface="Calibri" panose="020F0502020204030204" pitchFamily="34" charset="0"/>
              </a:rPr>
              <a:t>medication</a:t>
            </a:r>
            <a:r>
              <a:rPr lang="en-US" sz="4000" b="1" kern="0" dirty="0">
                <a:ea typeface="Calibri" panose="020F0502020204030204" pitchFamily="34" charset="0"/>
              </a:rPr>
              <a:t>:  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</a:rPr>
              <a:t>60</a:t>
            </a:r>
            <a:r>
              <a:rPr lang="en-US" sz="4000" b="1" kern="0" dirty="0">
                <a:ea typeface="Calibri" panose="020F0502020204030204" pitchFamily="34" charset="0"/>
              </a:rPr>
              <a:t> (ages 5-11)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effectLst/>
                <a:ea typeface="Calibri" panose="020F0502020204030204" pitchFamily="34" charset="0"/>
              </a:rPr>
              <a:t>Do you document the name of school attended for your patients?  (Y/N): </a:t>
            </a:r>
            <a:r>
              <a:rPr lang="en-US" sz="4000" b="1" kern="0" dirty="0">
                <a:ea typeface="Calibri" panose="020F0502020204030204" pitchFamily="34" charset="0"/>
              </a:rPr>
              <a:t>Y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kern="0" dirty="0">
                <a:ea typeface="Calibri" panose="020F0502020204030204" pitchFamily="34" charset="0"/>
              </a:rPr>
              <a:t>Dr. Fox will have other providers in practice do the same.</a:t>
            </a:r>
            <a:endParaRPr lang="en-US" sz="4000" b="1" kern="0" dirty="0">
              <a:effectLst/>
              <a:ea typeface="Calibri" panose="020F0502020204030204" pitchFamily="34" charset="0"/>
            </a:endParaRPr>
          </a:p>
          <a:p>
            <a:pPr defTabSz="914445">
              <a:spcBef>
                <a:spcPct val="0"/>
              </a:spcBef>
            </a:pPr>
            <a:endParaRPr lang="en-US" sz="4000" dirty="0"/>
          </a:p>
          <a:p>
            <a:pPr defTabSz="914445">
              <a:spcBef>
                <a:spcPct val="0"/>
              </a:spcBef>
            </a:pPr>
            <a:r>
              <a:rPr lang="en-US" sz="40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School: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Number of student with asthma:  </a:t>
            </a:r>
            <a:r>
              <a:rPr lang="en-US" sz="4000" b="1" kern="0" dirty="0">
                <a:ea typeface="Calibri" panose="020F0502020204030204" pitchFamily="34" charset="0"/>
              </a:rPr>
              <a:t>24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Tracking absenteeism: </a:t>
            </a:r>
            <a:r>
              <a:rPr lang="en-US" sz="4000" b="1" kern="0" dirty="0">
                <a:ea typeface="Calibri" panose="020F0502020204030204" pitchFamily="34" charset="0"/>
              </a:rPr>
              <a:t>Y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Tracking reason for absenteeism: 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pPr defTabSz="914445">
              <a:spcBef>
                <a:spcPct val="0"/>
              </a:spcBef>
            </a:pP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Number of shared patients/students:  7</a:t>
            </a:r>
            <a:endParaRPr lang="en-US" sz="4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5">
              <a:spcBef>
                <a:spcPct val="0"/>
              </a:spcBef>
            </a:pPr>
            <a:endParaRPr lang="en-US" sz="4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E61A13D-CC55-E869-3814-E8752C08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C9C-5DAD-4908-ABD2-510A8E33D011}" type="datetime1">
              <a:rPr lang="en-US" smtClean="0"/>
              <a:t>4/23/2024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192775B-234B-B81C-6FF7-4BBBABA4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63542" y="9733155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0" y="0"/>
            <a:ext cx="18288000" cy="1043190"/>
            <a:chOff x="0" y="0"/>
            <a:chExt cx="24384000" cy="1390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90904"/>
            </a:xfrm>
            <a:custGeom>
              <a:avLst/>
              <a:gdLst/>
              <a:ahLst/>
              <a:cxnLst/>
              <a:rect l="l" t="t" r="r" b="b"/>
              <a:pathLst>
                <a:path w="24384000" h="1390904">
                  <a:moveTo>
                    <a:pt x="0" y="0"/>
                  </a:moveTo>
                  <a:lnTo>
                    <a:pt x="24384000" y="0"/>
                  </a:lnTo>
                  <a:lnTo>
                    <a:pt x="24384000" y="1390904"/>
                  </a:lnTo>
                  <a:lnTo>
                    <a:pt x="0" y="139090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323" y="109635"/>
            <a:ext cx="18288000" cy="1081827"/>
            <a:chOff x="0" y="0"/>
            <a:chExt cx="24384000" cy="14424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442466"/>
            </a:xfrm>
            <a:custGeom>
              <a:avLst/>
              <a:gdLst/>
              <a:ahLst/>
              <a:cxnLst/>
              <a:rect l="l" t="t" r="r" b="b"/>
              <a:pathLst>
                <a:path w="24384000" h="1442466">
                  <a:moveTo>
                    <a:pt x="0" y="0"/>
                  </a:moveTo>
                  <a:lnTo>
                    <a:pt x="24384000" y="0"/>
                  </a:lnTo>
                  <a:lnTo>
                    <a:pt x="24384000" y="1442466"/>
                  </a:lnTo>
                  <a:lnTo>
                    <a:pt x="0" y="144246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9446655"/>
            <a:ext cx="18288000" cy="840348"/>
            <a:chOff x="0" y="0"/>
            <a:chExt cx="24384000" cy="112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120521"/>
            </a:xfrm>
            <a:custGeom>
              <a:avLst/>
              <a:gdLst/>
              <a:ahLst/>
              <a:cxnLst/>
              <a:rect l="l" t="t" r="r" b="b"/>
              <a:pathLst>
                <a:path w="24384000" h="1120521">
                  <a:moveTo>
                    <a:pt x="0" y="0"/>
                  </a:moveTo>
                  <a:lnTo>
                    <a:pt x="24384000" y="0"/>
                  </a:lnTo>
                  <a:lnTo>
                    <a:pt x="24384000" y="1120521"/>
                  </a:lnTo>
                  <a:lnTo>
                    <a:pt x="0" y="1120521"/>
                  </a:lnTo>
                  <a:close/>
                </a:path>
              </a:pathLst>
            </a:custGeom>
            <a:solidFill>
              <a:srgbClr val="F7B31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r="83" b="349"/>
          <a:stretch>
            <a:fillRect/>
          </a:stretch>
        </p:blipFill>
        <p:spPr>
          <a:xfrm>
            <a:off x="5334009" y="1381962"/>
            <a:ext cx="7619981" cy="211665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788053" y="9687091"/>
            <a:ext cx="7165937" cy="364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3"/>
              </a:lnSpc>
            </a:pPr>
            <a:r>
              <a:rPr lang="en-US" sz="2099" spc="31" dirty="0">
                <a:solidFill>
                  <a:srgbClr val="0070C0"/>
                </a:solidFill>
                <a:latin typeface="Montserrat Bold Italics"/>
              </a:rPr>
              <a:t>Care Transformation Collaborative of Rhode Island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7299" y="4871271"/>
            <a:ext cx="15773399" cy="1191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defTabSz="914400" rtl="0" eaLnBrk="1" latinLnBrk="0" hangingPunct="1">
              <a:lnSpc>
                <a:spcPts val="2859"/>
              </a:lnSpc>
              <a:defRPr/>
            </a:pPr>
            <a:r>
              <a:rPr lang="en-US" sz="5096" spc="-203" dirty="0">
                <a:solidFill>
                  <a:srgbClr val="0070C0"/>
                </a:solidFill>
                <a:latin typeface="Open Sans Bold"/>
              </a:rPr>
              <a:t>Asthma Management - Lessons Learned </a:t>
            </a:r>
          </a:p>
          <a:p>
            <a:pPr marL="0" defTabSz="914400" rtl="0" eaLnBrk="1" latinLnBrk="0" hangingPunct="1">
              <a:lnSpc>
                <a:spcPts val="2859"/>
              </a:lnSpc>
              <a:defRPr/>
            </a:pPr>
            <a:endParaRPr lang="en-US" sz="5096" spc="-203" dirty="0">
              <a:solidFill>
                <a:srgbClr val="0070C0"/>
              </a:solidFill>
              <a:latin typeface="Open Sans Bold"/>
            </a:endParaRPr>
          </a:p>
          <a:p>
            <a:pPr marL="0" defTabSz="914400" rtl="0" eaLnBrk="1" latinLnBrk="0" hangingPunct="1">
              <a:lnSpc>
                <a:spcPts val="2859"/>
              </a:lnSpc>
              <a:defRPr/>
            </a:pPr>
            <a:r>
              <a:rPr lang="en-US" sz="5096" spc="-203" dirty="0">
                <a:solidFill>
                  <a:srgbClr val="0070C0"/>
                </a:solidFill>
                <a:latin typeface="Open Sans Bold"/>
              </a:rPr>
              <a:t>at Providence Community Health Center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5C17AE-CCDE-8784-172B-A89D09C05761}"/>
              </a:ext>
            </a:extLst>
          </p:cNvPr>
          <p:cNvSpPr txBox="1"/>
          <p:nvPr/>
        </p:nvSpPr>
        <p:spPr>
          <a:xfrm>
            <a:off x="3306953" y="6853994"/>
            <a:ext cx="11887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/>
                <a:latin typeface="Calibri Light" panose="020F0302020204030204" pitchFamily="34" charset="0"/>
              </a:rPr>
              <a:t>					Lillian Nieves, PharmD, </a:t>
            </a:r>
          </a:p>
          <a:p>
            <a:r>
              <a:rPr lang="en-US" sz="3600" b="1" dirty="0">
                <a:solidFill>
                  <a:srgbClr val="0070C0"/>
                </a:solidFill>
                <a:effectLst/>
                <a:latin typeface="Calibri Light" panose="020F0302020204030204" pitchFamily="34" charset="0"/>
              </a:rPr>
              <a:t>					PCHC Director of Clinical Pharmacy</a:t>
            </a:r>
          </a:p>
          <a:p>
            <a:r>
              <a:rPr lang="en-US" sz="3600" b="1" dirty="0">
                <a:solidFill>
                  <a:srgbClr val="0070C0"/>
                </a:solidFill>
                <a:effectLst/>
                <a:latin typeface="Calibri Light" panose="020F0302020204030204" pitchFamily="34" charset="0"/>
              </a:rPr>
              <a:t>					April 24</a:t>
            </a:r>
            <a:r>
              <a:rPr lang="en-US" sz="3600" b="1" baseline="30000" dirty="0">
                <a:solidFill>
                  <a:srgbClr val="0070C0"/>
                </a:solidFill>
                <a:effectLst/>
                <a:latin typeface="Calibri Light" panose="020F0302020204030204" pitchFamily="34" charset="0"/>
              </a:rPr>
              <a:t>th</a:t>
            </a:r>
            <a:r>
              <a:rPr lang="en-US" sz="3600" b="1" dirty="0">
                <a:solidFill>
                  <a:srgbClr val="0070C0"/>
                </a:solidFill>
                <a:effectLst/>
                <a:latin typeface="Calibri Light" panose="020F0302020204030204" pitchFamily="34" charset="0"/>
              </a:rPr>
              <a:t> , 2024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58FB7F3C-F2C8-B666-86EF-FCF2D323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2A80-B5F6-4FC2-852E-387E5EB7823A}" type="datetime1">
              <a:rPr lang="en-US" smtClean="0"/>
              <a:t>4/23/2024</a:t>
            </a:fld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40A4636-86DC-FE98-F38B-0C08F28B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9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4"/>
            <a:ext cx="18288000" cy="819152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1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654585"/>
            <a:ext cx="18288000" cy="691634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48742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35943" y="9727886"/>
            <a:ext cx="3931920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914445">
              <a:lnSpc>
                <a:spcPts val="2162"/>
              </a:lnSpc>
            </a:pPr>
            <a:r>
              <a:rPr lang="en-US" sz="1802" spc="-71" dirty="0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3542" y="9733156"/>
            <a:ext cx="7379219" cy="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2162"/>
              </a:lnSpc>
            </a:pPr>
            <a:r>
              <a:rPr lang="en-US" sz="1802" spc="-71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400" y="0"/>
            <a:ext cx="15554377" cy="79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6722"/>
              </a:lnSpc>
            </a:pPr>
            <a:r>
              <a:rPr lang="en-US" sz="4400" b="1" spc="-224" dirty="0">
                <a:solidFill>
                  <a:srgbClr val="0070C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Pediatrics Associates/Myron J. Francis School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B018C19-6F00-16B7-884E-EA1DD2087D97}"/>
              </a:ext>
            </a:extLst>
          </p:cNvPr>
          <p:cNvSpPr txBox="1"/>
          <p:nvPr/>
        </p:nvSpPr>
        <p:spPr>
          <a:xfrm>
            <a:off x="843235" y="1383158"/>
            <a:ext cx="16601529" cy="8063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What has been successful thus far? 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AAP loaded into eCW - working with eCW so it will prepopulate.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All providers will now sign AAP before giving to family/SNT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School:  </a:t>
            </a:r>
          </a:p>
          <a:p>
            <a:pPr marL="571500" marR="0" lvl="0" indent="-571500" algn="l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Working with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skyword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and office person to track why child is absent.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marL="571500" marR="0" lvl="0" indent="-571500" algn="l" defTabSz="91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Communication about issues using AAP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ie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. Exercised induced area &amp; self administer)</a:t>
            </a:r>
          </a:p>
          <a:p>
            <a:pPr defTabSz="914445">
              <a:spcBef>
                <a:spcPct val="0"/>
              </a:spcBef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defTabSz="914445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Barriers: 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Practice: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Not being able to track AAP in </a:t>
            </a:r>
            <a:r>
              <a:rPr lang="en-US" sz="3600" spc="-95" dirty="0" err="1">
                <a:ea typeface="Calibri Light" panose="020F0302020204030204" pitchFamily="34" charset="0"/>
                <a:cs typeface="Calibri Light" panose="020F0302020204030204" pitchFamily="34" charset="0"/>
              </a:rPr>
              <a:t>eCW</a:t>
            </a: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  (will connect with Barrington Pedi on how to do)</a:t>
            </a:r>
          </a:p>
          <a:p>
            <a:pPr defTabSz="914445">
              <a:spcBef>
                <a:spcPct val="0"/>
              </a:spcBef>
            </a:pPr>
            <a:r>
              <a:rPr lang="en-US" sz="3600" b="1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School:  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-95" dirty="0">
                <a:ea typeface="Calibri Light" panose="020F0302020204030204" pitchFamily="34" charset="0"/>
                <a:cs typeface="Calibri Light" panose="020F0302020204030204" pitchFamily="34" charset="0"/>
              </a:rPr>
              <a:t>Requesting all AAP at the beginning of school year.</a:t>
            </a:r>
          </a:p>
          <a:p>
            <a:pPr marL="571500" indent="-571500" defTabSz="91444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69DCBF8-8C22-DCE5-622E-A0DE13B3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0455-F3AE-44C7-81A6-8E9D2AC2CD4A}" type="datetime1">
              <a:rPr lang="en-US" smtClean="0"/>
              <a:t>4/23/2024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AC8FA42-99C5-CF8C-BE67-C54C5306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67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96403" y="4174148"/>
            <a:ext cx="4581198" cy="85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 dirty="0">
                <a:solidFill>
                  <a:srgbClr val="0070C0"/>
                </a:solidFill>
                <a:latin typeface="Open Sans Bold"/>
              </a:rPr>
              <a:t>Questions?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DF034E3-CE36-E119-A71B-7FD6ACA3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CBF4-7B0D-49F7-803C-F31A084DABCC}" type="datetime1">
              <a:rPr lang="en-US" smtClean="0"/>
              <a:t>4/23/2024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F76CCCB-5226-6CB3-D368-15E1758B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1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" y="0"/>
            <a:ext cx="5668374" cy="9595366"/>
            <a:chOff x="0" y="0"/>
            <a:chExt cx="8102600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02600" cy="13716000"/>
            </a:xfrm>
            <a:custGeom>
              <a:avLst/>
              <a:gdLst/>
              <a:ahLst/>
              <a:cxnLst/>
              <a:rect l="l" t="t" r="r" b="b"/>
              <a:pathLst>
                <a:path w="8102600" h="13716000">
                  <a:moveTo>
                    <a:pt x="0" y="0"/>
                  </a:moveTo>
                  <a:lnTo>
                    <a:pt x="8102600" y="0"/>
                  </a:lnTo>
                  <a:lnTo>
                    <a:pt x="81026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865102" y="1330616"/>
            <a:ext cx="12205575" cy="4965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9"/>
              </a:lnSpc>
            </a:pPr>
            <a:r>
              <a:rPr lang="en-US" sz="2699" b="1" spc="37" dirty="0">
                <a:solidFill>
                  <a:srgbClr val="3A3838"/>
                </a:solidFill>
                <a:latin typeface="Montserrat Bold"/>
              </a:rPr>
              <a:t>Next Learning Collaborative</a:t>
            </a:r>
            <a:r>
              <a:rPr lang="en-US" sz="2699" spc="37" dirty="0">
                <a:solidFill>
                  <a:srgbClr val="3A3838"/>
                </a:solidFill>
                <a:latin typeface="Montserrat Bold"/>
              </a:rPr>
              <a:t>: </a:t>
            </a:r>
            <a:r>
              <a:rPr lang="en-US" sz="2699" spc="37" dirty="0">
                <a:solidFill>
                  <a:srgbClr val="3A3838"/>
                </a:solidFill>
                <a:highlight>
                  <a:srgbClr val="FFFF00"/>
                </a:highlight>
                <a:latin typeface="Montserrat Bold"/>
              </a:rPr>
              <a:t>June 26, 2024 </a:t>
            </a:r>
            <a:r>
              <a:rPr lang="en-US" sz="2699" spc="37" dirty="0">
                <a:solidFill>
                  <a:srgbClr val="3A3838"/>
                </a:solidFill>
                <a:latin typeface="Montserrat Bold"/>
              </a:rPr>
              <a:t>-7:30-9:00 am</a:t>
            </a:r>
          </a:p>
          <a:p>
            <a:pPr>
              <a:lnSpc>
                <a:spcPts val="3239"/>
              </a:lnSpc>
            </a:pPr>
            <a:endParaRPr lang="en-US" sz="2699" spc="37" dirty="0">
              <a:solidFill>
                <a:srgbClr val="3A3838"/>
              </a:solidFill>
              <a:latin typeface="Montserrat Bold"/>
            </a:endParaRPr>
          </a:p>
          <a:p>
            <a:pPr marL="582928" lvl="1" indent="-291464" algn="l">
              <a:lnSpc>
                <a:spcPts val="3239"/>
              </a:lnSpc>
              <a:buFont typeface="Arial"/>
              <a:buChar char="•"/>
            </a:pPr>
            <a:r>
              <a:rPr lang="en-US" sz="2699" spc="39" dirty="0">
                <a:solidFill>
                  <a:srgbClr val="3A3838"/>
                </a:solidFill>
                <a:highlight>
                  <a:srgbClr val="FFFF00"/>
                </a:highlight>
                <a:latin typeface="Montserrat Bold"/>
              </a:rPr>
              <a:t>May 28</a:t>
            </a:r>
            <a:r>
              <a:rPr lang="en-US" sz="2699" spc="39" baseline="30000" dirty="0">
                <a:solidFill>
                  <a:srgbClr val="3A3838"/>
                </a:solidFill>
                <a:highlight>
                  <a:srgbClr val="FFFF00"/>
                </a:highlight>
                <a:latin typeface="Montserrat Bold"/>
              </a:rPr>
              <a:t>th</a:t>
            </a:r>
            <a:r>
              <a:rPr lang="en-US" sz="2699" spc="39" dirty="0">
                <a:solidFill>
                  <a:srgbClr val="3A3838"/>
                </a:solidFill>
                <a:highlight>
                  <a:srgbClr val="FFFF00"/>
                </a:highlight>
                <a:latin typeface="Montserrat Bold"/>
              </a:rPr>
              <a:t> </a:t>
            </a:r>
            <a:r>
              <a:rPr lang="en-US" sz="2699" spc="39" dirty="0">
                <a:solidFill>
                  <a:srgbClr val="3A3838"/>
                </a:solidFill>
                <a:latin typeface="Montserrat Bold"/>
              </a:rPr>
              <a:t>Meeting with school nurses – 7:30 – 8:30 am </a:t>
            </a:r>
          </a:p>
          <a:p>
            <a:pPr marL="582928" lvl="1" indent="-291464" algn="l">
              <a:lnSpc>
                <a:spcPts val="3239"/>
              </a:lnSpc>
              <a:buFont typeface="Arial"/>
              <a:buChar char="•"/>
            </a:pPr>
            <a:r>
              <a:rPr lang="en-US" sz="2699" spc="39" dirty="0">
                <a:solidFill>
                  <a:srgbClr val="3A3838"/>
                </a:solidFill>
                <a:latin typeface="Montserrat Bold"/>
              </a:rPr>
              <a:t>Supplies ordered? </a:t>
            </a:r>
          </a:p>
          <a:p>
            <a:pPr marL="582928" lvl="1" indent="-291464" algn="l">
              <a:lnSpc>
                <a:spcPts val="3239"/>
              </a:lnSpc>
              <a:buFont typeface="Arial"/>
              <a:buChar char="•"/>
            </a:pPr>
            <a:r>
              <a:rPr lang="en-US" sz="2699" spc="39" dirty="0">
                <a:solidFill>
                  <a:srgbClr val="3A3838"/>
                </a:solidFill>
                <a:latin typeface="Montserrat Bold"/>
              </a:rPr>
              <a:t>Using educational information in binder? </a:t>
            </a:r>
          </a:p>
          <a:p>
            <a:pPr marL="582928" lvl="1" indent="-291464">
              <a:lnSpc>
                <a:spcPts val="3239"/>
              </a:lnSpc>
              <a:buFont typeface="Arial"/>
              <a:buChar char="•"/>
            </a:pPr>
            <a:r>
              <a:rPr lang="en-US" sz="2699" spc="37" dirty="0">
                <a:solidFill>
                  <a:srgbClr val="3A3838"/>
                </a:solidFill>
                <a:latin typeface="Montserrat Bold"/>
              </a:rPr>
              <a:t>Post assessments/PDSA updates due </a:t>
            </a:r>
            <a:r>
              <a:rPr lang="en-US" sz="2699" spc="37" dirty="0">
                <a:solidFill>
                  <a:srgbClr val="3A3838"/>
                </a:solidFill>
                <a:highlight>
                  <a:srgbClr val="FFFF00"/>
                </a:highlight>
                <a:latin typeface="Montserrat Bold"/>
              </a:rPr>
              <a:t>June 17th</a:t>
            </a:r>
          </a:p>
          <a:p>
            <a:pPr marL="291464" lvl="1" algn="l">
              <a:lnSpc>
                <a:spcPts val="3239"/>
              </a:lnSpc>
            </a:pPr>
            <a:endParaRPr lang="en-US" sz="2699" spc="39" dirty="0">
              <a:solidFill>
                <a:srgbClr val="3A3838"/>
              </a:solidFill>
              <a:latin typeface="Montserrat Bold"/>
            </a:endParaRPr>
          </a:p>
          <a:p>
            <a:pPr marL="291464" lvl="1" algn="l">
              <a:lnSpc>
                <a:spcPts val="3239"/>
              </a:lnSpc>
            </a:pPr>
            <a:endParaRPr lang="en-US" sz="2699" spc="39" dirty="0">
              <a:solidFill>
                <a:srgbClr val="3A3838"/>
              </a:solidFill>
              <a:latin typeface="Montserrat Bold"/>
            </a:endParaRPr>
          </a:p>
          <a:p>
            <a:pPr marL="582928" lvl="1" indent="-291464" algn="l">
              <a:lnSpc>
                <a:spcPts val="3239"/>
              </a:lnSpc>
              <a:buFont typeface="Arial"/>
              <a:buChar char="•"/>
            </a:pPr>
            <a:r>
              <a:rPr lang="en-US" sz="2699" u="sng" spc="39" dirty="0">
                <a:solidFill>
                  <a:srgbClr val="3A3838"/>
                </a:solidFill>
                <a:latin typeface="Montserrat Bold"/>
              </a:rPr>
              <a:t>School nurse consultants:  </a:t>
            </a:r>
          </a:p>
          <a:p>
            <a:pPr lvl="1"/>
            <a:r>
              <a:rPr lang="en-US" sz="2800" spc="39" dirty="0">
                <a:solidFill>
                  <a:srgbClr val="3A3838"/>
                </a:solidFill>
              </a:rPr>
              <a:t>Erika Iafrate State School Nurse, RIDOH </a:t>
            </a:r>
            <a:r>
              <a:rPr lang="en-US" sz="2800" spc="39" dirty="0">
                <a:solidFill>
                  <a:srgbClr val="3A3838"/>
                </a:solidFill>
                <a:hlinkClick r:id="rId3"/>
              </a:rPr>
              <a:t>Erika.Iafrate.CTR@health.ri.gov</a:t>
            </a:r>
            <a:endParaRPr lang="en-US" sz="2800" spc="39" dirty="0">
              <a:solidFill>
                <a:srgbClr val="3A3838"/>
              </a:solidFill>
            </a:endParaRPr>
          </a:p>
          <a:p>
            <a:pPr lvl="1"/>
            <a:r>
              <a:rPr lang="en-US" sz="2800" dirty="0">
                <a:effectLst/>
              </a:rPr>
              <a:t>Jen Castano/ RISE Prep - </a:t>
            </a:r>
            <a:r>
              <a:rPr lang="en-US" sz="2800" dirty="0">
                <a:hlinkClick r:id="rId4" tooltip="mailto:jcastano@riseprepri.org"/>
              </a:rPr>
              <a:t>jcastano@riseprepri.org</a:t>
            </a:r>
            <a:r>
              <a:rPr lang="en-US" sz="2800" dirty="0"/>
              <a:t> </a:t>
            </a:r>
            <a:endParaRPr lang="en-US" sz="2800" dirty="0">
              <a:effectLst/>
            </a:endParaRPr>
          </a:p>
          <a:p>
            <a:pPr marL="582928" lvl="1" indent="-291464" algn="l">
              <a:lnSpc>
                <a:spcPts val="3239"/>
              </a:lnSpc>
              <a:buFont typeface="Arial"/>
              <a:buChar char="•"/>
            </a:pPr>
            <a:endParaRPr lang="en-US" sz="2699" spc="39" dirty="0">
              <a:solidFill>
                <a:srgbClr val="3A3838"/>
              </a:solidFill>
              <a:latin typeface="Montserrat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3694658"/>
            <a:ext cx="3498610" cy="349861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97743" y="9727886"/>
            <a:ext cx="7379218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349917"/>
            <a:ext cx="349861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FFFFFF"/>
                </a:solidFill>
                <a:latin typeface="Open Sans"/>
              </a:rPr>
              <a:t>Next Steps</a:t>
            </a:r>
          </a:p>
        </p:txBody>
      </p:sp>
      <p:sp>
        <p:nvSpPr>
          <p:cNvPr id="22" name="Rectangle 2">
            <a:hlinkClick r:id="rId7" tooltip="mailto:gregory_fox_md@brown.edu"/>
            <a:extLst>
              <a:ext uri="{FF2B5EF4-FFF2-40B4-BE49-F238E27FC236}">
                <a16:creationId xmlns:a16="http://schemas.microsoft.com/office/drawing/2014/main" id="{2C5AAC2B-33B7-8EF0-47A1-6C5117836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04988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85FA6843-AE43-1856-D657-F046870D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468-559F-4AE0-8542-9E41DA474623}" type="datetime1">
              <a:rPr lang="en-US" smtClean="0"/>
              <a:t>4/23/2024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657DB24-C9BC-91A2-F200-244A5059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94968" y="6806596"/>
            <a:ext cx="443946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nva Sans Bold"/>
              </a:rPr>
              <a:t>Sunshine Pediatrics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nva Sans"/>
              </a:rPr>
              <a:t>Providence, RI 02904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8870" y="120169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>
                <a:solidFill>
                  <a:srgbClr val="0070C0"/>
                </a:solidFill>
                <a:latin typeface="Open Sans Bold"/>
              </a:rPr>
              <a:t>Practices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2944631"/>
            <a:ext cx="523635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nva Sans Bold"/>
              </a:rPr>
              <a:t>Pediatric Associates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nva Sans"/>
              </a:rPr>
              <a:t>East Providence, RI 02914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049D5D-8760-02A3-71C5-D28E8E5EB688}"/>
              </a:ext>
            </a:extLst>
          </p:cNvPr>
          <p:cNvSpPr txBox="1"/>
          <p:nvPr/>
        </p:nvSpPr>
        <p:spPr>
          <a:xfrm>
            <a:off x="8745558" y="5459602"/>
            <a:ext cx="603323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nva Sans Bold"/>
              </a:rPr>
              <a:t>Barrington Pediatric Associates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nva Sans"/>
              </a:rPr>
              <a:t>Barrington, RI 02806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269BF0-EADA-9F5E-C216-3C58D618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1" y="2757363"/>
            <a:ext cx="4543671" cy="3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diatric Associates, Inc.">
            <a:extLst>
              <a:ext uri="{FF2B5EF4-FFF2-40B4-BE49-F238E27FC236}">
                <a16:creationId xmlns:a16="http://schemas.microsoft.com/office/drawing/2014/main" id="{588B657C-FE7F-0262-7C07-E78B1CD0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98" y="1258810"/>
            <a:ext cx="6870377" cy="154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eader for Barringotn Pediatric Associates">
            <a:extLst>
              <a:ext uri="{FF2B5EF4-FFF2-40B4-BE49-F238E27FC236}">
                <a16:creationId xmlns:a16="http://schemas.microsoft.com/office/drawing/2014/main" id="{5AFC62CF-1016-867D-85E3-C73955730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39" y="3832472"/>
            <a:ext cx="11144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102E9D-9028-1783-9213-A7D547CFAF74}"/>
              </a:ext>
            </a:extLst>
          </p:cNvPr>
          <p:cNvSpPr txBox="1"/>
          <p:nvPr/>
        </p:nvSpPr>
        <p:spPr>
          <a:xfrm>
            <a:off x="8954370" y="7569780"/>
            <a:ext cx="603323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nva Sans Bold"/>
              </a:rPr>
              <a:t>Blackstone Valley Pediatrics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nva Sans"/>
              </a:rPr>
              <a:t>Cumberland, RI 02864</a:t>
            </a:r>
          </a:p>
        </p:txBody>
      </p:sp>
      <p:pic>
        <p:nvPicPr>
          <p:cNvPr id="3080" name="Picture 8" descr="Blackstone Valley Pediatrics">
            <a:extLst>
              <a:ext uri="{FF2B5EF4-FFF2-40B4-BE49-F238E27FC236}">
                <a16:creationId xmlns:a16="http://schemas.microsoft.com/office/drawing/2014/main" id="{3B741106-738B-8810-89BC-48A8D700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35" y="6207136"/>
            <a:ext cx="9730737" cy="137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207A22-349E-44A7-0B83-0839209B0947}"/>
              </a:ext>
            </a:extLst>
          </p:cNvPr>
          <p:cNvSpPr txBox="1"/>
          <p:nvPr/>
        </p:nvSpPr>
        <p:spPr>
          <a:xfrm>
            <a:off x="0" y="214491"/>
            <a:ext cx="1535918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anva Sans"/>
              </a:rPr>
              <a:t>Thank you for your continued work!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A7EC35-830D-F853-0034-03F9CB62B8B6}"/>
              </a:ext>
            </a:extLst>
          </p:cNvPr>
          <p:cNvSpPr txBox="1"/>
          <p:nvPr/>
        </p:nvSpPr>
        <p:spPr>
          <a:xfrm>
            <a:off x="814100" y="8462728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Park Pediatrics </a:t>
            </a:r>
            <a:r>
              <a:rPr lang="en-US" sz="4400" b="1" i="0" dirty="0" err="1">
                <a:solidFill>
                  <a:srgbClr val="1B1B1B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Llc</a:t>
            </a:r>
            <a:r>
              <a:rPr lang="en-US" sz="4400" b="1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, Cranston, RI </a:t>
            </a:r>
            <a:endParaRPr lang="en-US" sz="44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42C5D5F-2D1B-E748-11B6-1E88A983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0AC-A3E0-42ED-83D4-A092EF63109B}" type="datetime1">
              <a:rPr lang="en-US" smtClean="0"/>
              <a:t>4/23/2024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102E3DC-5354-F080-8BDA-6B3F47AD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662296" y="2876121"/>
            <a:ext cx="4439469" cy="120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nva Sans Bold"/>
              </a:rPr>
              <a:t>Tracey Bradley, RN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nva Sans"/>
              </a:rPr>
              <a:t>Kent Heights School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Canva Sans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nva Sans"/>
              </a:rPr>
              <a:t>Partnered with Barrington Pediatrics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0478" y="1115585"/>
            <a:ext cx="1701100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1"/>
              </a:lnSpc>
            </a:pPr>
            <a:r>
              <a:rPr lang="en-US" sz="5600" spc="-223" dirty="0">
                <a:solidFill>
                  <a:srgbClr val="0070C0"/>
                </a:solidFill>
                <a:latin typeface="Open Sans Bold"/>
              </a:rPr>
              <a:t>School Nurses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60874" y="2526622"/>
            <a:ext cx="523635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nva Sans Bold"/>
              </a:rPr>
              <a:t>Alexandra Doty, BSN, RN-BC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nva Sans"/>
              </a:rPr>
              <a:t>Myron J Francis Elementary School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Canva Sans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nva Sans"/>
              </a:rPr>
              <a:t>Partnered with Pediatric Associates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049D5D-8760-02A3-71C5-D28E8E5EB688}"/>
              </a:ext>
            </a:extLst>
          </p:cNvPr>
          <p:cNvSpPr txBox="1"/>
          <p:nvPr/>
        </p:nvSpPr>
        <p:spPr>
          <a:xfrm>
            <a:off x="3406527" y="6557406"/>
            <a:ext cx="4158222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nva Sans Bold"/>
              </a:rPr>
              <a:t>Colleen O’Donnell, BSN, RN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nva Sans"/>
              </a:rPr>
              <a:t>George J West Elementary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Canva Sans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nva Sans"/>
              </a:rPr>
              <a:t>Partnered with Sunshine Pediatrics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102E9D-9028-1783-9213-A7D547CFAF74}"/>
              </a:ext>
            </a:extLst>
          </p:cNvPr>
          <p:cNvSpPr txBox="1"/>
          <p:nvPr/>
        </p:nvSpPr>
        <p:spPr>
          <a:xfrm>
            <a:off x="9882476" y="7034000"/>
            <a:ext cx="6359401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nva Sans Bold"/>
              </a:rPr>
              <a:t>Jennifer Castano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nva Sans"/>
              </a:rPr>
              <a:t>RISE Prep Mayoral Academy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Canva Sans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nva Sans"/>
              </a:rPr>
              <a:t>School nurse – consultant to Asthma QI project </a:t>
            </a:r>
          </a:p>
        </p:txBody>
      </p:sp>
      <p:pic>
        <p:nvPicPr>
          <p:cNvPr id="1026" name="Picture 2" descr="RIDE Report Card - School Narrative">
            <a:extLst>
              <a:ext uri="{FF2B5EF4-FFF2-40B4-BE49-F238E27FC236}">
                <a16:creationId xmlns:a16="http://schemas.microsoft.com/office/drawing/2014/main" id="{C9AFC34A-4E76-9CF9-AEC8-AEF3EEA7B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2" y="2091257"/>
            <a:ext cx="2627813" cy="24917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65572D1-9E7B-501C-6F6B-3023849A83B1}"/>
              </a:ext>
            </a:extLst>
          </p:cNvPr>
          <p:cNvGrpSpPr/>
          <p:nvPr/>
        </p:nvGrpSpPr>
        <p:grpSpPr>
          <a:xfrm>
            <a:off x="291390" y="4854937"/>
            <a:ext cx="3080501" cy="3499042"/>
            <a:chOff x="3893830" y="1935116"/>
            <a:chExt cx="3608705" cy="4149925"/>
          </a:xfrm>
        </p:grpSpPr>
        <p:pic>
          <p:nvPicPr>
            <p:cNvPr id="1030" name="Picture 6" descr="George J. West Elementary School // Guide to Providence Architecture">
              <a:extLst>
                <a:ext uri="{FF2B5EF4-FFF2-40B4-BE49-F238E27FC236}">
                  <a16:creationId xmlns:a16="http://schemas.microsoft.com/office/drawing/2014/main" id="{B06A15EF-3729-A0A3-5F6D-F5495AF3C8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5"/>
            <a:stretch/>
          </p:blipFill>
          <p:spPr bwMode="auto">
            <a:xfrm>
              <a:off x="4650715" y="3021878"/>
              <a:ext cx="2851820" cy="306316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urse Colleen">
              <a:extLst>
                <a:ext uri="{FF2B5EF4-FFF2-40B4-BE49-F238E27FC236}">
                  <a16:creationId xmlns:a16="http://schemas.microsoft.com/office/drawing/2014/main" id="{27322529-A864-8768-5505-58458DCF9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830" y="1935116"/>
              <a:ext cx="2145498" cy="214549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663D2A-D6CA-500D-D83C-FD77425EC169}"/>
              </a:ext>
            </a:extLst>
          </p:cNvPr>
          <p:cNvGrpSpPr/>
          <p:nvPr/>
        </p:nvGrpSpPr>
        <p:grpSpPr>
          <a:xfrm>
            <a:off x="7048570" y="1496461"/>
            <a:ext cx="3180735" cy="3487790"/>
            <a:chOff x="9965553" y="1647133"/>
            <a:chExt cx="4611109" cy="4715568"/>
          </a:xfrm>
        </p:grpSpPr>
        <p:pic>
          <p:nvPicPr>
            <p:cNvPr id="1034" name="Picture 10" descr="Myron J. Francis Elementary | City of East Providence, RI">
              <a:extLst>
                <a:ext uri="{FF2B5EF4-FFF2-40B4-BE49-F238E27FC236}">
                  <a16:creationId xmlns:a16="http://schemas.microsoft.com/office/drawing/2014/main" id="{8D42BBD0-240B-D152-2522-1FBBC5779C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0" t="17733" r="12260" b="7632"/>
            <a:stretch/>
          </p:blipFill>
          <p:spPr bwMode="auto">
            <a:xfrm>
              <a:off x="10668000" y="2944105"/>
              <a:ext cx="3908662" cy="34185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rofile photo of Alexandra Doty, BSN, RN-BC">
              <a:extLst>
                <a:ext uri="{FF2B5EF4-FFF2-40B4-BE49-F238E27FC236}">
                  <a16:creationId xmlns:a16="http://schemas.microsoft.com/office/drawing/2014/main" id="{CA16380B-CBF0-8319-84AD-C4550C5F3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553" y="1647133"/>
              <a:ext cx="2421812" cy="242181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RISE Prep Mayoral Academy | Local Initiatives Support Corporation">
            <a:extLst>
              <a:ext uri="{FF2B5EF4-FFF2-40B4-BE49-F238E27FC236}">
                <a16:creationId xmlns:a16="http://schemas.microsoft.com/office/drawing/2014/main" id="{915EB6F2-A03C-ABC8-5931-EFC75CC66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8" r="4445"/>
          <a:stretch/>
        </p:blipFill>
        <p:spPr bwMode="auto">
          <a:xfrm>
            <a:off x="8001854" y="5907012"/>
            <a:ext cx="2735254" cy="25329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77253F-7265-D9B3-E61D-CF0EE84D6565}"/>
              </a:ext>
            </a:extLst>
          </p:cNvPr>
          <p:cNvSpPr txBox="1"/>
          <p:nvPr/>
        </p:nvSpPr>
        <p:spPr>
          <a:xfrm>
            <a:off x="0" y="214491"/>
            <a:ext cx="1535918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anva Sans"/>
              </a:rPr>
              <a:t>Thank you for your continued work!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79C987-E7BF-411E-FAED-D8D78A5A9C83}"/>
              </a:ext>
            </a:extLst>
          </p:cNvPr>
          <p:cNvSpPr txBox="1"/>
          <p:nvPr/>
        </p:nvSpPr>
        <p:spPr>
          <a:xfrm>
            <a:off x="11430000" y="4768537"/>
            <a:ext cx="6359401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nva Sans Bold"/>
              </a:rPr>
              <a:t>Bethany Goldberg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nva Sans"/>
              </a:rPr>
              <a:t>Cumberland Elementary School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Canva Sans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nva Sans"/>
              </a:rPr>
              <a:t>Partnered with Blackstone Valley Pediatrics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11B791D-64F2-362F-C355-6C7B5B36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0E12-57D6-45E5-B153-9E61DC16F399}" type="datetime1">
              <a:rPr lang="en-US" smtClean="0"/>
              <a:t>4/23/2024</a:t>
            </a:fld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18E4882-542A-63E5-D995-D20595E0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80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9459633"/>
            <a:ext cx="18288000" cy="81915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9595366"/>
            <a:ext cx="18288000" cy="691633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8742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35943" y="9727885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1"/>
              </a:lnSpc>
            </a:pPr>
            <a:r>
              <a:rPr lang="en-US" sz="1801" spc="-71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96442" y="9745384"/>
            <a:ext cx="529511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1"/>
              </a:lnSpc>
            </a:pPr>
            <a:r>
              <a:rPr lang="en-US" sz="1801" spc="-71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51361" t="23055" r="2327" b="13612"/>
          <a:stretch>
            <a:fillRect/>
          </a:stretch>
        </p:blipFill>
        <p:spPr>
          <a:xfrm>
            <a:off x="13449" y="2433918"/>
            <a:ext cx="18288204" cy="703393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48740" y="1074921"/>
            <a:ext cx="15590522" cy="674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3"/>
              </a:lnSpc>
            </a:pPr>
            <a:r>
              <a:rPr lang="en-US" sz="4900" spc="-195">
                <a:solidFill>
                  <a:srgbClr val="0070C0"/>
                </a:solidFill>
                <a:latin typeface="Open Sans Bold"/>
              </a:rPr>
              <a:t>THANK YOU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64075" y="2865601"/>
            <a:ext cx="15590522" cy="39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5"/>
              </a:lnSpc>
            </a:pPr>
            <a:r>
              <a:rPr lang="en-US" sz="2801" spc="-111">
                <a:solidFill>
                  <a:srgbClr val="FFFFFF"/>
                </a:solidFill>
                <a:latin typeface="Open Sans"/>
              </a:rPr>
              <a:t>    </a:t>
            </a:r>
            <a:r>
              <a:rPr lang="en-US" sz="2801" u="sng" spc="-111">
                <a:solidFill>
                  <a:srgbClr val="FFFFFF"/>
                </a:solidFill>
                <a:latin typeface="Open Sans"/>
                <a:hlinkClick r:id="rId4" tooltip="http://www.ctc-ri.org"/>
              </a:rPr>
              <a:t> www.ctc-ri.org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124330" y="1363220"/>
            <a:ext cx="5015752" cy="969497"/>
            <a:chOff x="0" y="0"/>
            <a:chExt cx="6687670" cy="1292662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0"/>
              <a:ext cx="6687670" cy="1292662"/>
              <a:chOff x="0" y="0"/>
              <a:chExt cx="6687670" cy="129266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687693" cy="1292606"/>
              </a:xfrm>
              <a:custGeom>
                <a:avLst/>
                <a:gdLst/>
                <a:ahLst/>
                <a:cxnLst/>
                <a:rect l="l" t="t" r="r" b="b"/>
                <a:pathLst>
                  <a:path w="6687693" h="1292606">
                    <a:moveTo>
                      <a:pt x="0" y="0"/>
                    </a:moveTo>
                    <a:lnTo>
                      <a:pt x="6687693" y="0"/>
                    </a:lnTo>
                    <a:lnTo>
                      <a:pt x="6687693" y="1292606"/>
                    </a:lnTo>
                    <a:lnTo>
                      <a:pt x="0" y="129260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21920" y="70485"/>
              <a:ext cx="6443830" cy="116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60"/>
                </a:lnSpc>
              </a:pPr>
              <a:r>
                <a:rPr lang="en-US" sz="1800" spc="-71">
                  <a:solidFill>
                    <a:srgbClr val="3A3838"/>
                  </a:solidFill>
                  <a:latin typeface="Open Sans"/>
                </a:rPr>
                <a:t>Debra Hurwitz, MBA, BSN, RN</a:t>
              </a:r>
            </a:p>
            <a:p>
              <a:pPr algn="r">
                <a:lnSpc>
                  <a:spcPts val="2160"/>
                </a:lnSpc>
              </a:pPr>
              <a:r>
                <a:rPr lang="en-US" sz="1800" spc="-71">
                  <a:solidFill>
                    <a:srgbClr val="1D1C1C"/>
                  </a:solidFill>
                  <a:latin typeface="Open Sans"/>
                </a:rPr>
                <a:t>dhurwitz@ctc-ri.org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 r="2940" b="2940"/>
          <a:stretch>
            <a:fillRect/>
          </a:stretch>
        </p:blipFill>
        <p:spPr>
          <a:xfrm>
            <a:off x="1348740" y="3500407"/>
            <a:ext cx="574191" cy="5741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 r="8897" b="8897"/>
          <a:stretch>
            <a:fillRect/>
          </a:stretch>
        </p:blipFill>
        <p:spPr>
          <a:xfrm>
            <a:off x="16557387" y="-1419432"/>
            <a:ext cx="138840" cy="13884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 r="1176" b="1176"/>
          <a:stretch>
            <a:fillRect/>
          </a:stretch>
        </p:blipFill>
        <p:spPr>
          <a:xfrm>
            <a:off x="1405218" y="2784158"/>
            <a:ext cx="517713" cy="52942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922931" y="3604234"/>
            <a:ext cx="15590522" cy="39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5"/>
              </a:lnSpc>
            </a:pPr>
            <a:r>
              <a:rPr lang="en-US" sz="2801" spc="-111">
                <a:solidFill>
                  <a:srgbClr val="FFFFFF"/>
                </a:solidFill>
                <a:latin typeface="Open Sans"/>
              </a:rPr>
              <a:t>   </a:t>
            </a:r>
            <a:r>
              <a:rPr lang="en-US" sz="2801" u="sng" spc="-111">
                <a:solidFill>
                  <a:srgbClr val="FFFFFF"/>
                </a:solidFill>
                <a:latin typeface="Open Sans"/>
                <a:hlinkClick r:id="rId8" tooltip="https://www.linkedin.com/company/ctc-ri/"/>
              </a:rPr>
              <a:t>CTC-RI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0A9C0599-7C2C-23E6-5854-E7B45C1C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1A4A-17E2-46FE-B176-28545F805B5F}" type="datetime1">
              <a:rPr lang="en-US" smtClean="0"/>
              <a:t>4/23/2024</a:t>
            </a:fld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50F7D60-72F9-6151-67D9-C6741111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 dirty="0">
                <a:sym typeface="Tahoma"/>
              </a:rPr>
              <a:t>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3F8-4024-D2BD-E804-FD5D80E67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review </a:t>
            </a:r>
            <a:r>
              <a:rPr lang="en-US" dirty="0">
                <a:sym typeface="Tahoma"/>
              </a:rPr>
              <a:t>Asthma Continuous Quality Improvement Pedi Project</a:t>
            </a:r>
          </a:p>
          <a:p>
            <a:pPr lvl="1"/>
            <a:r>
              <a:rPr lang="en-US" dirty="0">
                <a:sym typeface="Tahoma"/>
              </a:rPr>
              <a:t>Aim</a:t>
            </a:r>
          </a:p>
          <a:p>
            <a:pPr lvl="1"/>
            <a:r>
              <a:rPr lang="en-US" dirty="0">
                <a:sym typeface="Tahoma"/>
              </a:rPr>
              <a:t>Criteria</a:t>
            </a:r>
            <a:endParaRPr lang="en-US" dirty="0"/>
          </a:p>
          <a:p>
            <a:r>
              <a:rPr lang="en-US" dirty="0"/>
              <a:t>To discuss project spread and sustainability findings</a:t>
            </a:r>
          </a:p>
          <a:p>
            <a:r>
              <a:rPr lang="en-US" dirty="0"/>
              <a:t>To share lessons learned</a:t>
            </a:r>
          </a:p>
          <a:p>
            <a:pPr lvl="1"/>
            <a:r>
              <a:rPr lang="en-US" dirty="0"/>
              <a:t>Quick Assessment </a:t>
            </a:r>
            <a:r>
              <a:rPr lang="en-US"/>
              <a:t>Tool 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164C54-ADCB-9B56-9614-8893B14B18E5}"/>
              </a:ext>
            </a:extLst>
          </p:cNvPr>
          <p:cNvSpPr/>
          <p:nvPr/>
        </p:nvSpPr>
        <p:spPr>
          <a:xfrm>
            <a:off x="1257300" y="9715500"/>
            <a:ext cx="1714500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BB97F2-F6F0-A78F-00A6-10663A1F6BFA}"/>
              </a:ext>
            </a:extLst>
          </p:cNvPr>
          <p:cNvSpPr/>
          <p:nvPr/>
        </p:nvSpPr>
        <p:spPr>
          <a:xfrm>
            <a:off x="1257300" y="9715500"/>
            <a:ext cx="11696699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2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 dirty="0">
                <a:sym typeface="Tahoma"/>
              </a:rPr>
              <a:t> Asthma Continuous Quality Improvement Pedi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3F8-4024-D2BD-E804-FD5D80E67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8795" y="2536034"/>
            <a:ext cx="15773402" cy="65270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</a:t>
            </a:r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improve asthma disease state knowledge via a pharmacist-led 1:1 educational interventions in PCHC medically underserved population </a:t>
            </a:r>
          </a:p>
          <a:p>
            <a:pPr marL="6858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Caregiver education included: identification and avoidance of asthma triggers, medication management and emergency preparedness </a:t>
            </a:r>
          </a:p>
          <a:p>
            <a:pPr marL="17145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</a:t>
            </a:r>
          </a:p>
          <a:p>
            <a:pPr marL="17145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PCHC patient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y/o with a diagnosis of mild, moderate or severe persistent asthma with an IP/ED visit for respiratory distress from July 1</a:t>
            </a:r>
            <a:r>
              <a:rPr lang="en-US" sz="3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2022 – June 30</a:t>
            </a:r>
            <a:r>
              <a:rPr lang="en-US" sz="3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2023</a:t>
            </a:r>
          </a:p>
          <a:p>
            <a:pPr marL="6858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0104C9-1B04-946C-F752-E8FFB2C93BB4}"/>
              </a:ext>
            </a:extLst>
          </p:cNvPr>
          <p:cNvSpPr/>
          <p:nvPr/>
        </p:nvSpPr>
        <p:spPr>
          <a:xfrm>
            <a:off x="1257300" y="9715500"/>
            <a:ext cx="1714500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3B9F1-A0A3-4F10-19EB-76B3052EA88F}"/>
              </a:ext>
            </a:extLst>
          </p:cNvPr>
          <p:cNvSpPr/>
          <p:nvPr/>
        </p:nvSpPr>
        <p:spPr>
          <a:xfrm>
            <a:off x="1257300" y="9715500"/>
            <a:ext cx="11696699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3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 dirty="0">
                <a:sym typeface="Tahoma"/>
              </a:rPr>
              <a:t> Asthma Continuous Quality Improvement Pedi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3F8-4024-D2BD-E804-FD5D80E67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SPREAD and SUSTAINABILITY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#3. Improve quality of life and symptom control for patients with inpatient/ED visits for asthma</a:t>
            </a:r>
            <a:endParaRPr lang="en-US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99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1: 	Decrease IP/ED visit rate by at least 0.2% for patients enrolled in the pharmacy asthma </a:t>
            </a:r>
            <a:r>
              <a:rPr lang="en-US" sz="289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899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tervention program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99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2: 	Decrease the inpatient admission rate of patients </a:t>
            </a:r>
            <a:r>
              <a:rPr lang="en-US" sz="2899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sz="2899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y/o with asthma</a:t>
            </a:r>
            <a:endParaRPr lang="en-US" sz="2899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power BI report of patients with asthma exacerbations was created to identify patients for pharmacy interventions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0104C9-1B04-946C-F752-E8FFB2C93BB4}"/>
              </a:ext>
            </a:extLst>
          </p:cNvPr>
          <p:cNvSpPr/>
          <p:nvPr/>
        </p:nvSpPr>
        <p:spPr>
          <a:xfrm>
            <a:off x="1257300" y="9715500"/>
            <a:ext cx="1714500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3B9F1-A0A3-4F10-19EB-76B3052EA88F}"/>
              </a:ext>
            </a:extLst>
          </p:cNvPr>
          <p:cNvSpPr/>
          <p:nvPr/>
        </p:nvSpPr>
        <p:spPr>
          <a:xfrm>
            <a:off x="1257300" y="9715500"/>
            <a:ext cx="11696699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7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 dirty="0">
                <a:sym typeface="Tahoma"/>
              </a:rPr>
              <a:t> Asthma Continuous Quality Improvement Pedi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3F8-4024-D2BD-E804-FD5D80E67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of 69 patients were outreached during July 1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st,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2022- June 30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th,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16EF95-AC49-CF9D-1D1F-C8EB037D9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67480"/>
              </p:ext>
            </p:extLst>
          </p:nvPr>
        </p:nvGraphicFramePr>
        <p:xfrm>
          <a:off x="1827508" y="3424286"/>
          <a:ext cx="12192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81365240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637868492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1581437056"/>
                    </a:ext>
                  </a:extLst>
                </a:gridCol>
                <a:gridCol w="2879304">
                  <a:extLst>
                    <a:ext uri="{9D8B030D-6E8A-4147-A177-3AD203B41FA5}">
                      <a16:colId xmlns:a16="http://schemas.microsoft.com/office/drawing/2014/main" val="2058125311"/>
                    </a:ext>
                  </a:extLst>
                </a:gridCol>
                <a:gridCol w="2930946">
                  <a:extLst>
                    <a:ext uri="{9D8B030D-6E8A-4147-A177-3AD203B41FA5}">
                      <a16:colId xmlns:a16="http://schemas.microsoft.com/office/drawing/2014/main" val="3265393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Pharmacy Consultation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MD followed recommendations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Asthma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Asthma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8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29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-----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pts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674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3B7819-DD0D-0DB7-31BF-88D75F2A2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41079"/>
              </p:ext>
            </p:extLst>
          </p:nvPr>
        </p:nvGraphicFramePr>
        <p:xfrm>
          <a:off x="1822342" y="6344865"/>
          <a:ext cx="12192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630324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351091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3144880"/>
                    </a:ext>
                  </a:extLst>
                </a:gridCol>
              </a:tblGrid>
              <a:tr h="476757">
                <a:tc>
                  <a:txBody>
                    <a:bodyPr/>
                    <a:lstStyle/>
                    <a:p>
                      <a:r>
                        <a:rPr lang="en-US"/>
                        <a:t>Reasons Why MD did not follow recommendations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Asthma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Asthma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364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Pt no show or no appt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14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MD referred to pulmonology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00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MD’s judgement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77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11047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1013AE2-D814-6A2B-323A-3D03A9E9D563}"/>
              </a:ext>
            </a:extLst>
          </p:cNvPr>
          <p:cNvSpPr/>
          <p:nvPr/>
        </p:nvSpPr>
        <p:spPr>
          <a:xfrm>
            <a:off x="8150817" y="4996411"/>
            <a:ext cx="990600" cy="380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1AB219-D838-8E82-BF9E-E0627A858E52}"/>
              </a:ext>
            </a:extLst>
          </p:cNvPr>
          <p:cNvSpPr/>
          <p:nvPr/>
        </p:nvSpPr>
        <p:spPr>
          <a:xfrm>
            <a:off x="8150817" y="4639342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81C06-BE1E-1611-EB1F-B1A5C8A4EF3C}"/>
              </a:ext>
            </a:extLst>
          </p:cNvPr>
          <p:cNvSpPr/>
          <p:nvPr/>
        </p:nvSpPr>
        <p:spPr>
          <a:xfrm>
            <a:off x="1257300" y="9715500"/>
            <a:ext cx="1714500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368CB4-3049-F950-D08A-8B7BE67071D9}"/>
              </a:ext>
            </a:extLst>
          </p:cNvPr>
          <p:cNvSpPr/>
          <p:nvPr/>
        </p:nvSpPr>
        <p:spPr>
          <a:xfrm>
            <a:off x="1257300" y="9715500"/>
            <a:ext cx="11696699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 dirty="0">
                <a:sym typeface="Tahoma"/>
              </a:rPr>
              <a:t> Asthma Continuous Quality Improvement Pedi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3F8-4024-D2BD-E804-FD5D80E67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2514724"/>
            <a:ext cx="15773402" cy="6527007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AF7357-CF84-CF4D-3FA5-CD3379560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39698"/>
              </p:ext>
            </p:extLst>
          </p:nvPr>
        </p:nvGraphicFramePr>
        <p:xfrm>
          <a:off x="1752600" y="3703320"/>
          <a:ext cx="12192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105037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7735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643705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95120618"/>
                    </a:ext>
                  </a:extLst>
                </a:gridCol>
              </a:tblGrid>
              <a:tr h="622300">
                <a:tc gridSpan="2">
                  <a:txBody>
                    <a:bodyPr/>
                    <a:lstStyle/>
                    <a:p>
                      <a:r>
                        <a:rPr lang="en-US" dirty="0"/>
                        <a:t>Reasons why no pharmacy consult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Asthma Patients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Patients Asthma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654694"/>
                  </a:ext>
                </a:extLst>
              </a:tr>
              <a:tr h="403860">
                <a:tc gridSpan="2">
                  <a:txBody>
                    <a:bodyPr/>
                    <a:lstStyle/>
                    <a:p>
                      <a:r>
                        <a:rPr lang="en-US" dirty="0"/>
                        <a:t>Patient declined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8748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Left multiple voice mails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168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Took medication history only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1309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Diabetes patients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693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No diagnosis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8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9837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B3C2726-0ED2-F615-158F-DFFA0B2E9246}"/>
              </a:ext>
            </a:extLst>
          </p:cNvPr>
          <p:cNvSpPr/>
          <p:nvPr/>
        </p:nvSpPr>
        <p:spPr>
          <a:xfrm>
            <a:off x="1257300" y="9715500"/>
            <a:ext cx="1714500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10679-6D97-FD97-8574-014580255781}"/>
              </a:ext>
            </a:extLst>
          </p:cNvPr>
          <p:cNvSpPr/>
          <p:nvPr/>
        </p:nvSpPr>
        <p:spPr>
          <a:xfrm>
            <a:off x="1257300" y="9715500"/>
            <a:ext cx="11696699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1257301" y="962526"/>
            <a:ext cx="15773402" cy="1573508"/>
          </a:xfr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r>
              <a:rPr lang="en-US" dirty="0">
                <a:sym typeface="Tahoma"/>
              </a:rPr>
              <a:t> Asthma Continuous Quality Improvement Pedi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3F8-4024-D2BD-E804-FD5D80E67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total of 69 patients were outreached during July 1</a:t>
            </a:r>
            <a:r>
              <a:rPr lang="en-US" sz="3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2022- June 30</a:t>
            </a:r>
            <a:r>
              <a:rPr lang="en-US" sz="3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th, 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pediatric cohort consisted of 25 of which 4 were lost to follow up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total of 21 patients demonstrated that pharmacists’ interventions were effective but 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statistically 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in decreasing IP/ED rates at PCHC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patients/caregivers had updated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AAPs at home and in school completed by pharmacist and signed by PCP 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99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written AAP and education alone does NOT improve outcomes </a:t>
            </a:r>
            <a:r>
              <a:rPr lang="en-US" sz="30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2"/>
                </a:solidFill>
                <a:effectLst/>
                <a:highlight>
                  <a:srgbClr val="FFFFFF"/>
                </a:highlight>
                <a:latin typeface="BlinkMacSystemFont"/>
              </a:rPr>
              <a:t>Children using symptom-based WAAPs had lower risk of exacerbations which required an acute care visit </a:t>
            </a:r>
            <a:r>
              <a:rPr lang="en-US" sz="2400" b="0" i="0" baseline="30000" dirty="0">
                <a:solidFill>
                  <a:schemeClr val="bg2"/>
                </a:solidFill>
                <a:effectLst/>
                <a:highlight>
                  <a:srgbClr val="FFFFFF"/>
                </a:highlight>
                <a:latin typeface="BlinkMacSystemFont"/>
              </a:rPr>
              <a:t>2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2"/>
                </a:solidFill>
                <a:effectLst/>
                <a:highlight>
                  <a:srgbClr val="FFFFFF"/>
                </a:highlight>
                <a:latin typeface="BlinkMacSystemFont"/>
              </a:rPr>
              <a:t>The number needed to treat to prevent one acute care visit was 9</a:t>
            </a:r>
            <a:r>
              <a:rPr lang="en-US" dirty="0">
                <a:solidFill>
                  <a:schemeClr val="bg2"/>
                </a:solidFill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 baseline="30000" dirty="0">
                <a:solidFill>
                  <a:schemeClr val="bg2"/>
                </a:solidFill>
                <a:highlight>
                  <a:srgbClr val="FFFFFF"/>
                </a:highlight>
                <a:latin typeface="BlinkMacSystemFont"/>
              </a:rPr>
              <a:t>2</a:t>
            </a:r>
            <a:endParaRPr lang="en-US" sz="2400" b="0" i="0" baseline="30000" dirty="0">
              <a:solidFill>
                <a:schemeClr val="bg2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2"/>
                </a:solidFill>
                <a:effectLst/>
                <a:highlight>
                  <a:srgbClr val="FFFFFF"/>
                </a:highlight>
                <a:latin typeface="BlinkMacSystemFont"/>
              </a:rPr>
              <a:t>Symptom monitoring was preferred over peak flow monitoring by children </a:t>
            </a:r>
            <a:r>
              <a:rPr lang="en-US" sz="2400" b="0" i="0" baseline="30000" dirty="0">
                <a:solidFill>
                  <a:schemeClr val="bg2"/>
                </a:solidFill>
                <a:effectLst/>
                <a:highlight>
                  <a:srgbClr val="FFFFFF"/>
                </a:highlight>
                <a:latin typeface="BlinkMacSystemFont"/>
              </a:rPr>
              <a:t>2</a:t>
            </a:r>
          </a:p>
          <a:p>
            <a:pPr marL="11430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2"/>
                </a:solidFill>
                <a:effectLst/>
                <a:highlight>
                  <a:srgbClr val="FFFFFF"/>
                </a:highlight>
                <a:latin typeface="BlinkMacSystemFont"/>
              </a:rPr>
              <a:t>There were no significant group differences in the rate of exacerbation requiring oral steroids or admission, school absenteeism, lung function, symptom score, quality of life, and withdrawals </a:t>
            </a:r>
            <a:r>
              <a:rPr lang="en-US" sz="2400" b="0" i="0" baseline="30000" dirty="0">
                <a:solidFill>
                  <a:schemeClr val="bg2"/>
                </a:solidFill>
                <a:effectLst/>
                <a:highlight>
                  <a:srgbClr val="FFFFFF"/>
                </a:highlight>
                <a:latin typeface="BlinkMacSystemFont"/>
              </a:rPr>
              <a:t>2</a:t>
            </a:r>
            <a:endParaRPr lang="en-US" sz="30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2" descr="Rhode Island Department of Health">
            <a:extLst>
              <a:ext uri="{FF2B5EF4-FFF2-40B4-BE49-F238E27FC236}">
                <a16:creationId xmlns:a16="http://schemas.microsoft.com/office/drawing/2014/main" id="{77C99125-D1E2-B970-8646-914A282A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9703" r="10448" b="9701"/>
          <a:stretch/>
        </p:blipFill>
        <p:spPr bwMode="auto">
          <a:xfrm>
            <a:off x="256510" y="74274"/>
            <a:ext cx="1142285" cy="1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A8363A-2F41-480A-D569-BCA568908888}"/>
              </a:ext>
            </a:extLst>
          </p:cNvPr>
          <p:cNvSpPr/>
          <p:nvPr/>
        </p:nvSpPr>
        <p:spPr>
          <a:xfrm>
            <a:off x="1257300" y="9715500"/>
            <a:ext cx="1714500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923DE0-23A4-64CB-37B8-EF93E8A6DA01}"/>
              </a:ext>
            </a:extLst>
          </p:cNvPr>
          <p:cNvSpPr/>
          <p:nvPr/>
        </p:nvSpPr>
        <p:spPr>
          <a:xfrm>
            <a:off x="1257300" y="9715500"/>
            <a:ext cx="11696699" cy="497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6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TC-RI">
  <a:themeElements>
    <a:clrScheme name="Custom 53">
      <a:dk1>
        <a:srgbClr val="0070C0"/>
      </a:dk1>
      <a:lt1>
        <a:srgbClr val="FFFFFF"/>
      </a:lt1>
      <a:dk2>
        <a:srgbClr val="0070C0"/>
      </a:dk2>
      <a:lt2>
        <a:srgbClr val="FFFFFF"/>
      </a:lt2>
      <a:accent1>
        <a:srgbClr val="0070C0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B050"/>
      </a:accent5>
      <a:accent6>
        <a:srgbClr val="3A3838"/>
      </a:accent6>
      <a:hlink>
        <a:srgbClr val="FFC000"/>
      </a:hlink>
      <a:folHlink>
        <a:srgbClr val="85C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2774</Words>
  <Application>Microsoft Office PowerPoint</Application>
  <PresentationFormat>Custom</PresentationFormat>
  <Paragraphs>545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Open Sans Bold</vt:lpstr>
      <vt:lpstr>Merriweather</vt:lpstr>
      <vt:lpstr>Montserrat Bold</vt:lpstr>
      <vt:lpstr>Arial</vt:lpstr>
      <vt:lpstr>Tahoma</vt:lpstr>
      <vt:lpstr>Wingdings</vt:lpstr>
      <vt:lpstr>Canva Sans Bold Italics</vt:lpstr>
      <vt:lpstr>Goudy</vt:lpstr>
      <vt:lpstr>Calibri</vt:lpstr>
      <vt:lpstr>Canva Sans</vt:lpstr>
      <vt:lpstr>Century</vt:lpstr>
      <vt:lpstr>BlinkMacSystemFont</vt:lpstr>
      <vt:lpstr>Calibri Light</vt:lpstr>
      <vt:lpstr>Montserrat Bold Italics</vt:lpstr>
      <vt:lpstr>Open Sans</vt:lpstr>
      <vt:lpstr>Canva Sans Bold</vt:lpstr>
      <vt:lpstr>Gill Sans MT</vt:lpstr>
      <vt:lpstr>Source Sans Pro</vt:lpstr>
      <vt:lpstr>Office Theme</vt:lpstr>
      <vt:lpstr>1_CTC-RI</vt:lpstr>
      <vt:lpstr>PowerPoint Presentation</vt:lpstr>
      <vt:lpstr>PowerPoint Presentation</vt:lpstr>
      <vt:lpstr>PowerPoint Presentation</vt:lpstr>
      <vt:lpstr>Objectives</vt:lpstr>
      <vt:lpstr> Asthma Continuous Quality Improvement Pedi Project</vt:lpstr>
      <vt:lpstr> Asthma Continuous Quality Improvement Pedi Project</vt:lpstr>
      <vt:lpstr> Asthma Continuous Quality Improvement Pedi Project</vt:lpstr>
      <vt:lpstr> Asthma Continuous Quality Improvement Pedi Project</vt:lpstr>
      <vt:lpstr> Asthma Continuous Quality Improvement Pedi Project</vt:lpstr>
      <vt:lpstr> Asthma Continuous Quality Improvement Pedi Project</vt:lpstr>
      <vt:lpstr> Asthma Continuous Quality Improvement Pedi Project</vt:lpstr>
      <vt:lpstr>Asthma Continuous Quality Improvement Pedi Project</vt:lpstr>
      <vt:lpstr> Lessons Learned</vt:lpstr>
      <vt:lpstr> Lessons Learned</vt:lpstr>
      <vt:lpstr> Quick Assessment Tool/Recommendation</vt:lpstr>
      <vt:lpstr> 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Kick Off Meeting 4.12.23</dc:title>
  <dc:creator>Michelle Mooney</dc:creator>
  <cp:lastModifiedBy>Lillian Nieves</cp:lastModifiedBy>
  <cp:revision>37</cp:revision>
  <dcterms:created xsi:type="dcterms:W3CDTF">2006-08-16T00:00:00Z</dcterms:created>
  <dcterms:modified xsi:type="dcterms:W3CDTF">2024-04-23T21:39:56Z</dcterms:modified>
  <dc:identifier>DAFfup1pp5M</dc:identifier>
</cp:coreProperties>
</file>