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omments/modernComment_13C_3B2AE77E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2BBC_93087A78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2BB8_AD23D1A5.xml" ContentType="application/vnd.ms-powerpoint.comments+xml"/>
  <Override PartName="/ppt/notesSlides/notesSlide15.xml" ContentType="application/vnd.openxmlformats-officedocument.presentationml.notesSlide+xml"/>
  <Override PartName="/ppt/comments/modernComment_2BBA_90E7773A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2BBF_9D030623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1" r:id="rId5"/>
    <p:sldMasterId id="2147483699" r:id="rId6"/>
  </p:sldMasterIdLst>
  <p:notesMasterIdLst>
    <p:notesMasterId r:id="rId29"/>
  </p:notesMasterIdLst>
  <p:sldIdLst>
    <p:sldId id="256" r:id="rId7"/>
    <p:sldId id="319" r:id="rId8"/>
    <p:sldId id="11186" r:id="rId9"/>
    <p:sldId id="324" r:id="rId10"/>
    <p:sldId id="316" r:id="rId11"/>
    <p:sldId id="11198" r:id="rId12"/>
    <p:sldId id="312" r:id="rId13"/>
    <p:sldId id="267" r:id="rId14"/>
    <p:sldId id="307" r:id="rId15"/>
    <p:sldId id="268" r:id="rId16"/>
    <p:sldId id="11193" r:id="rId17"/>
    <p:sldId id="11190" r:id="rId18"/>
    <p:sldId id="313" r:id="rId19"/>
    <p:sldId id="11200" r:id="rId20"/>
    <p:sldId id="11197" r:id="rId21"/>
    <p:sldId id="11196" r:id="rId22"/>
    <p:sldId id="11191" r:id="rId23"/>
    <p:sldId id="11192" r:id="rId24"/>
    <p:sldId id="11194" r:id="rId25"/>
    <p:sldId id="11195" r:id="rId26"/>
    <p:sldId id="330" r:id="rId27"/>
    <p:sldId id="11199" r:id="rId28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jSdFhtg9xEFwm+O6Daz0pnEkp6I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0B791B-F0DD-B328-3EA3-9D4A4911BACE}" name="Linda Cabral" initials="LC" userId="S::lcabral@ctc-ri.org::c9a9d834-fa6a-4f0d-9b33-e59cf7996bae" providerId="AD"/>
  <p188:author id="{9FA21D22-6166-7496-E982-3A1F91D58A4C}" name="Nelly Burdette" initials="NB" userId="S::nburdette@ctc-ri.org::c3961b30-9020-4106-beb9-8c0f1854071f" providerId="AD"/>
  <p188:author id="{1CF9902A-A793-9E37-AB33-97896CEA4D84}" name="Phos Ivestei" initials="" userId="S::pivestei@ctc-ri.org::9f1222bf-683e-47bb-930a-4a67241827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3447" autoAdjust="0"/>
  </p:normalViewPr>
  <p:slideViewPr>
    <p:cSldViewPr snapToGrid="0">
      <p:cViewPr varScale="1">
        <p:scale>
          <a:sx n="77" d="100"/>
          <a:sy n="77" d="100"/>
        </p:scale>
        <p:origin x="89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61" Type="http://customschemas.google.com/relationships/presentationmetadata" Target="meta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64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omments/modernComment_13C_3B2AE7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6DC6DE-7E65-4CF8-B0F7-15258583B56D}" authorId="{9FA21D22-6166-7496-E982-3A1F91D58A4C}" created="2025-01-16T18:35:51.012" startDate="2025-01-16T18:35:51.012" dueDate="2025-01-16T18:35:51.012" assignedTo="{1CF9902A-A793-9E37-AB33-97896CEA4D84}" title="@Phos Ivestei and @Linda Cabral: Would like to acknowledge core members outside of CTC and wonder who you think should be included...I started the list (feel free to add). I think attending the majority of the meeting and contributing to the content…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92667518" sldId="316"/>
      <ac:spMk id="3" creationId="{EF709276-78B0-53FA-5287-96403C8A2F3B}"/>
      <ac:txMk cp="476" len="196">
        <ac:context len="799" hash="1232931544"/>
      </ac:txMk>
    </ac:txMkLst>
    <p188:pos x="10642138" y="3423264"/>
    <p188:replyLst>
      <p188:reply id="{9F6C7DEE-0217-4A0E-8936-F077C547EF73}" authorId="{A70B791B-F0DD-B328-3EA3-9D4A4911BACE}" created="2025-01-21T21:52:54.390">
        <p188:txBody>
          <a:bodyPr/>
          <a:lstStyle/>
          <a:p>
            <a:r>
              <a:rPr lang="en-US"/>
              <a:t>agree with this list</a:t>
            </a:r>
          </a:p>
        </p188:txBody>
      </p188:reply>
      <p188:reply id="{DBC271C5-325C-45B6-BB9E-7810A4CBF034}" authorId="{1CF9902A-A793-9E37-AB33-97896CEA4D84}" created="2025-01-22T13:58:08.980">
        <p188:txBody>
          <a:bodyPr/>
          <a:lstStyle/>
          <a:p>
            <a:r>
              <a:rPr lang="en-US"/>
              <a:t>I also agree, this has been the core team. </a:t>
            </a:r>
          </a:p>
        </p188:txBody>
      </p188:reply>
    </p188:replyLst>
    <p188:txBody>
      <a:bodyPr/>
      <a:lstStyle/>
      <a:p>
        <a:r>
          <a:rPr lang="en-US"/>
          <a:t>[@Phos Ivestei] and [@Linda Cabral]: Would like to acknowledge core members outside of CTC and wonder who you think should be included...I started the list (feel free to add). I think attending the majority of the meeting and contributing to the content should qualify people to be recognized but feel free to suggest otherwise!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16T18:35:51.012" id="{DBFA63FF-A0D6-4A14-A3DE-4663375893BD}">
              <p228:atrbtn authorId="{9FA21D22-6166-7496-E982-3A1F91D58A4C}"/>
              <p228:anchr>
                <p228:comment id="{286DC6DE-7E65-4CF8-B0F7-15258583B56D}"/>
              </p228:anchr>
              <p228:add/>
            </p228:event>
            <p228:event time="2025-01-16T18:35:51.012" id="{D7E17C75-F449-4293-ABCA-A3A6DC063001}">
              <p228:atrbtn authorId="{9FA21D22-6166-7496-E982-3A1F91D58A4C}"/>
              <p228:anchr>
                <p228:comment id="{286DC6DE-7E65-4CF8-B0F7-15258583B56D}"/>
              </p228:anchr>
              <p228:asgn authorId="{1CF9902A-A793-9E37-AB33-97896CEA4D84}"/>
            </p228:event>
            <p228:event time="2025-01-16T18:35:51.012" id="{8886C634-365F-4A86-A1E5-20E8ED541CB7}">
              <p228:atrbtn authorId="{9FA21D22-6166-7496-E982-3A1F91D58A4C}"/>
              <p228:anchr>
                <p228:comment id="{286DC6DE-7E65-4CF8-B0F7-15258583B56D}"/>
              </p228:anchr>
              <p228:title val="@Phos Ivestei and @Linda Cabral: Would like to acknowledge core members outside of CTC and wonder who you think should be included...I started the list (feel free to add). I think attending the majority of the meeting and contributing to the content…"/>
            </p228:event>
            <p228:event time="2025-01-16T18:35:51.012" id="{6FCD20F4-1647-4F4F-AFAA-54A0603DE42B}">
              <p228:atrbtn authorId="{9FA21D22-6166-7496-E982-3A1F91D58A4C}"/>
              <p228:anchr>
                <p228:comment id="{286DC6DE-7E65-4CF8-B0F7-15258583B56D}"/>
              </p228:anchr>
              <p228:date stDt="2025-01-16T18:35:51.012" endDt="2025-01-16T18:35:51.012"/>
            </p228:event>
          </p228:history>
        </p228:taskDetails>
      </p:ext>
    </p188:extLst>
  </p188:cm>
  <p188:cm id="{645A2F32-B5C2-44D6-B227-22152BEFF311}" authorId="{9FA21D22-6166-7496-E982-3A1F91D58A4C}" created="2025-01-17T14:17:08.484" startDate="2025-01-17T14:17:08.484" dueDate="2025-01-17T14:17:08.484" assignedTo="{1CF9902A-A793-9E37-AB33-97896CEA4D84}" title="@Phos Ivestei : As I was rethinking about this page I think it will be helpful to list the organizations connected to the individuals that participated as well as the ones we spoke to individually in our one-offs to convey the breadth of the input we had…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92667518" sldId="316"/>
      <ac:spMk id="3" creationId="{EF709276-78B0-53FA-5287-96403C8A2F3B}"/>
      <ac:txMk cp="0" len="79">
        <ac:context len="799" hash="1232931544"/>
      </ac:txMk>
    </ac:txMkLst>
    <p188:pos x="9971157" y="277801"/>
    <p188:replyLst>
      <p188:reply id="{875A9619-BC3D-41BC-889D-CB591B0E1C24}" authorId="{1CF9902A-A793-9E37-AB33-97896CEA4D84}" created="2025-01-22T13:57:38.571">
        <p188:txBody>
          <a:bodyPr/>
          <a:lstStyle/>
          <a:p>
            <a:r>
              <a:rPr lang="en-US"/>
              <a:t>I added a few, but I think we should also rope Linda in because she had some conversations outside of me. [@Linda Cabral] would you be able to add some more names?</a:t>
            </a:r>
          </a:p>
        </p188:txBody>
      </p188:reply>
    </p188:replyLst>
    <p188:txBody>
      <a:bodyPr/>
      <a:lstStyle/>
      <a:p>
        <a:r>
          <a:rPr lang="en-US"/>
          <a:t>[@Phos Ivestei] : As I was rethinking about this page I think it will be helpful to list the organizations connected to the individuals that participated as well as the ones we spoke to individually in our one-offs to convey the breadth of the input we had and was hoping you could assist with this piece?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17T14:17:08.484" id="{2F000D2E-6946-4110-8F0B-7AE43A45CABE}">
              <p228:atrbtn authorId="{9FA21D22-6166-7496-E982-3A1F91D58A4C}"/>
              <p228:anchr>
                <p228:comment id="{645A2F32-B5C2-44D6-B227-22152BEFF311}"/>
              </p228:anchr>
              <p228:add/>
            </p228:event>
            <p228:event time="2025-01-17T14:17:08.484" id="{9091A773-E92A-4CDA-9BB4-049443DEF7F9}">
              <p228:atrbtn authorId="{9FA21D22-6166-7496-E982-3A1F91D58A4C}"/>
              <p228:anchr>
                <p228:comment id="{645A2F32-B5C2-44D6-B227-22152BEFF311}"/>
              </p228:anchr>
              <p228:asgn authorId="{1CF9902A-A793-9E37-AB33-97896CEA4D84}"/>
            </p228:event>
            <p228:event time="2025-01-17T14:17:08.484" id="{46914303-6919-4788-B459-9B23C36337B4}">
              <p228:atrbtn authorId="{9FA21D22-6166-7496-E982-3A1F91D58A4C}"/>
              <p228:anchr>
                <p228:comment id="{645A2F32-B5C2-44D6-B227-22152BEFF311}"/>
              </p228:anchr>
              <p228:title val="@Phos Ivestei : As I was rethinking about this page I think it will be helpful to list the organizations connected to the individuals that participated as well as the ones we spoke to individually in our one-offs to convey the breadth of the input we had…"/>
            </p228:event>
            <p228:event time="2025-01-17T14:17:08.484" id="{7E45D9E5-52DC-475F-8E75-EBE04D4307B2}">
              <p228:atrbtn authorId="{9FA21D22-6166-7496-E982-3A1F91D58A4C}"/>
              <p228:anchr>
                <p228:comment id="{645A2F32-B5C2-44D6-B227-22152BEFF311}"/>
              </p228:anchr>
              <p228:date stDt="2025-01-17T14:17:08.484" endDt="2025-01-17T14:17:08.484"/>
            </p228:event>
          </p228:history>
        </p228:taskDetails>
      </p:ext>
    </p188:extLst>
  </p188:cm>
</p188:cmLst>
</file>

<file path=ppt/comments/modernComment_2BB8_AD23D1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DF1DA-B3B4-457F-9B74-774D27538645}" authorId="{1CF9902A-A793-9E37-AB33-97896CEA4D84}" created="2025-01-22T14:47:26.8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04805797" sldId="11192"/>
      <ac:spMk id="4" creationId="{5457321C-C276-632F-B87F-793B3E61175E}"/>
    </ac:deMkLst>
    <p188:txBody>
      <a:bodyPr/>
      <a:lstStyle/>
      <a:p>
        <a:r>
          <a:rPr lang="en-US"/>
          <a:t>I added the perinatal/post-partum portion as a second question to the poll in slide 16. </a:t>
        </a:r>
      </a:p>
    </p188:txBody>
  </p188:cm>
</p188:cmLst>
</file>

<file path=ppt/comments/modernComment_2BBA_90E777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0341231-F73E-42E4-A3CD-212FEA54546B}" authorId="{9FA21D22-6166-7496-E982-3A1F91D58A4C}" created="2025-01-14T17:47:20.882" startDate="2025-01-14T17:47:20.882" dueDate="2025-01-14T17:47:20.882" assignedTo="{1CF9902A-A793-9E37-AB33-97896CEA4D84}" title="@Phos Ivestei: Can you track down any AUD initiatives that AHRQ or PCORI have funded that relate to state-based implementation (not research)? In a recent RFP from AHRQ it was referenced as an example of something that had been done before or was a good…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31088442" sldId="11194"/>
      <ac:spMk id="3" creationId="{1CDAE31C-0714-6545-75B8-CF7BE1CD3923}"/>
      <ac:txMk cp="465">
        <ac:context len="1202" hash="46382026"/>
      </ac:txMk>
    </ac:txMkLst>
    <p188:pos x="7593473" y="3903192"/>
    <p188:replyLst>
      <p188:reply id="{CD14CEB5-3EBE-4546-955F-D5E5AAAF4E8F}" authorId="{1CF9902A-A793-9E37-AB33-97896CEA4D84}" created="2025-01-15T19:15:36.713">
        <p188:txBody>
          <a:bodyPr/>
          <a:lstStyle/>
          <a:p>
            <a:r>
              <a:rPr lang="en-US"/>
              <a:t>https://www.ahrq.gov/evidencenow/projects/alcohol/index.html Model in 6 states</a:t>
            </a:r>
          </a:p>
        </p188:txBody>
      </p188:reply>
      <p188:reply id="{B7DA96F2-8292-4B7D-A90F-A85DB29AA4FA}" authorId="{1CF9902A-A793-9E37-AB33-97896CEA4D84}" created="2025-01-15T19:16:20.167">
        <p188:txBody>
          <a:bodyPr/>
          <a:lstStyle/>
          <a:p>
            <a:r>
              <a:rPr lang="en-US"/>
              <a:t>Also found this: https://effectivehealthcare.ahrq.gov/sites/default/files/implementation-package-unhealthy-alcohol-use-final.pdf</a:t>
            </a:r>
          </a:p>
        </p188:txBody>
      </p188:reply>
      <p188:reply id="{07367775-E670-41C6-8802-710936D0F828}" authorId="{1CF9902A-A793-9E37-AB33-97896CEA4D84}" created="2025-01-15T19:17:01.699">
        <p188:txBody>
          <a:bodyPr/>
          <a:lstStyle/>
          <a:p>
            <a:r>
              <a:rPr lang="en-US"/>
              <a:t>https://effectivehealthcare.ahrq.gov/products/unhealthy-alcohol-use/methods-report</a:t>
            </a:r>
          </a:p>
        </p188:txBody>
      </p188:reply>
    </p188:replyLst>
    <p188:txBody>
      <a:bodyPr/>
      <a:lstStyle/>
      <a:p>
        <a:r>
          <a:rPr lang="en-US"/>
          <a:t>[@Phos Ivestei]: Can you track down any AUD initiatives that AHRQ or PCORI have funded that relate to state-based implementation (not research)? In a recent RFP from AHRQ it was referenced as an example of something that had been done before or was a good example of a project (unclear whether hypothetical example or actual)?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14T17:47:20.882" id="{89FDE880-D1DD-4633-B050-5EDC6E4EA6E1}">
              <p228:atrbtn authorId="{9FA21D22-6166-7496-E982-3A1F91D58A4C}"/>
              <p228:anchr>
                <p228:comment id="{50341231-F73E-42E4-A3CD-212FEA54546B}"/>
              </p228:anchr>
              <p228:add/>
            </p228:event>
            <p228:event time="2025-01-14T17:47:20.882" id="{F841C460-93C3-4FAF-B5F4-57F07065380D}">
              <p228:atrbtn authorId="{9FA21D22-6166-7496-E982-3A1F91D58A4C}"/>
              <p228:anchr>
                <p228:comment id="{50341231-F73E-42E4-A3CD-212FEA54546B}"/>
              </p228:anchr>
              <p228:asgn authorId="{1CF9902A-A793-9E37-AB33-97896CEA4D84}"/>
            </p228:event>
            <p228:event time="2025-01-14T17:47:20.882" id="{CED57EB8-A313-44AD-ADD6-B1DCE1F3C658}">
              <p228:atrbtn authorId="{9FA21D22-6166-7496-E982-3A1F91D58A4C}"/>
              <p228:anchr>
                <p228:comment id="{50341231-F73E-42E4-A3CD-212FEA54546B}"/>
              </p228:anchr>
              <p228:title val="@Phos Ivestei: Can you track down any AUD initiatives that AHRQ or PCORI have funded that relate to state-based implementation (not research)? In a recent RFP from AHRQ it was referenced as an example of something that had been done before or was a good…"/>
            </p228:event>
            <p228:event time="2025-01-14T17:47:20.882" id="{17F320AC-6295-4EB3-8D84-3FE1514FB804}">
              <p228:atrbtn authorId="{9FA21D22-6166-7496-E982-3A1F91D58A4C}"/>
              <p228:anchr>
                <p228:comment id="{50341231-F73E-42E4-A3CD-212FEA54546B}"/>
              </p228:anchr>
              <p228:date stDt="2025-01-14T17:47:20.882" endDt="2025-01-14T17:47:20.882"/>
            </p228:event>
          </p228:history>
        </p228:taskDetails>
      </p:ex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1-17T19:43:30.309" authorId="{9FA21D22-6166-7496-E982-3A1F91D58A4C}"/>
          </p223:rxn>
        </p223:reactions>
      </p:ext>
    </p188:extLst>
  </p188:cm>
</p188:cmLst>
</file>

<file path=ppt/comments/modernComment_2BBC_93087A7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3F563A-93E8-44EF-BF89-A743CEE63C8E}" authorId="{9FA21D22-6166-7496-E982-3A1F91D58A4C}" created="2025-01-21T18:18:30.120" startDate="2025-01-21T18:18:30.120" dueDate="2025-01-21T18:18:30.120" assignedTo="{1CF9902A-A793-9E37-AB33-97896CEA4D84}" title="@Phos Ivestei: While it may make sense to keep this slide as is, maybe a poll here would make sense or a ranking of the top 3 population categories?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66806392" sldId="11196"/>
      <ac:spMk id="3" creationId="{74F75D27-8743-6217-91A3-ADB6CB8A7AF1}"/>
      <ac:txMk cp="0" len="506">
        <ac:context len="662" hash="642018579"/>
      </ac:txMk>
    </ac:txMkLst>
    <p188:pos x="10393017" y="278295"/>
    <p188:replyLst>
      <p188:reply id="{3EAFFF41-E5C3-420B-AA19-0741AB856331}" authorId="{1CF9902A-A793-9E37-AB33-97896CEA4D84}" created="2025-01-22T14:28:34.369">
        <p188:txBody>
          <a:bodyPr/>
          <a:lstStyle/>
          <a:p>
            <a:r>
              <a:rPr lang="en-US"/>
              <a:t>Yes, I’ll put a poll together for this and practice. </a:t>
            </a:r>
          </a:p>
        </p188:txBody>
      </p188:reply>
    </p188:replyLst>
    <p188:txBody>
      <a:bodyPr/>
      <a:lstStyle/>
      <a:p>
        <a:r>
          <a:rPr lang="en-US"/>
          <a:t>[@Phos Ivestei]: While it may make sense to keep this slide as is, maybe a poll here would make sense or a ranking of the top 3 population categories?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21T18:18:30.120" id="{A16AD5BC-B573-4A35-9058-99912984D290}">
              <p228:atrbtn authorId="{9FA21D22-6166-7496-E982-3A1F91D58A4C}"/>
              <p228:anchr>
                <p228:comment id="{233F563A-93E8-44EF-BF89-A743CEE63C8E}"/>
              </p228:anchr>
              <p228:add/>
            </p228:event>
            <p228:event time="2025-01-21T18:18:30.120" id="{999C9384-5199-464C-9F96-C0D2B07FFF86}">
              <p228:atrbtn authorId="{9FA21D22-6166-7496-E982-3A1F91D58A4C}"/>
              <p228:anchr>
                <p228:comment id="{233F563A-93E8-44EF-BF89-A743CEE63C8E}"/>
              </p228:anchr>
              <p228:asgn authorId="{1CF9902A-A793-9E37-AB33-97896CEA4D84}"/>
            </p228:event>
            <p228:event time="2025-01-21T18:18:30.120" id="{C986F685-E067-47B7-A871-14FF814EA952}">
              <p228:atrbtn authorId="{9FA21D22-6166-7496-E982-3A1F91D58A4C}"/>
              <p228:anchr>
                <p228:comment id="{233F563A-93E8-44EF-BF89-A743CEE63C8E}"/>
              </p228:anchr>
              <p228:title val="@Phos Ivestei: While it may make sense to keep this slide as is, maybe a poll here would make sense or a ranking of the top 3 population categories?"/>
            </p228:event>
            <p228:event time="2025-01-21T18:18:30.120" id="{7E23F24D-C945-49BC-B134-148E433F993C}">
              <p228:atrbtn authorId="{9FA21D22-6166-7496-E982-3A1F91D58A4C}"/>
              <p228:anchr>
                <p228:comment id="{233F563A-93E8-44EF-BF89-A743CEE63C8E}"/>
              </p228:anchr>
              <p228:date stDt="2025-01-21T18:18:30.120" endDt="2025-01-21T18:18:30.120"/>
            </p228:event>
          </p228:history>
        </p228:taskDetails>
      </p:ext>
    </p188:extLst>
  </p188:cm>
  <p188:cm id="{F2E904AA-BA3B-44F4-98AA-EC6B426F0C1E}" authorId="{9FA21D22-6166-7496-E982-3A1F91D58A4C}" created="2025-01-21T18:19:11.748" startDate="2025-01-21T18:19:11.748" dueDate="2025-01-21T18:19:11.748" assignedTo="{1CF9902A-A793-9E37-AB33-97896CEA4D84}" title="@Phos Ivestei: Same thinking for method of delivery options but open to your suggestions and ideas!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66806392" sldId="11196"/>
      <ac:spMk id="3" creationId="{74F75D27-8743-6217-91A3-ADB6CB8A7AF1}"/>
      <ac:txMk cp="534" len="110">
        <ac:context len="662" hash="642018579"/>
      </ac:txMk>
    </ac:txMkLst>
    <p188:pos x="7788965" y="4055165"/>
    <p188:replyLst>
      <p188:reply id="{54BC98B0-D5E5-4827-9A86-68CA6913D6A0}" authorId="{1CF9902A-A793-9E37-AB33-97896CEA4D84}" created="2025-01-22T14:28:54.909">
        <p188:txBody>
          <a:bodyPr/>
          <a:lstStyle/>
          <a:p>
            <a:r>
              <a:rPr lang="en-US"/>
              <a:t>I will also put a poll in for this as well. </a:t>
            </a:r>
          </a:p>
        </p188:txBody>
      </p188:reply>
    </p188:replyLst>
    <p188:txBody>
      <a:bodyPr/>
      <a:lstStyle/>
      <a:p>
        <a:r>
          <a:rPr lang="en-US"/>
          <a:t>[@Phos Ivestei]: Same thinking for method of delivery options but open to your suggestions and ideas!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21T18:19:11.748" id="{FA584B25-8F30-4707-AA22-A12E8F46FF63}">
              <p228:atrbtn authorId="{9FA21D22-6166-7496-E982-3A1F91D58A4C}"/>
              <p228:anchr>
                <p228:comment id="{F2E904AA-BA3B-44F4-98AA-EC6B426F0C1E}"/>
              </p228:anchr>
              <p228:add/>
            </p228:event>
            <p228:event time="2025-01-21T18:19:11.748" id="{1A0408F4-8FD5-4899-BA27-D78DA778C848}">
              <p228:atrbtn authorId="{9FA21D22-6166-7496-E982-3A1F91D58A4C}"/>
              <p228:anchr>
                <p228:comment id="{F2E904AA-BA3B-44F4-98AA-EC6B426F0C1E}"/>
              </p228:anchr>
              <p228:asgn authorId="{1CF9902A-A793-9E37-AB33-97896CEA4D84}"/>
            </p228:event>
            <p228:event time="2025-01-21T18:19:11.748" id="{16A76F2B-861F-426F-A913-95E5E323C7C0}">
              <p228:atrbtn authorId="{9FA21D22-6166-7496-E982-3A1F91D58A4C}"/>
              <p228:anchr>
                <p228:comment id="{F2E904AA-BA3B-44F4-98AA-EC6B426F0C1E}"/>
              </p228:anchr>
              <p228:title val="@Phos Ivestei: Same thinking for method of delivery options but open to your suggestions and ideas!"/>
            </p228:event>
            <p228:event time="2025-01-21T18:19:11.748" id="{A3BD2D0B-3EB1-436C-ABC5-F538C48185A3}">
              <p228:atrbtn authorId="{9FA21D22-6166-7496-E982-3A1F91D58A4C}"/>
              <p228:anchr>
                <p228:comment id="{F2E904AA-BA3B-44F4-98AA-EC6B426F0C1E}"/>
              </p228:anchr>
              <p228:date stDt="2025-01-21T18:19:11.748" endDt="2025-01-21T18:19:11.748"/>
            </p228:event>
          </p228:history>
        </p228:taskDetails>
      </p:ext>
    </p188:extLst>
  </p188:cm>
</p188:cmLst>
</file>

<file path=ppt/comments/modernComment_2BBF_9D0306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6560A8-750C-474A-A7A9-5A924150ED0E}" authorId="{9FA21D22-6166-7496-E982-3A1F91D58A4C}" status="resolved" created="2025-01-14T17:39:47.269">
    <pc:sldMkLst xmlns:pc="http://schemas.microsoft.com/office/powerpoint/2013/main/command">
      <pc:docMk/>
      <pc:sldMk cId="3497874867" sldId="322"/>
    </pc:sldMkLst>
    <p188:txBody>
      <a:bodyPr/>
      <a:lstStyle/>
      <a:p>
        <a:r>
          <a:rPr lang="en-US"/>
          <a:t>[@Phos Ivestei] When all references complete can you remove the ones we are no longer using?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3.basecamp.com/3848947/p/RS27nP4QYcEue3FhwHgp3BaA/vault/8018929374" TargetMode="External"/><Relationship Id="rId2" Type="http://schemas.openxmlformats.org/officeDocument/2006/relationships/hyperlink" Target="https://3.basecamp.com/3848947/p/RTFpT6fYjQZjYqmZJTs1C2Bq/vault/8172103927" TargetMode="External"/><Relationship Id="rId1" Type="http://schemas.openxmlformats.org/officeDocument/2006/relationships/hyperlink" Target="https://3.basecamp.com/3848947/p/9Vc5z1S3VnrXYVdGLLsHWp5R/vault/7844499645" TargetMode="External"/><Relationship Id="rId4" Type="http://schemas.openxmlformats.org/officeDocument/2006/relationships/hyperlink" Target="https://3.basecamp.com/3848947/p/dnc8tRKcteoQyvnV936djwQK/vault/8040298549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3.basecamp.com/3848947/p/dnc8tRKcteoQyvnV936djwQK/vault/8040298549" TargetMode="External"/><Relationship Id="rId2" Type="http://schemas.openxmlformats.org/officeDocument/2006/relationships/hyperlink" Target="https://3.basecamp.com/3848947/p/RS27nP4QYcEue3FhwHgp3BaA/vault/8018929374" TargetMode="External"/><Relationship Id="rId1" Type="http://schemas.openxmlformats.org/officeDocument/2006/relationships/hyperlink" Target="https://3.basecamp.com/3848947/p/9Vc5z1S3VnrXYVdGLLsHWp5R/vault/7844499645" TargetMode="External"/><Relationship Id="rId4" Type="http://schemas.openxmlformats.org/officeDocument/2006/relationships/hyperlink" Target="https://3.basecamp.com/3848947/p/RTFpT6fYjQZjYqmZJTs1C2Bq/vault/8172103927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28CF84-E606-401C-9F78-7238C913FC5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9AF979-85E8-4540-B4E0-CAB24FA0D7EF}">
      <dgm:prSet phldrT="[Text]"/>
      <dgm:spPr/>
      <dgm:t>
        <a:bodyPr/>
        <a:lstStyle/>
        <a:p>
          <a:r>
            <a:rPr lang="en-US" dirty="0">
              <a:latin typeface="+mj-lt"/>
            </a:rPr>
            <a:t>September 2024</a:t>
          </a:r>
        </a:p>
      </dgm:t>
    </dgm:pt>
    <dgm:pt modelId="{A2196DAB-BED8-4DE7-9E6A-B6FCD3F00C3C}" type="parTrans" cxnId="{DDA44CE7-809A-4E50-BB5E-A6652291EDD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187C11A-64F8-4BEB-93AF-2B037410C160}" type="sibTrans" cxnId="{DDA44CE7-809A-4E50-BB5E-A6652291EDD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0F08334-BD61-4C70-AB0E-47E63732DC2F}">
      <dgm:prSet phldrT="[Text]"/>
      <dgm:spPr/>
      <dgm:t>
        <a:bodyPr/>
        <a:lstStyle/>
        <a:p>
          <a:r>
            <a:rPr lang="en-US" dirty="0">
              <a:latin typeface="+mj-lt"/>
            </a:rPr>
            <a:t>October 2024</a:t>
          </a:r>
        </a:p>
      </dgm:t>
    </dgm:pt>
    <dgm:pt modelId="{69114E7F-DD1A-44B8-A6E0-09E5146A5972}" type="parTrans" cxnId="{D45A4A5C-4D0F-4CA8-94BB-A5F397DB6D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DCDF6FA-CB9D-41CE-A011-9D8FC02531D7}" type="sibTrans" cxnId="{D45A4A5C-4D0F-4CA8-94BB-A5F397DB6D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B0EDA89-BD7B-4DEC-B3A2-054A8FFB7C7C}">
      <dgm:prSet phldrT="[Text]"/>
      <dgm:spPr/>
      <dgm:t>
        <a:bodyPr/>
        <a:lstStyle/>
        <a:p>
          <a:r>
            <a:rPr lang="en-US" dirty="0">
              <a:latin typeface="+mj-lt"/>
            </a:rPr>
            <a:t>November 2024</a:t>
          </a:r>
        </a:p>
      </dgm:t>
    </dgm:pt>
    <dgm:pt modelId="{9A9F84A3-43C5-49D7-B8D5-86420923983C}" type="parTrans" cxnId="{730D1DCD-CCAC-4D3E-B7C5-7B6DF685C57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859BFC1-A777-4680-BD13-9BD3381F1EEE}" type="sibTrans" cxnId="{730D1DCD-CCAC-4D3E-B7C5-7B6DF685C57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5633CFB-F3F7-4399-B09A-70D3E85E9A25}">
      <dgm:prSet phldrT="[Text]" custT="1"/>
      <dgm:spPr/>
      <dgm:t>
        <a:bodyPr/>
        <a:lstStyle/>
        <a:p>
          <a:r>
            <a:rPr lang="en-US" sz="1600">
              <a:latin typeface="+mj-lt"/>
              <a:hlinkClick xmlns:r="http://schemas.openxmlformats.org/officeDocument/2006/relationships" r:id="rId1"/>
            </a:rPr>
            <a:t>Clinical Strategy Committee Meeting</a:t>
          </a:r>
        </a:p>
      </dgm:t>
    </dgm:pt>
    <dgm:pt modelId="{9A3D924D-BB88-46C9-B82B-FFED7991DF49}" type="sibTrans" cxnId="{1AAE9CEF-B51C-4681-A429-2AA021DAE32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2CECA74-EECF-42A3-9D7D-473ED2E42927}" type="parTrans" cxnId="{1AAE9CEF-B51C-4681-A429-2AA021DAE32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8DBC345-33C9-4834-B5CE-540A0068FCC6}">
      <dgm:prSet phldrT="[Text]" custT="1"/>
      <dgm:spPr/>
      <dgm:t>
        <a:bodyPr/>
        <a:lstStyle/>
        <a:p>
          <a:endParaRPr lang="en-US" sz="1800" dirty="0">
            <a:latin typeface="+mj-lt"/>
          </a:endParaRPr>
        </a:p>
      </dgm:t>
    </dgm:pt>
    <dgm:pt modelId="{6D935E7D-1B38-421B-B655-2ADE96B8B2A1}" type="sibTrans" cxnId="{65ADFE40-124F-4C4B-BEA3-D4D062E0573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A531C58-3662-425A-AFBF-1401BC598FB7}" type="parTrans" cxnId="{65ADFE40-124F-4C4B-BEA3-D4D062E0573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6CABB59-987E-4586-962C-2ACD0901EC46}">
      <dgm:prSet custT="1"/>
      <dgm:spPr/>
      <dgm:t>
        <a:bodyPr tIns="365760"/>
        <a:lstStyle/>
        <a:p>
          <a:endParaRPr lang="en-US" sz="1600" dirty="0">
            <a:latin typeface="+mj-lt"/>
          </a:endParaRPr>
        </a:p>
      </dgm:t>
    </dgm:pt>
    <dgm:pt modelId="{B95D6C91-A4DA-4D6E-9387-0CF83C81E412}" type="parTrans" cxnId="{6BE94761-3AFC-4099-A73A-7A9A6A310D9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84D2D2E-57DA-40F3-A383-B6890DA0306F}" type="sibTrans" cxnId="{6BE94761-3AFC-4099-A73A-7A9A6A310D9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09904CA-5B19-4998-A3AA-0B6DBD70B7BC}">
      <dgm:prSet/>
      <dgm:spPr/>
      <dgm:t>
        <a:bodyPr/>
        <a:lstStyle/>
        <a:p>
          <a:r>
            <a:rPr lang="en-US" dirty="0">
              <a:latin typeface="+mj-lt"/>
            </a:rPr>
            <a:t>December 2024</a:t>
          </a:r>
        </a:p>
      </dgm:t>
    </dgm:pt>
    <dgm:pt modelId="{BD28A8EA-8ECB-479D-8317-2DF8C5177A93}" type="parTrans" cxnId="{ADF206C1-47F3-426C-A774-76728A91CC3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BD3455C-3C4F-4697-81F7-DB5C506F631F}" type="sibTrans" cxnId="{ADF206C1-47F3-426C-A774-76728A91CC3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0668920-8FCF-4432-AE53-F1A9C317360D}">
      <dgm:prSet custT="1"/>
      <dgm:spPr/>
      <dgm:t>
        <a:bodyPr tIns="182880"/>
        <a:lstStyle/>
        <a:p>
          <a:endParaRPr lang="en-US" sz="1600" dirty="0">
            <a:latin typeface="+mj-lt"/>
          </a:endParaRPr>
        </a:p>
      </dgm:t>
    </dgm:pt>
    <dgm:pt modelId="{82E15AD6-75DD-47DD-A25C-61462D4C1C90}" type="parTrans" cxnId="{2F87FD12-4D28-482F-A806-E3DFA85ADF9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A701A4A-8EBF-4BB4-B451-C2928B94386F}" type="sibTrans" cxnId="{2F87FD12-4D28-482F-A806-E3DFA85ADF9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C99BC4C-818D-467D-AC3F-D88FB2B8FC12}">
      <dgm:prSet custT="1"/>
      <dgm:spPr/>
      <dgm:t>
        <a:bodyPr tIns="182880"/>
        <a:lstStyle/>
        <a:p>
          <a:endParaRPr lang="en-US" sz="1600" dirty="0">
            <a:latin typeface="+mj-lt"/>
          </a:endParaRPr>
        </a:p>
      </dgm:t>
    </dgm:pt>
    <dgm:pt modelId="{2D3D6CD2-7A20-4451-899D-EB2F18CE8926}" type="parTrans" cxnId="{8DA5D6CE-983C-494C-A2D5-25722146B5F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4F8FDA2-F2BC-4A74-B3ED-7E4C1DC80EBC}" type="sibTrans" cxnId="{8DA5D6CE-983C-494C-A2D5-25722146B5F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D7C1412-AE5C-40D9-BB5B-ADC6ED7ADA5B}">
      <dgm:prSet/>
      <dgm:spPr/>
      <dgm:t>
        <a:bodyPr/>
        <a:lstStyle/>
        <a:p>
          <a:r>
            <a:rPr lang="en-US" dirty="0">
              <a:latin typeface="+mj-lt"/>
            </a:rPr>
            <a:t>January 2025</a:t>
          </a:r>
        </a:p>
      </dgm:t>
    </dgm:pt>
    <dgm:pt modelId="{F9D17FEF-2BDB-4637-9819-698E21BD9BA6}" type="parTrans" cxnId="{24526B35-3D76-473A-9E00-304408538E7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3751765-9563-4F3B-A131-0A5DAEA25B36}" type="sibTrans" cxnId="{24526B35-3D76-473A-9E00-304408538E7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A328BD9-7F67-40E0-AF42-E11D3CFCAAE5}">
      <dgm:prSet custT="1"/>
      <dgm:spPr/>
      <dgm:t>
        <a:bodyPr bIns="365760"/>
        <a:lstStyle/>
        <a:p>
          <a:endParaRPr lang="en-US" sz="1600" dirty="0">
            <a:latin typeface="+mj-lt"/>
          </a:endParaRPr>
        </a:p>
      </dgm:t>
    </dgm:pt>
    <dgm:pt modelId="{111E0EED-095A-4A0F-AFE9-F6BD45B7A37B}" type="parTrans" cxnId="{6B925E78-7CDD-47B8-BBD0-579147E8AF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32005E5-1985-434A-8B69-37677061B64E}" type="sibTrans" cxnId="{6B925E78-7CDD-47B8-BBD0-579147E8AF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9511D40-62EC-400B-8B7E-1C500E960A3C}">
      <dgm:prSet custT="1"/>
      <dgm:spPr/>
      <dgm:t>
        <a:bodyPr tIns="182880"/>
        <a:lstStyle/>
        <a:p>
          <a:r>
            <a:rPr lang="en-US" sz="1600">
              <a:latin typeface="+mj-lt"/>
              <a:hlinkClick xmlns:r="http://schemas.openxmlformats.org/officeDocument/2006/relationships" r:id="rId2"/>
            </a:rPr>
            <a:t>Subject Matter Expert Session #3</a:t>
          </a:r>
          <a:endParaRPr lang="en-US" sz="1600">
            <a:latin typeface="+mj-lt"/>
          </a:endParaRPr>
        </a:p>
      </dgm:t>
    </dgm:pt>
    <dgm:pt modelId="{A5FD4ECF-5862-4354-B40F-ECAC445819CB}" type="parTrans" cxnId="{A057DEA0-FDA6-4451-B242-50DECE601E3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8663341-26CB-493A-9643-BC6E115C087E}" type="sibTrans" cxnId="{A057DEA0-FDA6-4451-B242-50DECE601E3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CC17DDC-00AD-435E-94DA-EB3EBD659242}">
      <dgm:prSet custT="1"/>
      <dgm:spPr/>
      <dgm:t>
        <a:bodyPr bIns="365760"/>
        <a:lstStyle/>
        <a:p>
          <a:r>
            <a:rPr lang="en-US" sz="1600" dirty="0">
              <a:latin typeface="+mj-lt"/>
            </a:rPr>
            <a:t>Final Presentation -Recommendations </a:t>
          </a:r>
        </a:p>
      </dgm:t>
    </dgm:pt>
    <dgm:pt modelId="{67266E89-50C0-471E-95DF-C43C800EF332}" type="parTrans" cxnId="{F995567A-7CBF-4674-8054-F1FDC7CB12E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89C7580-A35C-4D10-875F-59832C833CD9}" type="sibTrans" cxnId="{F995567A-7CBF-4674-8054-F1FDC7CB12E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7197C47-423A-49CD-9AE5-0F5D00F2DB6F}">
      <dgm:prSet phldrT="[Text]" custT="1"/>
      <dgm:spPr/>
      <dgm:t>
        <a:bodyPr/>
        <a:lstStyle/>
        <a:p>
          <a:endParaRPr lang="en-US" sz="1800" dirty="0">
            <a:latin typeface="+mj-lt"/>
          </a:endParaRPr>
        </a:p>
      </dgm:t>
    </dgm:pt>
    <dgm:pt modelId="{0B87BB39-62C8-4772-9B33-7E8C5F14FBBF}" type="parTrans" cxnId="{F5DC1064-270A-4793-BE47-043DEB502D9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75E5A24-1C16-4D4D-8423-EDD93C0D058B}" type="sibTrans" cxnId="{F5DC1064-270A-4793-BE47-043DEB502D9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E47D6FF-0466-4C07-BAEE-72F374DA2D1E}">
      <dgm:prSet phldrT="[Text]" custT="1"/>
      <dgm:spPr>
        <a:solidFill>
          <a:srgbClr val="0070C0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70C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r>
            <a:rPr lang="en-US" sz="1600" kern="1200">
              <a:solidFill>
                <a:srgbClr val="0070C0">
                  <a:hueOff val="0"/>
                  <a:satOff val="0"/>
                  <a:lumOff val="0"/>
                  <a:alphaOff val="0"/>
                </a:srgbClr>
              </a:solidFill>
              <a:latin typeface="+mj-lt"/>
              <a:ea typeface="+mn-ea"/>
              <a:cs typeface="+mn-cs"/>
              <a:hlinkClick xmlns:r="http://schemas.openxmlformats.org/officeDocument/2006/relationships" r:id="rId3"/>
            </a:rPr>
            <a:t>Subject</a:t>
          </a:r>
          <a:r>
            <a:rPr lang="en-US" sz="1600" kern="1200">
              <a:latin typeface="+mj-lt"/>
              <a:hlinkClick xmlns:r="http://schemas.openxmlformats.org/officeDocument/2006/relationships" r:id="rId3"/>
            </a:rPr>
            <a:t> Matter Expert Session #1</a:t>
          </a:r>
          <a:r>
            <a:rPr lang="en-US" sz="1600" kern="1200">
              <a:latin typeface="+mj-lt"/>
            </a:rPr>
            <a:t>*</a:t>
          </a:r>
        </a:p>
      </dgm:t>
    </dgm:pt>
    <dgm:pt modelId="{A110FAD7-E579-4829-8E8D-35C6EE0EDD5D}" type="parTrans" cxnId="{4B70AC16-DEB7-475A-BDA0-7F4D87A08C01}">
      <dgm:prSet/>
      <dgm:spPr/>
      <dgm:t>
        <a:bodyPr/>
        <a:lstStyle/>
        <a:p>
          <a:endParaRPr lang="en-US"/>
        </a:p>
      </dgm:t>
    </dgm:pt>
    <dgm:pt modelId="{5144E87C-0830-4A15-AF42-2911A9E589AF}" type="sibTrans" cxnId="{4B70AC16-DEB7-475A-BDA0-7F4D87A08C01}">
      <dgm:prSet/>
      <dgm:spPr/>
      <dgm:t>
        <a:bodyPr/>
        <a:lstStyle/>
        <a:p>
          <a:endParaRPr lang="en-US"/>
        </a:p>
      </dgm:t>
    </dgm:pt>
    <dgm:pt modelId="{097EE968-B0B6-463C-9054-87A4B6862BFF}">
      <dgm:prSet phldrT="[Text]" custT="1"/>
      <dgm:spPr/>
      <dgm:t>
        <a:bodyPr tIns="365760"/>
        <a:lstStyle/>
        <a:p>
          <a:r>
            <a:rPr lang="en-US" sz="1600">
              <a:latin typeface="+mj-lt"/>
              <a:hlinkClick xmlns:r="http://schemas.openxmlformats.org/officeDocument/2006/relationships" r:id="rId4"/>
            </a:rPr>
            <a:t>Subject Matter Expert Session #2</a:t>
          </a:r>
        </a:p>
      </dgm:t>
    </dgm:pt>
    <dgm:pt modelId="{AE469DA3-B847-428F-A1C4-B8238379E5A0}" type="parTrans" cxnId="{13DE0C64-DB8C-48EE-AF51-26620FA11E4D}">
      <dgm:prSet/>
      <dgm:spPr/>
      <dgm:t>
        <a:bodyPr/>
        <a:lstStyle/>
        <a:p>
          <a:endParaRPr lang="en-US"/>
        </a:p>
      </dgm:t>
    </dgm:pt>
    <dgm:pt modelId="{BE23129E-50BE-4174-BE95-8B3173DBA46E}" type="sibTrans" cxnId="{13DE0C64-DB8C-48EE-AF51-26620FA11E4D}">
      <dgm:prSet/>
      <dgm:spPr/>
      <dgm:t>
        <a:bodyPr/>
        <a:lstStyle/>
        <a:p>
          <a:endParaRPr lang="en-US"/>
        </a:p>
      </dgm:t>
    </dgm:pt>
    <dgm:pt modelId="{2C27880D-4E16-4F55-B3D7-90754E208422}" type="pres">
      <dgm:prSet presAssocID="{1F28CF84-E606-401C-9F78-7238C913FC57}" presName="Name0" presStyleCnt="0">
        <dgm:presLayoutVars>
          <dgm:dir/>
          <dgm:animLvl val="lvl"/>
          <dgm:resizeHandles val="exact"/>
        </dgm:presLayoutVars>
      </dgm:prSet>
      <dgm:spPr/>
    </dgm:pt>
    <dgm:pt modelId="{284C1004-B37F-4FF6-99EC-7369AB7D217C}" type="pres">
      <dgm:prSet presAssocID="{B59AF979-85E8-4540-B4E0-CAB24FA0D7EF}" presName="linNode" presStyleCnt="0"/>
      <dgm:spPr/>
    </dgm:pt>
    <dgm:pt modelId="{4D978507-295B-4476-A24A-1B8EF5BB312A}" type="pres">
      <dgm:prSet presAssocID="{B59AF979-85E8-4540-B4E0-CAB24FA0D7EF}" presName="parentText" presStyleLbl="node1" presStyleIdx="0" presStyleCnt="5" custLinFactNeighborX="-836" custLinFactNeighborY="6760">
        <dgm:presLayoutVars>
          <dgm:chMax val="1"/>
          <dgm:bulletEnabled val="1"/>
        </dgm:presLayoutVars>
      </dgm:prSet>
      <dgm:spPr/>
    </dgm:pt>
    <dgm:pt modelId="{0DA7A2E7-AF80-4EB8-8B1F-C016A5A79A83}" type="pres">
      <dgm:prSet presAssocID="{B59AF979-85E8-4540-B4E0-CAB24FA0D7EF}" presName="descendantText" presStyleLbl="alignAccFollowNode1" presStyleIdx="0" presStyleCnt="5" custLinFactNeighborX="-856" custLinFactNeighborY="4630">
        <dgm:presLayoutVars>
          <dgm:bulletEnabled val="1"/>
        </dgm:presLayoutVars>
      </dgm:prSet>
      <dgm:spPr/>
    </dgm:pt>
    <dgm:pt modelId="{3C1C2C28-9446-4324-AAAC-1A4CEF152C40}" type="pres">
      <dgm:prSet presAssocID="{7187C11A-64F8-4BEB-93AF-2B037410C160}" presName="sp" presStyleCnt="0"/>
      <dgm:spPr/>
    </dgm:pt>
    <dgm:pt modelId="{3E7CAC58-BDB4-419E-A31D-AEF8135B221E}" type="pres">
      <dgm:prSet presAssocID="{60F08334-BD61-4C70-AB0E-47E63732DC2F}" presName="linNode" presStyleCnt="0"/>
      <dgm:spPr/>
    </dgm:pt>
    <dgm:pt modelId="{D06D7F10-2B40-4273-8E96-4F02851347E7}" type="pres">
      <dgm:prSet presAssocID="{60F08334-BD61-4C70-AB0E-47E63732DC2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102B334E-E8C9-4824-8458-0A4F299313D0}" type="pres">
      <dgm:prSet presAssocID="{60F08334-BD61-4C70-AB0E-47E63732DC2F}" presName="descendantText" presStyleLbl="alignAccFollowNode1" presStyleIdx="1" presStyleCnt="5">
        <dgm:presLayoutVars>
          <dgm:bulletEnabled val="1"/>
        </dgm:presLayoutVars>
      </dgm:prSet>
      <dgm:spPr>
        <a:xfrm rot="5400000">
          <a:off x="4284799" y="-1458466"/>
          <a:ext cx="327207" cy="4186732"/>
        </a:xfrm>
        <a:prstGeom prst="round2SameRect">
          <a:avLst/>
        </a:prstGeom>
      </dgm:spPr>
    </dgm:pt>
    <dgm:pt modelId="{B7C4D774-7157-4484-8F14-1096C6BF3AA6}" type="pres">
      <dgm:prSet presAssocID="{4DCDF6FA-CB9D-41CE-A011-9D8FC02531D7}" presName="sp" presStyleCnt="0"/>
      <dgm:spPr/>
    </dgm:pt>
    <dgm:pt modelId="{CE5F12A6-A94F-4AD4-85AC-C703BF500782}" type="pres">
      <dgm:prSet presAssocID="{7B0EDA89-BD7B-4DEC-B3A2-054A8FFB7C7C}" presName="linNode" presStyleCnt="0"/>
      <dgm:spPr/>
    </dgm:pt>
    <dgm:pt modelId="{52123A8B-7424-4550-8710-B7385B50762E}" type="pres">
      <dgm:prSet presAssocID="{7B0EDA89-BD7B-4DEC-B3A2-054A8FFB7C7C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6310AB7-FB76-4748-8EED-ABF612D9D0DC}" type="pres">
      <dgm:prSet presAssocID="{7B0EDA89-BD7B-4DEC-B3A2-054A8FFB7C7C}" presName="descendantText" presStyleLbl="alignAccFollowNode1" presStyleIdx="2" presStyleCnt="5" custScaleY="102275" custLinFactNeighborX="0">
        <dgm:presLayoutVars>
          <dgm:bulletEnabled val="1"/>
        </dgm:presLayoutVars>
      </dgm:prSet>
      <dgm:spPr/>
    </dgm:pt>
    <dgm:pt modelId="{7510667B-3A17-4FA8-B10E-394357717B77}" type="pres">
      <dgm:prSet presAssocID="{B859BFC1-A777-4680-BD13-9BD3381F1EEE}" presName="sp" presStyleCnt="0"/>
      <dgm:spPr/>
    </dgm:pt>
    <dgm:pt modelId="{713E3B9A-A920-4445-9DE1-707E37E1135A}" type="pres">
      <dgm:prSet presAssocID="{A09904CA-5B19-4998-A3AA-0B6DBD70B7BC}" presName="linNode" presStyleCnt="0"/>
      <dgm:spPr/>
    </dgm:pt>
    <dgm:pt modelId="{5AB62E50-B8F0-4402-BC3F-EBC2C00586B7}" type="pres">
      <dgm:prSet presAssocID="{A09904CA-5B19-4998-A3AA-0B6DBD70B7BC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700BE0DD-D9E3-4901-A37B-CC3EB43570A8}" type="pres">
      <dgm:prSet presAssocID="{A09904CA-5B19-4998-A3AA-0B6DBD70B7BC}" presName="descendantText" presStyleLbl="alignAccFollowNode1" presStyleIdx="3" presStyleCnt="5">
        <dgm:presLayoutVars>
          <dgm:bulletEnabled val="1"/>
        </dgm:presLayoutVars>
      </dgm:prSet>
      <dgm:spPr/>
    </dgm:pt>
    <dgm:pt modelId="{DA3186B4-CD1A-4AE1-BCBB-23A40065A9E4}" type="pres">
      <dgm:prSet presAssocID="{FBD3455C-3C4F-4697-81F7-DB5C506F631F}" presName="sp" presStyleCnt="0"/>
      <dgm:spPr/>
    </dgm:pt>
    <dgm:pt modelId="{A46744C3-7344-4CE9-8E99-F8D03568110E}" type="pres">
      <dgm:prSet presAssocID="{AD7C1412-AE5C-40D9-BB5B-ADC6ED7ADA5B}" presName="linNode" presStyleCnt="0"/>
      <dgm:spPr/>
    </dgm:pt>
    <dgm:pt modelId="{DD16C65B-6B3D-42A2-9E8F-84DE8255806A}" type="pres">
      <dgm:prSet presAssocID="{AD7C1412-AE5C-40D9-BB5B-ADC6ED7ADA5B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97081204-5160-4286-AE1C-0B653B36F1BF}" type="pres">
      <dgm:prSet presAssocID="{AD7C1412-AE5C-40D9-BB5B-ADC6ED7ADA5B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EB6D0811-C9D3-4D50-BE37-359D34E4B15A}" type="presOf" srcId="{9A328BD9-7F67-40E0-AF42-E11D3CFCAAE5}" destId="{97081204-5160-4286-AE1C-0B653B36F1BF}" srcOrd="0" destOrd="0" presId="urn:microsoft.com/office/officeart/2005/8/layout/vList5"/>
    <dgm:cxn modelId="{2F87FD12-4D28-482F-A806-E3DFA85ADF9E}" srcId="{A09904CA-5B19-4998-A3AA-0B6DBD70B7BC}" destId="{80668920-8FCF-4432-AE53-F1A9C317360D}" srcOrd="0" destOrd="0" parTransId="{82E15AD6-75DD-47DD-A25C-61462D4C1C90}" sibTransId="{DA701A4A-8EBF-4BB4-B451-C2928B94386F}"/>
    <dgm:cxn modelId="{4B70AC16-DEB7-475A-BDA0-7F4D87A08C01}" srcId="{60F08334-BD61-4C70-AB0E-47E63732DC2F}" destId="{6E47D6FF-0466-4C07-BAEE-72F374DA2D1E}" srcOrd="0" destOrd="0" parTransId="{A110FAD7-E579-4829-8E8D-35C6EE0EDD5D}" sibTransId="{5144E87C-0830-4A15-AF42-2911A9E589AF}"/>
    <dgm:cxn modelId="{98C6001D-DB9A-43D4-AADD-685D444BC2CD}" type="presOf" srcId="{AD7C1412-AE5C-40D9-BB5B-ADC6ED7ADA5B}" destId="{DD16C65B-6B3D-42A2-9E8F-84DE8255806A}" srcOrd="0" destOrd="0" presId="urn:microsoft.com/office/officeart/2005/8/layout/vList5"/>
    <dgm:cxn modelId="{24526B35-3D76-473A-9E00-304408538E7E}" srcId="{1F28CF84-E606-401C-9F78-7238C913FC57}" destId="{AD7C1412-AE5C-40D9-BB5B-ADC6ED7ADA5B}" srcOrd="4" destOrd="0" parTransId="{F9D17FEF-2BDB-4637-9819-698E21BD9BA6}" sibTransId="{93751765-9563-4F3B-A131-0A5DAEA25B36}"/>
    <dgm:cxn modelId="{65ADFE40-124F-4C4B-BEA3-D4D062E05734}" srcId="{B59AF979-85E8-4540-B4E0-CAB24FA0D7EF}" destId="{28DBC345-33C9-4834-B5CE-540A0068FCC6}" srcOrd="2" destOrd="0" parTransId="{6A531C58-3662-425A-AFBF-1401BC598FB7}" sibTransId="{6D935E7D-1B38-421B-B655-2ADE96B8B2A1}"/>
    <dgm:cxn modelId="{D45A4A5C-4D0F-4CA8-94BB-A5F397DB6D0C}" srcId="{1F28CF84-E606-401C-9F78-7238C913FC57}" destId="{60F08334-BD61-4C70-AB0E-47E63732DC2F}" srcOrd="1" destOrd="0" parTransId="{69114E7F-DD1A-44B8-A6E0-09E5146A5972}" sibTransId="{4DCDF6FA-CB9D-41CE-A011-9D8FC02531D7}"/>
    <dgm:cxn modelId="{6BE94761-3AFC-4099-A73A-7A9A6A310D9D}" srcId="{7B0EDA89-BD7B-4DEC-B3A2-054A8FFB7C7C}" destId="{D6CABB59-987E-4586-962C-2ACD0901EC46}" srcOrd="1" destOrd="0" parTransId="{B95D6C91-A4DA-4D6E-9387-0CF83C81E412}" sibTransId="{E84D2D2E-57DA-40F3-A383-B6890DA0306F}"/>
    <dgm:cxn modelId="{3C38E341-3411-478D-B14F-B948B0332822}" type="presOf" srcId="{1F28CF84-E606-401C-9F78-7238C913FC57}" destId="{2C27880D-4E16-4F55-B3D7-90754E208422}" srcOrd="0" destOrd="0" presId="urn:microsoft.com/office/officeart/2005/8/layout/vList5"/>
    <dgm:cxn modelId="{13DE0C64-DB8C-48EE-AF51-26620FA11E4D}" srcId="{7B0EDA89-BD7B-4DEC-B3A2-054A8FFB7C7C}" destId="{097EE968-B0B6-463C-9054-87A4B6862BFF}" srcOrd="0" destOrd="0" parTransId="{AE469DA3-B847-428F-A1C4-B8238379E5A0}" sibTransId="{BE23129E-50BE-4174-BE95-8B3173DBA46E}"/>
    <dgm:cxn modelId="{F5DC1064-270A-4793-BE47-043DEB502D9F}" srcId="{B59AF979-85E8-4540-B4E0-CAB24FA0D7EF}" destId="{D7197C47-423A-49CD-9AE5-0F5D00F2DB6F}" srcOrd="0" destOrd="0" parTransId="{0B87BB39-62C8-4772-9B33-7E8C5F14FBBF}" sibTransId="{875E5A24-1C16-4D4D-8423-EDD93C0D058B}"/>
    <dgm:cxn modelId="{9FD30A65-62BD-4DA1-9444-1A5F55FA856D}" type="presOf" srcId="{B59AF979-85E8-4540-B4E0-CAB24FA0D7EF}" destId="{4D978507-295B-4476-A24A-1B8EF5BB312A}" srcOrd="0" destOrd="0" presId="urn:microsoft.com/office/officeart/2005/8/layout/vList5"/>
    <dgm:cxn modelId="{74B90248-9C06-4642-A9E4-51936A6B5491}" type="presOf" srcId="{28DBC345-33C9-4834-B5CE-540A0068FCC6}" destId="{0DA7A2E7-AF80-4EB8-8B1F-C016A5A79A83}" srcOrd="0" destOrd="2" presId="urn:microsoft.com/office/officeart/2005/8/layout/vList5"/>
    <dgm:cxn modelId="{FAED2B6B-B909-4260-9A71-DB175C7A9648}" type="presOf" srcId="{F5633CFB-F3F7-4399-B09A-70D3E85E9A25}" destId="{0DA7A2E7-AF80-4EB8-8B1F-C016A5A79A83}" srcOrd="0" destOrd="1" presId="urn:microsoft.com/office/officeart/2005/8/layout/vList5"/>
    <dgm:cxn modelId="{EFF0B56F-2A59-4520-B97B-B4EE5AC6ACF9}" type="presOf" srcId="{6E47D6FF-0466-4C07-BAEE-72F374DA2D1E}" destId="{102B334E-E8C9-4824-8458-0A4F299313D0}" srcOrd="0" destOrd="0" presId="urn:microsoft.com/office/officeart/2005/8/layout/vList5"/>
    <dgm:cxn modelId="{C7337F53-0264-4353-8F5E-E04D86710D55}" type="presOf" srcId="{4CC17DDC-00AD-435E-94DA-EB3EBD659242}" destId="{97081204-5160-4286-AE1C-0B653B36F1BF}" srcOrd="0" destOrd="1" presId="urn:microsoft.com/office/officeart/2005/8/layout/vList5"/>
    <dgm:cxn modelId="{6B925E78-7CDD-47B8-BBD0-579147E8AF27}" srcId="{AD7C1412-AE5C-40D9-BB5B-ADC6ED7ADA5B}" destId="{9A328BD9-7F67-40E0-AF42-E11D3CFCAAE5}" srcOrd="0" destOrd="0" parTransId="{111E0EED-095A-4A0F-AFE9-F6BD45B7A37B}" sibTransId="{532005E5-1985-434A-8B69-37677061B64E}"/>
    <dgm:cxn modelId="{F995567A-7CBF-4674-8054-F1FDC7CB12E4}" srcId="{AD7C1412-AE5C-40D9-BB5B-ADC6ED7ADA5B}" destId="{4CC17DDC-00AD-435E-94DA-EB3EBD659242}" srcOrd="1" destOrd="0" parTransId="{67266E89-50C0-471E-95DF-C43C800EF332}" sibTransId="{689C7580-A35C-4D10-875F-59832C833CD9}"/>
    <dgm:cxn modelId="{2C0FDA93-1592-4C39-B51F-F2FC2A084E8B}" type="presOf" srcId="{D7197C47-423A-49CD-9AE5-0F5D00F2DB6F}" destId="{0DA7A2E7-AF80-4EB8-8B1F-C016A5A79A83}" srcOrd="0" destOrd="0" presId="urn:microsoft.com/office/officeart/2005/8/layout/vList5"/>
    <dgm:cxn modelId="{EF03E494-C7E1-43ED-95AC-E637D38509B5}" type="presOf" srcId="{A09904CA-5B19-4998-A3AA-0B6DBD70B7BC}" destId="{5AB62E50-B8F0-4402-BC3F-EBC2C00586B7}" srcOrd="0" destOrd="0" presId="urn:microsoft.com/office/officeart/2005/8/layout/vList5"/>
    <dgm:cxn modelId="{8F794A97-90AF-4E42-A50D-FEC51B24114D}" type="presOf" srcId="{D6CABB59-987E-4586-962C-2ACD0901EC46}" destId="{C6310AB7-FB76-4748-8EED-ABF612D9D0DC}" srcOrd="0" destOrd="1" presId="urn:microsoft.com/office/officeart/2005/8/layout/vList5"/>
    <dgm:cxn modelId="{A057DEA0-FDA6-4451-B242-50DECE601E3C}" srcId="{A09904CA-5B19-4998-A3AA-0B6DBD70B7BC}" destId="{69511D40-62EC-400B-8B7E-1C500E960A3C}" srcOrd="1" destOrd="0" parTransId="{A5FD4ECF-5862-4354-B40F-ECAC445819CB}" sibTransId="{38663341-26CB-493A-9643-BC6E115C087E}"/>
    <dgm:cxn modelId="{2CC9FDAA-B52C-4A5B-A426-C759A701991A}" type="presOf" srcId="{69511D40-62EC-400B-8B7E-1C500E960A3C}" destId="{700BE0DD-D9E3-4901-A37B-CC3EB43570A8}" srcOrd="0" destOrd="1" presId="urn:microsoft.com/office/officeart/2005/8/layout/vList5"/>
    <dgm:cxn modelId="{BE808EAF-BFE2-429A-94E2-C2F76EFB0D60}" type="presOf" srcId="{80668920-8FCF-4432-AE53-F1A9C317360D}" destId="{700BE0DD-D9E3-4901-A37B-CC3EB43570A8}" srcOrd="0" destOrd="0" presId="urn:microsoft.com/office/officeart/2005/8/layout/vList5"/>
    <dgm:cxn modelId="{CE7E3ABA-2801-49C2-BF9A-1649819BF530}" type="presOf" srcId="{6C99BC4C-818D-467D-AC3F-D88FB2B8FC12}" destId="{700BE0DD-D9E3-4901-A37B-CC3EB43570A8}" srcOrd="0" destOrd="2" presId="urn:microsoft.com/office/officeart/2005/8/layout/vList5"/>
    <dgm:cxn modelId="{ADF206C1-47F3-426C-A774-76728A91CC3F}" srcId="{1F28CF84-E606-401C-9F78-7238C913FC57}" destId="{A09904CA-5B19-4998-A3AA-0B6DBD70B7BC}" srcOrd="3" destOrd="0" parTransId="{BD28A8EA-8ECB-479D-8317-2DF8C5177A93}" sibTransId="{FBD3455C-3C4F-4697-81F7-DB5C506F631F}"/>
    <dgm:cxn modelId="{D10729C9-4B1D-4C5A-937C-5A62F18E96A0}" type="presOf" srcId="{097EE968-B0B6-463C-9054-87A4B6862BFF}" destId="{C6310AB7-FB76-4748-8EED-ABF612D9D0DC}" srcOrd="0" destOrd="0" presId="urn:microsoft.com/office/officeart/2005/8/layout/vList5"/>
    <dgm:cxn modelId="{730D1DCD-CCAC-4D3E-B7C5-7B6DF685C571}" srcId="{1F28CF84-E606-401C-9F78-7238C913FC57}" destId="{7B0EDA89-BD7B-4DEC-B3A2-054A8FFB7C7C}" srcOrd="2" destOrd="0" parTransId="{9A9F84A3-43C5-49D7-B8D5-86420923983C}" sibTransId="{B859BFC1-A777-4680-BD13-9BD3381F1EEE}"/>
    <dgm:cxn modelId="{8DA5D6CE-983C-494C-A2D5-25722146B5FD}" srcId="{A09904CA-5B19-4998-A3AA-0B6DBD70B7BC}" destId="{6C99BC4C-818D-467D-AC3F-D88FB2B8FC12}" srcOrd="2" destOrd="0" parTransId="{2D3D6CD2-7A20-4451-899D-EB2F18CE8926}" sibTransId="{14F8FDA2-F2BC-4A74-B3ED-7E4C1DC80EBC}"/>
    <dgm:cxn modelId="{DDA44CE7-809A-4E50-BB5E-A6652291EDD7}" srcId="{1F28CF84-E606-401C-9F78-7238C913FC57}" destId="{B59AF979-85E8-4540-B4E0-CAB24FA0D7EF}" srcOrd="0" destOrd="0" parTransId="{A2196DAB-BED8-4DE7-9E6A-B6FCD3F00C3C}" sibTransId="{7187C11A-64F8-4BEB-93AF-2B037410C160}"/>
    <dgm:cxn modelId="{1AAE9CEF-B51C-4681-A429-2AA021DAE32E}" srcId="{B59AF979-85E8-4540-B4E0-CAB24FA0D7EF}" destId="{F5633CFB-F3F7-4399-B09A-70D3E85E9A25}" srcOrd="1" destOrd="0" parTransId="{62CECA74-EECF-42A3-9D7D-473ED2E42927}" sibTransId="{9A3D924D-BB88-46C9-B82B-FFED7991DF49}"/>
    <dgm:cxn modelId="{4CDD6CF2-3DDA-4626-ADA9-0AA927C70DCC}" type="presOf" srcId="{60F08334-BD61-4C70-AB0E-47E63732DC2F}" destId="{D06D7F10-2B40-4273-8E96-4F02851347E7}" srcOrd="0" destOrd="0" presId="urn:microsoft.com/office/officeart/2005/8/layout/vList5"/>
    <dgm:cxn modelId="{9E1E9BFB-23A9-4CBE-8F26-80AB594912E5}" type="presOf" srcId="{7B0EDA89-BD7B-4DEC-B3A2-054A8FFB7C7C}" destId="{52123A8B-7424-4550-8710-B7385B50762E}" srcOrd="0" destOrd="0" presId="urn:microsoft.com/office/officeart/2005/8/layout/vList5"/>
    <dgm:cxn modelId="{7CAE7E40-098F-44A6-BDAB-26D0700773E0}" type="presParOf" srcId="{2C27880D-4E16-4F55-B3D7-90754E208422}" destId="{284C1004-B37F-4FF6-99EC-7369AB7D217C}" srcOrd="0" destOrd="0" presId="urn:microsoft.com/office/officeart/2005/8/layout/vList5"/>
    <dgm:cxn modelId="{8CEBC125-FD82-448B-9291-0304C3D762C1}" type="presParOf" srcId="{284C1004-B37F-4FF6-99EC-7369AB7D217C}" destId="{4D978507-295B-4476-A24A-1B8EF5BB312A}" srcOrd="0" destOrd="0" presId="urn:microsoft.com/office/officeart/2005/8/layout/vList5"/>
    <dgm:cxn modelId="{BCA0927A-049C-4C0B-9933-97F38C51C8C9}" type="presParOf" srcId="{284C1004-B37F-4FF6-99EC-7369AB7D217C}" destId="{0DA7A2E7-AF80-4EB8-8B1F-C016A5A79A83}" srcOrd="1" destOrd="0" presId="urn:microsoft.com/office/officeart/2005/8/layout/vList5"/>
    <dgm:cxn modelId="{46D992FC-5807-4D43-B96B-5348BFADADAF}" type="presParOf" srcId="{2C27880D-4E16-4F55-B3D7-90754E208422}" destId="{3C1C2C28-9446-4324-AAAC-1A4CEF152C40}" srcOrd="1" destOrd="0" presId="urn:microsoft.com/office/officeart/2005/8/layout/vList5"/>
    <dgm:cxn modelId="{68A64BE0-64D8-4B7A-9B2D-B3A13719C3BA}" type="presParOf" srcId="{2C27880D-4E16-4F55-B3D7-90754E208422}" destId="{3E7CAC58-BDB4-419E-A31D-AEF8135B221E}" srcOrd="2" destOrd="0" presId="urn:microsoft.com/office/officeart/2005/8/layout/vList5"/>
    <dgm:cxn modelId="{3E7D10E0-7CC1-4BFE-A492-50524EE871DC}" type="presParOf" srcId="{3E7CAC58-BDB4-419E-A31D-AEF8135B221E}" destId="{D06D7F10-2B40-4273-8E96-4F02851347E7}" srcOrd="0" destOrd="0" presId="urn:microsoft.com/office/officeart/2005/8/layout/vList5"/>
    <dgm:cxn modelId="{99668B4A-D1C9-4378-ABAC-4E0393A9F1F1}" type="presParOf" srcId="{3E7CAC58-BDB4-419E-A31D-AEF8135B221E}" destId="{102B334E-E8C9-4824-8458-0A4F299313D0}" srcOrd="1" destOrd="0" presId="urn:microsoft.com/office/officeart/2005/8/layout/vList5"/>
    <dgm:cxn modelId="{27CAEBC0-3053-4F2C-B2AD-F1ED23EC7DA9}" type="presParOf" srcId="{2C27880D-4E16-4F55-B3D7-90754E208422}" destId="{B7C4D774-7157-4484-8F14-1096C6BF3AA6}" srcOrd="3" destOrd="0" presId="urn:microsoft.com/office/officeart/2005/8/layout/vList5"/>
    <dgm:cxn modelId="{F5137B44-8871-4F91-968B-540B07A51845}" type="presParOf" srcId="{2C27880D-4E16-4F55-B3D7-90754E208422}" destId="{CE5F12A6-A94F-4AD4-85AC-C703BF500782}" srcOrd="4" destOrd="0" presId="urn:microsoft.com/office/officeart/2005/8/layout/vList5"/>
    <dgm:cxn modelId="{37B971FE-3FF0-409A-9867-9436B5693AC6}" type="presParOf" srcId="{CE5F12A6-A94F-4AD4-85AC-C703BF500782}" destId="{52123A8B-7424-4550-8710-B7385B50762E}" srcOrd="0" destOrd="0" presId="urn:microsoft.com/office/officeart/2005/8/layout/vList5"/>
    <dgm:cxn modelId="{A4F06D34-E470-4E89-99EC-6503A7EFA4A3}" type="presParOf" srcId="{CE5F12A6-A94F-4AD4-85AC-C703BF500782}" destId="{C6310AB7-FB76-4748-8EED-ABF612D9D0DC}" srcOrd="1" destOrd="0" presId="urn:microsoft.com/office/officeart/2005/8/layout/vList5"/>
    <dgm:cxn modelId="{094E1D03-F7E8-43C3-A5FB-B559990F52C2}" type="presParOf" srcId="{2C27880D-4E16-4F55-B3D7-90754E208422}" destId="{7510667B-3A17-4FA8-B10E-394357717B77}" srcOrd="5" destOrd="0" presId="urn:microsoft.com/office/officeart/2005/8/layout/vList5"/>
    <dgm:cxn modelId="{C9AA46BD-4F2E-45DE-A1CA-C191ED974C4D}" type="presParOf" srcId="{2C27880D-4E16-4F55-B3D7-90754E208422}" destId="{713E3B9A-A920-4445-9DE1-707E37E1135A}" srcOrd="6" destOrd="0" presId="urn:microsoft.com/office/officeart/2005/8/layout/vList5"/>
    <dgm:cxn modelId="{364227DA-2482-43B8-BEFD-7D8E3E173146}" type="presParOf" srcId="{713E3B9A-A920-4445-9DE1-707E37E1135A}" destId="{5AB62E50-B8F0-4402-BC3F-EBC2C00586B7}" srcOrd="0" destOrd="0" presId="urn:microsoft.com/office/officeart/2005/8/layout/vList5"/>
    <dgm:cxn modelId="{A269FB52-9B29-4ECA-A405-CFB38FFEFEDC}" type="presParOf" srcId="{713E3B9A-A920-4445-9DE1-707E37E1135A}" destId="{700BE0DD-D9E3-4901-A37B-CC3EB43570A8}" srcOrd="1" destOrd="0" presId="urn:microsoft.com/office/officeart/2005/8/layout/vList5"/>
    <dgm:cxn modelId="{83D98328-FBDE-42A5-861E-D49B8063C512}" type="presParOf" srcId="{2C27880D-4E16-4F55-B3D7-90754E208422}" destId="{DA3186B4-CD1A-4AE1-BCBB-23A40065A9E4}" srcOrd="7" destOrd="0" presId="urn:microsoft.com/office/officeart/2005/8/layout/vList5"/>
    <dgm:cxn modelId="{D831A4CE-0C8D-463B-A558-E82D2CF5D5EF}" type="presParOf" srcId="{2C27880D-4E16-4F55-B3D7-90754E208422}" destId="{A46744C3-7344-4CE9-8E99-F8D03568110E}" srcOrd="8" destOrd="0" presId="urn:microsoft.com/office/officeart/2005/8/layout/vList5"/>
    <dgm:cxn modelId="{983DC902-E5CB-43AB-AA73-4404EDFC8B1C}" type="presParOf" srcId="{A46744C3-7344-4CE9-8E99-F8D03568110E}" destId="{DD16C65B-6B3D-42A2-9E8F-84DE8255806A}" srcOrd="0" destOrd="0" presId="urn:microsoft.com/office/officeart/2005/8/layout/vList5"/>
    <dgm:cxn modelId="{21FBD269-2C4B-40B7-9862-7C96C5FC9DB4}" type="presParOf" srcId="{A46744C3-7344-4CE9-8E99-F8D03568110E}" destId="{97081204-5160-4286-AE1C-0B653B36F1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7A2E7-AF80-4EB8-8B1F-C016A5A79A83}">
      <dsp:nvSpPr>
        <dsp:cNvPr id="0" name=""/>
        <dsp:cNvSpPr/>
      </dsp:nvSpPr>
      <dsp:spPr>
        <a:xfrm rot="5400000">
          <a:off x="4264640" y="-1872776"/>
          <a:ext cx="327207" cy="41867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+mj-lt"/>
              <a:hlinkClick xmlns:r="http://schemas.openxmlformats.org/officeDocument/2006/relationships" r:id="rId1"/>
            </a:rPr>
            <a:t>Clinical Strategy Committee Meeting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+mj-lt"/>
          </a:endParaRPr>
        </a:p>
      </dsp:txBody>
      <dsp:txXfrm rot="-5400000">
        <a:off x="2334878" y="72959"/>
        <a:ext cx="4170759" cy="295261"/>
      </dsp:txXfrm>
    </dsp:sp>
    <dsp:sp modelId="{4D978507-295B-4476-A24A-1B8EF5BB312A}">
      <dsp:nvSpPr>
        <dsp:cNvPr id="0" name=""/>
        <dsp:cNvSpPr/>
      </dsp:nvSpPr>
      <dsp:spPr>
        <a:xfrm>
          <a:off x="0" y="28584"/>
          <a:ext cx="2355037" cy="409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+mj-lt"/>
            </a:rPr>
            <a:t>September 2024</a:t>
          </a:r>
        </a:p>
      </dsp:txBody>
      <dsp:txXfrm>
        <a:off x="19966" y="48550"/>
        <a:ext cx="2315105" cy="369077"/>
      </dsp:txXfrm>
    </dsp:sp>
    <dsp:sp modelId="{102B334E-E8C9-4824-8458-0A4F299313D0}">
      <dsp:nvSpPr>
        <dsp:cNvPr id="0" name=""/>
        <dsp:cNvSpPr/>
      </dsp:nvSpPr>
      <dsp:spPr>
        <a:xfrm rot="5400000">
          <a:off x="4284799" y="-1458466"/>
          <a:ext cx="327207" cy="4186732"/>
        </a:xfrm>
        <a:prstGeom prst="round2SameRect">
          <a:avLst/>
        </a:prstGeom>
        <a:solidFill>
          <a:srgbClr val="0070C0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70C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70C0">
                  <a:hueOff val="0"/>
                  <a:satOff val="0"/>
                  <a:lumOff val="0"/>
                  <a:alphaOff val="0"/>
                </a:srgbClr>
              </a:solidFill>
              <a:latin typeface="+mj-lt"/>
              <a:ea typeface="+mn-ea"/>
              <a:cs typeface="+mn-cs"/>
              <a:hlinkClick xmlns:r="http://schemas.openxmlformats.org/officeDocument/2006/relationships" r:id="rId2"/>
            </a:rPr>
            <a:t>Subject</a:t>
          </a:r>
          <a:r>
            <a:rPr lang="en-US" sz="1600" kern="1200">
              <a:latin typeface="+mj-lt"/>
              <a:hlinkClick xmlns:r="http://schemas.openxmlformats.org/officeDocument/2006/relationships" r:id="rId2"/>
            </a:rPr>
            <a:t> Matter Expert Session #1</a:t>
          </a:r>
          <a:r>
            <a:rPr lang="en-US" sz="1600" kern="1200">
              <a:latin typeface="+mj-lt"/>
            </a:rPr>
            <a:t>*</a:t>
          </a:r>
        </a:p>
      </dsp:txBody>
      <dsp:txXfrm rot="-5400000">
        <a:off x="2355037" y="487269"/>
        <a:ext cx="4170759" cy="295261"/>
      </dsp:txXfrm>
    </dsp:sp>
    <dsp:sp modelId="{D06D7F10-2B40-4273-8E96-4F02851347E7}">
      <dsp:nvSpPr>
        <dsp:cNvPr id="0" name=""/>
        <dsp:cNvSpPr/>
      </dsp:nvSpPr>
      <dsp:spPr>
        <a:xfrm>
          <a:off x="0" y="430394"/>
          <a:ext cx="2355037" cy="409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+mj-lt"/>
            </a:rPr>
            <a:t>October 2024</a:t>
          </a:r>
        </a:p>
      </dsp:txBody>
      <dsp:txXfrm>
        <a:off x="19966" y="450360"/>
        <a:ext cx="2315105" cy="369077"/>
      </dsp:txXfrm>
    </dsp:sp>
    <dsp:sp modelId="{C6310AB7-FB76-4748-8EED-ABF612D9D0DC}">
      <dsp:nvSpPr>
        <dsp:cNvPr id="0" name=""/>
        <dsp:cNvSpPr/>
      </dsp:nvSpPr>
      <dsp:spPr>
        <a:xfrm rot="5400000">
          <a:off x="4281077" y="-1029007"/>
          <a:ext cx="334651" cy="41867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365760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+mj-lt"/>
              <a:hlinkClick xmlns:r="http://schemas.openxmlformats.org/officeDocument/2006/relationships" r:id="rId3"/>
            </a:rPr>
            <a:t>Subject Matter Expert Session #2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latin typeface="+mj-lt"/>
          </a:endParaRPr>
        </a:p>
      </dsp:txBody>
      <dsp:txXfrm rot="-5400000">
        <a:off x="2355037" y="913369"/>
        <a:ext cx="4170396" cy="301979"/>
      </dsp:txXfrm>
    </dsp:sp>
    <dsp:sp modelId="{52123A8B-7424-4550-8710-B7385B50762E}">
      <dsp:nvSpPr>
        <dsp:cNvPr id="0" name=""/>
        <dsp:cNvSpPr/>
      </dsp:nvSpPr>
      <dsp:spPr>
        <a:xfrm>
          <a:off x="0" y="859854"/>
          <a:ext cx="2355037" cy="409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+mj-lt"/>
            </a:rPr>
            <a:t>November 2024</a:t>
          </a:r>
        </a:p>
      </dsp:txBody>
      <dsp:txXfrm>
        <a:off x="19966" y="879820"/>
        <a:ext cx="2315105" cy="369077"/>
      </dsp:txXfrm>
    </dsp:sp>
    <dsp:sp modelId="{700BE0DD-D9E3-4901-A37B-CC3EB43570A8}">
      <dsp:nvSpPr>
        <dsp:cNvPr id="0" name=""/>
        <dsp:cNvSpPr/>
      </dsp:nvSpPr>
      <dsp:spPr>
        <a:xfrm rot="5400000">
          <a:off x="4284799" y="-599547"/>
          <a:ext cx="327207" cy="41867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2880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+mj-lt"/>
              <a:hlinkClick xmlns:r="http://schemas.openxmlformats.org/officeDocument/2006/relationships" r:id="rId4"/>
            </a:rPr>
            <a:t>Subject Matter Expert Session #3</a:t>
          </a:r>
          <a:endParaRPr lang="en-US" sz="1600" kern="1200"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latin typeface="+mj-lt"/>
          </a:endParaRPr>
        </a:p>
      </dsp:txBody>
      <dsp:txXfrm rot="-5400000">
        <a:off x="2355037" y="1346188"/>
        <a:ext cx="4170759" cy="295261"/>
      </dsp:txXfrm>
    </dsp:sp>
    <dsp:sp modelId="{5AB62E50-B8F0-4402-BC3F-EBC2C00586B7}">
      <dsp:nvSpPr>
        <dsp:cNvPr id="0" name=""/>
        <dsp:cNvSpPr/>
      </dsp:nvSpPr>
      <dsp:spPr>
        <a:xfrm>
          <a:off x="0" y="1289313"/>
          <a:ext cx="2355037" cy="409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+mj-lt"/>
            </a:rPr>
            <a:t>December 2024</a:t>
          </a:r>
        </a:p>
      </dsp:txBody>
      <dsp:txXfrm>
        <a:off x="19966" y="1309279"/>
        <a:ext cx="2315105" cy="369077"/>
      </dsp:txXfrm>
    </dsp:sp>
    <dsp:sp modelId="{97081204-5160-4286-AE1C-0B653B36F1BF}">
      <dsp:nvSpPr>
        <dsp:cNvPr id="0" name=""/>
        <dsp:cNvSpPr/>
      </dsp:nvSpPr>
      <dsp:spPr>
        <a:xfrm rot="5400000">
          <a:off x="4284799" y="-170088"/>
          <a:ext cx="327207" cy="41867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3657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+mj-lt"/>
            </a:rPr>
            <a:t>Final Presentation -Recommendations </a:t>
          </a:r>
        </a:p>
      </dsp:txBody>
      <dsp:txXfrm rot="-5400000">
        <a:off x="2355037" y="1775647"/>
        <a:ext cx="4170759" cy="295261"/>
      </dsp:txXfrm>
    </dsp:sp>
    <dsp:sp modelId="{DD16C65B-6B3D-42A2-9E8F-84DE8255806A}">
      <dsp:nvSpPr>
        <dsp:cNvPr id="0" name=""/>
        <dsp:cNvSpPr/>
      </dsp:nvSpPr>
      <dsp:spPr>
        <a:xfrm>
          <a:off x="0" y="1718773"/>
          <a:ext cx="2355037" cy="409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+mj-lt"/>
            </a:rPr>
            <a:t>January 2025</a:t>
          </a:r>
        </a:p>
      </dsp:txBody>
      <dsp:txXfrm>
        <a:off x="19966" y="1738739"/>
        <a:ext cx="2315105" cy="369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0ABD997E-27CF-8AFF-198F-D96C0823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>
            <a:extLst>
              <a:ext uri="{FF2B5EF4-FFF2-40B4-BE49-F238E27FC236}">
                <a16:creationId xmlns:a16="http://schemas.microsoft.com/office/drawing/2014/main" id="{D04CDB44-3B7F-DC84-B38D-57A62D965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F88969A9-4A71-421D-8B6F-F38C365701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158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3F0CF5B3-FF8A-6ECB-9165-A03CE3B18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>
            <a:extLst>
              <a:ext uri="{FF2B5EF4-FFF2-40B4-BE49-F238E27FC236}">
                <a16:creationId xmlns:a16="http://schemas.microsoft.com/office/drawing/2014/main" id="{8D31AAF2-9583-8CFE-D0DE-5D4F81EE04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3E272B83-CE61-DD13-AE99-288987521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504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</a:t>
            </a:r>
            <a:r>
              <a:rPr lang="en-US" dirty="0"/>
              <a:t>. </a:t>
            </a:r>
            <a:r>
              <a:rPr lang="en-US" i="0" dirty="0"/>
              <a:t>Rhode Island Department of Health. (2023). </a:t>
            </a:r>
            <a:r>
              <a:rPr lang="en-US" sz="1800" i="1" dirty="0">
                <a:solidFill>
                  <a:srgbClr val="221E1F"/>
                </a:solidFill>
                <a:latin typeface="GOOZI M+ Frutiger LT Std"/>
              </a:rPr>
              <a:t>Acute Alcohol-Related Emergency Department Visits by Hospital Patient Count and Rate per 10,000 visits in Rhode Island, National Syndromic Surveillance System</a:t>
            </a:r>
            <a:r>
              <a:rPr lang="en-US" sz="1800" dirty="0">
                <a:solidFill>
                  <a:srgbClr val="221E1F"/>
                </a:solidFill>
                <a:latin typeface="GOOZI M+ Frutiger LT Std"/>
              </a:rPr>
              <a:t> [Table]</a:t>
            </a:r>
            <a:r>
              <a:rPr lang="en-US" i="0" dirty="0"/>
              <a:t>. https://ridoh-excessive-alcohol-surveillance-landing-page-rihealth.hub.arcgis.com/documents/be2cca0f05544f3992ef066abf67740e/about</a:t>
            </a:r>
          </a:p>
          <a:p>
            <a:endParaRPr lang="en-US" i="0" dirty="0"/>
          </a:p>
          <a:p>
            <a:r>
              <a:rPr lang="en-US" i="0"/>
              <a:t>9</a:t>
            </a:r>
            <a:r>
              <a:rPr lang="en-US" i="0" dirty="0"/>
              <a:t>. </a:t>
            </a:r>
            <a:r>
              <a:rPr lang="en-US" dirty="0"/>
              <a:t>Rhode Island Department of Health. (2022). </a:t>
            </a:r>
            <a:r>
              <a:rPr lang="en-US" i="1" dirty="0"/>
              <a:t>Rhode Island Data Brief: Alcohol-Related Emergency Department Visits in Rhode Island, 2018-2021</a:t>
            </a:r>
            <a:r>
              <a:rPr lang="en-US" dirty="0"/>
              <a:t>. https://health.ri.gov/publications/reports/2018-20201Alcohol-ED-Visits.pdf</a:t>
            </a:r>
            <a:r>
              <a:rPr lang="en-US" dirty="0">
                <a:sym typeface="Arial"/>
              </a:rPr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416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0F2F5E6E-6D18-7236-17E2-3FDB886D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>
            <a:extLst>
              <a:ext uri="{FF2B5EF4-FFF2-40B4-BE49-F238E27FC236}">
                <a16:creationId xmlns:a16="http://schemas.microsoft.com/office/drawing/2014/main" id="{03CE1866-7BCD-3DFC-402B-1FED3BD119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186D5512-5748-2765-DBEE-E78571F1A7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44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4E4F43F7-77C3-F706-62BA-32601F26C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>
            <a:extLst>
              <a:ext uri="{FF2B5EF4-FFF2-40B4-BE49-F238E27FC236}">
                <a16:creationId xmlns:a16="http://schemas.microsoft.com/office/drawing/2014/main" id="{A3A5100A-D554-20BB-2FBF-5880DEAC26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FD42C1DE-865B-DC8F-0FD0-F5F31FFAD1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677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7E5E674F-EB04-27E4-2756-5F3CC2BE5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>
            <a:extLst>
              <a:ext uri="{FF2B5EF4-FFF2-40B4-BE49-F238E27FC236}">
                <a16:creationId xmlns:a16="http://schemas.microsoft.com/office/drawing/2014/main" id="{9761F198-65B3-B764-E42C-560B91718A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72A36E69-0DA4-1E2F-067A-F45CF36E0C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130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58C1A01F-F1BC-BEF3-2B2F-D518D7C02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>
            <a:extLst>
              <a:ext uri="{FF2B5EF4-FFF2-40B4-BE49-F238E27FC236}">
                <a16:creationId xmlns:a16="http://schemas.microsoft.com/office/drawing/2014/main" id="{2516BF3D-7CDB-1D08-F8D4-91C5D75263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2825AF5F-0EF7-9C5B-08AA-85F14EFEEB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349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All – Pat last then Introduces the Practices </a:t>
            </a:r>
            <a:endParaRPr dirty="0"/>
          </a:p>
        </p:txBody>
      </p:sp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96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51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Linda </a:t>
            </a:r>
            <a:endParaRPr dirty="0"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72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324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35A05AC6-4268-A711-FD60-96A5F0082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>
            <a:extLst>
              <a:ext uri="{FF2B5EF4-FFF2-40B4-BE49-F238E27FC236}">
                <a16:creationId xmlns:a16="http://schemas.microsoft.com/office/drawing/2014/main" id="{DC394236-89AA-A60D-5AB9-33FD1D5D9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803BC6AD-7B83-E8E9-FA1A-4E2D4FF0E3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772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232943" defTabSz="931774">
              <a:defRPr/>
            </a:pPr>
            <a:r>
              <a:rPr lang="en-US">
                <a:latin typeface="+mj-lt"/>
              </a:rPr>
              <a:t>1</a:t>
            </a:r>
            <a:r>
              <a:rPr lang="en-US" dirty="0">
                <a:latin typeface="+mj-lt"/>
              </a:rPr>
              <a:t>. </a:t>
            </a:r>
            <a:r>
              <a:rPr lang="en-US" dirty="0">
                <a:effectLst/>
                <a:latin typeface="+mj-lt"/>
              </a:rPr>
              <a:t>Slater, M. E., &amp; Alpert, H. R. (2023). (rep.). </a:t>
            </a:r>
            <a:r>
              <a:rPr lang="en-US" i="1" dirty="0">
                <a:effectLst/>
                <a:latin typeface="+mj-lt"/>
              </a:rPr>
              <a:t>Surveillance Reports: #120 Apparent Per Capita Alcohol Consumption: National, State, and Regional Trends, 1977-2021</a:t>
            </a:r>
            <a:r>
              <a:rPr lang="en-US" dirty="0">
                <a:effectLst/>
                <a:latin typeface="+mj-lt"/>
              </a:rPr>
              <a:t>. National Institute on Alcohol Abuse and Alcoholism. https://www.niaaa.nih.gov/publications/surveillance-reports/surveillance120.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459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588b1810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f588b18109_0_49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>
                <a:latin typeface="+mj-lt"/>
              </a:rPr>
              <a:t>2</a:t>
            </a:r>
            <a:r>
              <a:rPr lang="en-US" dirty="0">
                <a:latin typeface="+mj-lt"/>
              </a:rPr>
              <a:t>. Ledingham, E. &amp; Scagos, R. (2022) </a:t>
            </a:r>
            <a:r>
              <a:rPr lang="en-US" i="1" dirty="0">
                <a:latin typeface="+mj-lt"/>
              </a:rPr>
              <a:t>Alcohol Use Prevalence </a:t>
            </a:r>
            <a:r>
              <a:rPr lang="en-US" i="0" dirty="0">
                <a:latin typeface="+mj-lt"/>
              </a:rPr>
              <a:t>[Table]. Rhode Island Department of Health. https://health.ri.gov/publications/reports/2016-2020AlcoholUse.pdf</a:t>
            </a:r>
          </a:p>
          <a:p>
            <a:pPr marL="0" indent="0"/>
            <a:r>
              <a:rPr lang="en-US" i="0">
                <a:latin typeface="+mj-lt"/>
              </a:rPr>
              <a:t>3</a:t>
            </a:r>
            <a:r>
              <a:rPr lang="en-US" i="0" dirty="0">
                <a:latin typeface="+mj-lt"/>
              </a:rPr>
              <a:t>. </a:t>
            </a:r>
            <a:r>
              <a:rPr lang="en-US" dirty="0">
                <a:latin typeface="+mj-lt"/>
              </a:rPr>
              <a:t>Ledingham, E. &amp; Scagos, R. (2022) </a:t>
            </a:r>
            <a:r>
              <a:rPr lang="en-US" i="1" dirty="0">
                <a:latin typeface="+mj-lt"/>
              </a:rPr>
              <a:t>Binge Drinking Prevalence </a:t>
            </a:r>
            <a:r>
              <a:rPr lang="en-US" i="0" dirty="0">
                <a:latin typeface="+mj-lt"/>
              </a:rPr>
              <a:t>[Table]. Rhode Island Department of Health. https://health.ri.gov/publications/reports/2016-2020AlcoholUse.pdf</a:t>
            </a:r>
            <a:endParaRPr i="1" dirty="0">
              <a:latin typeface="+mj-lt"/>
            </a:endParaRPr>
          </a:p>
        </p:txBody>
      </p:sp>
      <p:sp>
        <p:nvSpPr>
          <p:cNvPr id="173" name="Google Shape;173;g2f588b18109_0_4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588b1810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f588b18109_0_5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>
                <a:latin typeface="+mj-lt"/>
              </a:rPr>
              <a:t>4</a:t>
            </a:r>
            <a:r>
              <a:rPr lang="en-US" dirty="0">
                <a:latin typeface="+mj-lt"/>
              </a:rPr>
              <a:t>. Health in Rhode Island. (2022). </a:t>
            </a:r>
            <a:r>
              <a:rPr lang="en-US" i="1" dirty="0">
                <a:latin typeface="+mj-lt"/>
              </a:rPr>
              <a:t>Excessive drinking demographic breakout</a:t>
            </a:r>
            <a:r>
              <a:rPr lang="en-US" i="0" dirty="0">
                <a:latin typeface="+mj-lt"/>
              </a:rPr>
              <a:t> [Table]. https://healthinri.com/data/excessive-drinking</a:t>
            </a:r>
            <a:endParaRPr dirty="0">
              <a:latin typeface="+mj-lt"/>
            </a:endParaRPr>
          </a:p>
        </p:txBody>
      </p:sp>
      <p:sp>
        <p:nvSpPr>
          <p:cNvPr id="208" name="Google Shape;208;g2f588b18109_0_5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5388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588b18109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f588b18109_0_22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>
                <a:latin typeface="+mj-lt"/>
              </a:rPr>
              <a:t>6</a:t>
            </a:r>
            <a:r>
              <a:rPr lang="en-US" dirty="0">
                <a:latin typeface="+mj-lt"/>
              </a:rPr>
              <a:t>. Rhode Island Behavioral Risk Factor Surveillance System. (2016-2022). </a:t>
            </a:r>
            <a:r>
              <a:rPr lang="en-US" i="1" dirty="0">
                <a:latin typeface="+mj-lt"/>
              </a:rPr>
              <a:t>Binge Drinking among Rhode Island adults by: Age Group</a:t>
            </a:r>
            <a:r>
              <a:rPr lang="en-US" i="0" dirty="0">
                <a:latin typeface="+mj-lt"/>
              </a:rPr>
              <a:t> [Interactive Table]. https://app.powerbigov.us/view?r=eyJrIjoiZmMyMWVkOWYtMDM0ZC00MTdiLWE3MTEtYzU4YWQ5YWM5MWFhIiwidCI6IjUyY2E2YTU0LTQ0NjUtNDYzNS1iZmYzLTY1ZDBhODQxMjI4OCJ9</a:t>
            </a:r>
          </a:p>
          <a:p>
            <a:pPr marL="0" indent="0"/>
            <a:endParaRPr lang="en-US" i="0" dirty="0">
              <a:latin typeface="+mj-lt"/>
            </a:endParaRPr>
          </a:p>
          <a:p>
            <a:pPr marL="0" indent="0"/>
            <a:r>
              <a:rPr lang="en-US" i="0">
                <a:latin typeface="+mj-lt"/>
              </a:rPr>
              <a:t>7</a:t>
            </a:r>
            <a:r>
              <a:rPr lang="en-US" i="0" dirty="0">
                <a:latin typeface="+mj-lt"/>
              </a:rPr>
              <a:t>. Rhode Island Department of Health. (2023). </a:t>
            </a:r>
            <a:r>
              <a:rPr lang="en-US" i="1" dirty="0">
                <a:latin typeface="+mj-lt"/>
              </a:rPr>
              <a:t>Excessive Alcohol Use: Data Report 2023</a:t>
            </a:r>
            <a:r>
              <a:rPr lang="en-US" i="0" dirty="0">
                <a:latin typeface="+mj-lt"/>
              </a:rPr>
              <a:t>. https://ridoh-excessive-alcohol-surveillance-landing-page-rihealth.hub.arcgis.com/documents/be2cca0f05544f3992ef066abf67740e/about</a:t>
            </a:r>
            <a:endParaRPr dirty="0">
              <a:latin typeface="+mj-lt"/>
            </a:endParaRPr>
          </a:p>
        </p:txBody>
      </p:sp>
      <p:sp>
        <p:nvSpPr>
          <p:cNvPr id="182" name="Google Shape;182;g2f588b18109_0_22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10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8"/>
          <p:cNvSpPr/>
          <p:nvPr/>
        </p:nvSpPr>
        <p:spPr>
          <a:xfrm rot="10800000">
            <a:off x="0" y="0"/>
            <a:ext cx="12192000" cy="6954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8"/>
          <p:cNvSpPr/>
          <p:nvPr/>
        </p:nvSpPr>
        <p:spPr>
          <a:xfrm>
            <a:off x="-1" y="96478"/>
            <a:ext cx="12192000" cy="721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1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68"/>
          <p:cNvSpPr txBox="1">
            <a:spLocks noGrp="1"/>
          </p:cNvSpPr>
          <p:nvPr>
            <p:ph type="ctrTitle"/>
          </p:nvPr>
        </p:nvSpPr>
        <p:spPr>
          <a:xfrm>
            <a:off x="601578" y="2710929"/>
            <a:ext cx="10873498" cy="117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2"/>
              <a:buFont typeface="Calibri"/>
              <a:buNone/>
              <a:defRPr sz="540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8"/>
          <p:cNvSpPr txBox="1">
            <a:spLocks noGrp="1"/>
          </p:cNvSpPr>
          <p:nvPr>
            <p:ph type="subTitle" idx="1"/>
          </p:nvPr>
        </p:nvSpPr>
        <p:spPr>
          <a:xfrm>
            <a:off x="601578" y="4266996"/>
            <a:ext cx="10873498" cy="100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None/>
              <a:defRPr sz="2001"/>
            </a:lvl2pPr>
            <a:lvl3pPr lvl="2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None/>
              <a:defRPr sz="1801"/>
            </a:lvl3pPr>
            <a:lvl4pPr lvl="3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68"/>
          <p:cNvSpPr/>
          <p:nvPr/>
        </p:nvSpPr>
        <p:spPr>
          <a:xfrm>
            <a:off x="0" y="6297770"/>
            <a:ext cx="12192000" cy="560232"/>
          </a:xfrm>
          <a:prstGeom prst="rect">
            <a:avLst/>
          </a:prstGeom>
          <a:solidFill>
            <a:srgbClr val="F7B3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1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6006" y="921308"/>
            <a:ext cx="5079987" cy="141110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8"/>
          <p:cNvSpPr/>
          <p:nvPr/>
        </p:nvSpPr>
        <p:spPr>
          <a:xfrm>
            <a:off x="3915534" y="5873038"/>
            <a:ext cx="4245586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 Transformation Collaborative of RI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1"/>
          <p:cNvSpPr txBox="1"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1"/>
          <p:cNvSpPr txBox="1">
            <a:spLocks noGrp="1"/>
          </p:cNvSpPr>
          <p:nvPr>
            <p:ph type="body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35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2"/>
          <p:cNvSpPr txBox="1">
            <a:spLocks noGrp="1"/>
          </p:cNvSpPr>
          <p:nvPr>
            <p:ph type="title"/>
          </p:nvPr>
        </p:nvSpPr>
        <p:spPr>
          <a:xfrm>
            <a:off x="839787" y="641683"/>
            <a:ext cx="10515601" cy="104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2"/>
          <p:cNvSpPr txBox="1"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None/>
              <a:defRPr sz="2001" b="1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None/>
              <a:defRPr sz="1801" b="1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52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2"/>
          <p:cNvSpPr txBox="1">
            <a:spLocks noGrp="1"/>
          </p:cNvSpPr>
          <p:nvPr>
            <p:ph type="body" idx="3"/>
          </p:nvPr>
        </p:nvSpPr>
        <p:spPr>
          <a:xfrm>
            <a:off x="6172202" y="1681164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None/>
              <a:defRPr sz="2001" b="1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None/>
              <a:defRPr sz="1801" b="1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2" name="Google Shape;92;p52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0516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6"/>
          <p:cNvSpPr txBox="1">
            <a:spLocks noGrp="1"/>
          </p:cNvSpPr>
          <p:nvPr>
            <p:ph type="title"/>
          </p:nvPr>
        </p:nvSpPr>
        <p:spPr>
          <a:xfrm>
            <a:off x="839789" y="641684"/>
            <a:ext cx="3932237" cy="141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56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399"/>
              <a:buNone/>
              <a:defRPr sz="1399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1"/>
              <a:buNone/>
              <a:defRPr sz="1201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325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0FD2E4-E973-8545-837D-308335615927}"/>
              </a:ext>
            </a:extLst>
          </p:cNvPr>
          <p:cNvSpPr/>
          <p:nvPr userDrawn="1"/>
        </p:nvSpPr>
        <p:spPr>
          <a:xfrm rot="10800000">
            <a:off x="0" y="0"/>
            <a:ext cx="12192000" cy="6954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E951E-1C9B-F949-930B-A91BC84E0B6B}"/>
              </a:ext>
            </a:extLst>
          </p:cNvPr>
          <p:cNvSpPr/>
          <p:nvPr userDrawn="1"/>
        </p:nvSpPr>
        <p:spPr>
          <a:xfrm>
            <a:off x="-1" y="96478"/>
            <a:ext cx="12192000" cy="721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DA2D1-44B0-6E47-BB2D-EBAE7A80A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8" y="2710929"/>
            <a:ext cx="10873498" cy="1177550"/>
          </a:xfrm>
        </p:spPr>
        <p:txBody>
          <a:bodyPr anchor="b">
            <a:normAutofit/>
          </a:bodyPr>
          <a:lstStyle>
            <a:lvl1pPr algn="l">
              <a:defRPr sz="5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0E501-A3A1-6942-B050-33FAAA70AE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578" y="4266996"/>
            <a:ext cx="10873498" cy="1006120"/>
          </a:xfrm>
        </p:spPr>
        <p:txBody>
          <a:bodyPr/>
          <a:lstStyle>
            <a:lvl1pPr marL="0" marR="0" indent="0" algn="l" defTabSz="91448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41" indent="0" algn="ctr">
              <a:buNone/>
              <a:defRPr sz="2001"/>
            </a:lvl2pPr>
            <a:lvl3pPr marL="914484" indent="0" algn="ctr">
              <a:buNone/>
              <a:defRPr sz="1801"/>
            </a:lvl3pPr>
            <a:lvl4pPr marL="1371725" indent="0" algn="ctr">
              <a:buNone/>
              <a:defRPr sz="1600"/>
            </a:lvl4pPr>
            <a:lvl5pPr marL="1828966" indent="0" algn="ctr">
              <a:buNone/>
              <a:defRPr sz="1600"/>
            </a:lvl5pPr>
            <a:lvl6pPr marL="2286209" indent="0" algn="ctr">
              <a:buNone/>
              <a:defRPr sz="1600"/>
            </a:lvl6pPr>
            <a:lvl7pPr marL="2743449" indent="0" algn="ctr">
              <a:buNone/>
              <a:defRPr sz="1600"/>
            </a:lvl7pPr>
            <a:lvl8pPr marL="3200692" indent="0" algn="ctr">
              <a:buNone/>
              <a:defRPr sz="1600"/>
            </a:lvl8pPr>
            <a:lvl9pPr marL="3657933" indent="0" algn="ctr">
              <a:buNone/>
              <a:defRPr sz="1600"/>
            </a:lvl9pPr>
          </a:lstStyle>
          <a:p>
            <a:r>
              <a:rPr lang="en-US" dirty="0"/>
              <a:t>Click to edit Master subtitle style (Names, Titles) </a:t>
            </a:r>
            <a:r>
              <a:rPr lang="en-US" b="1" dirty="0"/>
              <a:t>(Committee Name)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Date)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DECF62-4C0A-AE42-87A4-736CEA02F606}"/>
              </a:ext>
            </a:extLst>
          </p:cNvPr>
          <p:cNvSpPr/>
          <p:nvPr userDrawn="1"/>
        </p:nvSpPr>
        <p:spPr>
          <a:xfrm>
            <a:off x="0" y="6297770"/>
            <a:ext cx="12192000" cy="560232"/>
          </a:xfrm>
          <a:prstGeom prst="rect">
            <a:avLst/>
          </a:prstGeom>
          <a:solidFill>
            <a:srgbClr val="F7B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451041A-816A-D749-9970-4F0089116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6006" y="921308"/>
            <a:ext cx="5079987" cy="141110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915534" y="5873038"/>
            <a:ext cx="424558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Care Transformation Collaborative of RI</a:t>
            </a:r>
          </a:p>
        </p:txBody>
      </p:sp>
    </p:spTree>
    <p:extLst>
      <p:ext uri="{BB962C8B-B14F-4D97-AF65-F5344CB8AC3E}">
        <p14:creationId xmlns:p14="http://schemas.microsoft.com/office/powerpoint/2010/main" val="151874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9A4E-0AE5-9F42-877E-12AC156F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3848-E5D0-9243-9A93-C6867418A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969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BFEB-0562-784E-879B-7B5CFFC2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1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E419B-108F-3D47-94D0-9EE12689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1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13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374B-7ADE-5E49-B2E3-4462C1D3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1E23-87F2-A04D-925F-C6B364AA3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299C1-3111-9140-A8A0-A0D31B249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4128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41517-3188-F645-B0E6-B9C1BA6A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641683"/>
            <a:ext cx="10515601" cy="10490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09903-DA49-8D48-A2AC-32F4C6C44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1" indent="0">
              <a:buNone/>
              <a:defRPr sz="2001" b="1"/>
            </a:lvl2pPr>
            <a:lvl3pPr marL="914484" indent="0">
              <a:buNone/>
              <a:defRPr sz="1801" b="1"/>
            </a:lvl3pPr>
            <a:lvl4pPr marL="1371725" indent="0">
              <a:buNone/>
              <a:defRPr sz="1600" b="1"/>
            </a:lvl4pPr>
            <a:lvl5pPr marL="1828966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49" indent="0">
              <a:buNone/>
              <a:defRPr sz="1600" b="1"/>
            </a:lvl7pPr>
            <a:lvl8pPr marL="3200692" indent="0">
              <a:buNone/>
              <a:defRPr sz="1600" b="1"/>
            </a:lvl8pPr>
            <a:lvl9pPr marL="365793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48030-8A58-ED4F-A7B8-4A1DD16F1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94FA6-04E8-B341-A50C-B4B577374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1" indent="0">
              <a:buNone/>
              <a:defRPr sz="2001" b="1"/>
            </a:lvl2pPr>
            <a:lvl3pPr marL="914484" indent="0">
              <a:buNone/>
              <a:defRPr sz="1801" b="1"/>
            </a:lvl3pPr>
            <a:lvl4pPr marL="1371725" indent="0">
              <a:buNone/>
              <a:defRPr sz="1600" b="1"/>
            </a:lvl4pPr>
            <a:lvl5pPr marL="1828966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49" indent="0">
              <a:buNone/>
              <a:defRPr sz="1600" b="1"/>
            </a:lvl7pPr>
            <a:lvl8pPr marL="3200692" indent="0">
              <a:buNone/>
              <a:defRPr sz="1600" b="1"/>
            </a:lvl8pPr>
            <a:lvl9pPr marL="365793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E830F-9150-D541-B7C9-17FABC87F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03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DFA0-E515-054E-9B8F-95152ADB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807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96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9"/>
          <p:cNvSpPr txBox="1"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E4E8-6EFE-5F46-8687-102AF32F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41684"/>
            <a:ext cx="3932237" cy="14157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1D1BB-297C-9045-926B-51C3101E3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4504F-9A18-F54A-A3DD-00A84B7C8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1" indent="0">
              <a:buNone/>
              <a:defRPr sz="1399"/>
            </a:lvl2pPr>
            <a:lvl3pPr marL="914484" indent="0">
              <a:buNone/>
              <a:defRPr sz="1201"/>
            </a:lvl3pPr>
            <a:lvl4pPr marL="1371725" indent="0">
              <a:buNone/>
              <a:defRPr sz="1001"/>
            </a:lvl4pPr>
            <a:lvl5pPr marL="1828966" indent="0">
              <a:buNone/>
              <a:defRPr sz="1001"/>
            </a:lvl5pPr>
            <a:lvl6pPr marL="2286209" indent="0">
              <a:buNone/>
              <a:defRPr sz="1001"/>
            </a:lvl6pPr>
            <a:lvl7pPr marL="2743449" indent="0">
              <a:buNone/>
              <a:defRPr sz="1001"/>
            </a:lvl7pPr>
            <a:lvl8pPr marL="3200692" indent="0">
              <a:buNone/>
              <a:defRPr sz="1001"/>
            </a:lvl8pPr>
            <a:lvl9pPr marL="3657933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21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19"/>
            <a:ext cx="3200400" cy="2148839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334" y="807480"/>
            <a:ext cx="7066804" cy="53902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395144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09/13/2024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5293" y="6363574"/>
            <a:ext cx="6507051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254" y="6363573"/>
            <a:ext cx="81888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F8873A4-313D-4173-B1C4-3F2E1433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6074C9D-37D3-E142-BCD5-C65A82F2F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8718" y="130147"/>
            <a:ext cx="2438400" cy="67733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849BE6-9366-0C45-9026-E567CDB39409}"/>
              </a:ext>
            </a:extLst>
          </p:cNvPr>
          <p:cNvCxnSpPr>
            <a:cxnSpLocks/>
          </p:cNvCxnSpPr>
          <p:nvPr userDrawn="1"/>
        </p:nvCxnSpPr>
        <p:spPr>
          <a:xfrm>
            <a:off x="176462" y="641684"/>
            <a:ext cx="11806990" cy="0"/>
          </a:xfrm>
          <a:prstGeom prst="line">
            <a:avLst/>
          </a:prstGeom>
          <a:ln w="25400">
            <a:solidFill>
              <a:srgbClr val="F7B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121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A5F8-CC02-794C-8091-3CDDCFCF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41684"/>
            <a:ext cx="3932237" cy="14157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B3395-4A47-5244-8986-53DF27673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1" indent="0">
              <a:buNone/>
              <a:defRPr sz="2801"/>
            </a:lvl2pPr>
            <a:lvl3pPr marL="914484" indent="0">
              <a:buNone/>
              <a:defRPr sz="2400"/>
            </a:lvl3pPr>
            <a:lvl4pPr marL="1371725" indent="0">
              <a:buNone/>
              <a:defRPr sz="2001"/>
            </a:lvl4pPr>
            <a:lvl5pPr marL="1828966" indent="0">
              <a:buNone/>
              <a:defRPr sz="2001"/>
            </a:lvl5pPr>
            <a:lvl6pPr marL="2286209" indent="0">
              <a:buNone/>
              <a:defRPr sz="2001"/>
            </a:lvl6pPr>
            <a:lvl7pPr marL="2743449" indent="0">
              <a:buNone/>
              <a:defRPr sz="2001"/>
            </a:lvl7pPr>
            <a:lvl8pPr marL="3200692" indent="0">
              <a:buNone/>
              <a:defRPr sz="2001"/>
            </a:lvl8pPr>
            <a:lvl9pPr marL="3657933" indent="0">
              <a:buNone/>
              <a:defRPr sz="2001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65766-4AA8-524E-99FC-04D31DC10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1" indent="0">
              <a:buNone/>
              <a:defRPr sz="1399"/>
            </a:lvl2pPr>
            <a:lvl3pPr marL="914484" indent="0">
              <a:buNone/>
              <a:defRPr sz="1201"/>
            </a:lvl3pPr>
            <a:lvl4pPr marL="1371725" indent="0">
              <a:buNone/>
              <a:defRPr sz="1001"/>
            </a:lvl4pPr>
            <a:lvl5pPr marL="1828966" indent="0">
              <a:buNone/>
              <a:defRPr sz="1001"/>
            </a:lvl5pPr>
            <a:lvl6pPr marL="2286209" indent="0">
              <a:buNone/>
              <a:defRPr sz="1001"/>
            </a:lvl6pPr>
            <a:lvl7pPr marL="2743449" indent="0">
              <a:buNone/>
              <a:defRPr sz="1001"/>
            </a:lvl7pPr>
            <a:lvl8pPr marL="3200692" indent="0">
              <a:buNone/>
              <a:defRPr sz="1001"/>
            </a:lvl8pPr>
            <a:lvl9pPr marL="3657933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43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3"/>
          <p:cNvSpPr txBox="1"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3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3"/>
          <p:cNvSpPr txBox="1">
            <a:spLocks noGrp="1"/>
          </p:cNvSpPr>
          <p:nvPr>
            <p:ph type="body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5"/>
          <p:cNvSpPr txBox="1">
            <a:spLocks noGrp="1"/>
          </p:cNvSpPr>
          <p:nvPr>
            <p:ph type="title"/>
          </p:nvPr>
        </p:nvSpPr>
        <p:spPr>
          <a:xfrm>
            <a:off x="839789" y="641684"/>
            <a:ext cx="3932237" cy="141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5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6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801"/>
              <a:buChar char="•"/>
              <a:defRPr sz="2801"/>
            </a:lvl2pPr>
            <a:lvl3pPr marL="1371600" lvl="2" indent="-3810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6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Char char="•"/>
              <a:defRPr sz="2001"/>
            </a:lvl4pPr>
            <a:lvl5pPr marL="2286000" lvl="4" indent="-35566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Char char="•"/>
              <a:defRPr sz="2001"/>
            </a:lvl5pPr>
            <a:lvl6pPr marL="2743200" lvl="5" indent="-35566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Char char="•"/>
              <a:defRPr sz="2001"/>
            </a:lvl6pPr>
            <a:lvl7pPr marL="3200400" lvl="6" indent="-35566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Char char="•"/>
              <a:defRPr sz="2001"/>
            </a:lvl7pPr>
            <a:lvl8pPr marL="3657600" lvl="7" indent="-35566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Char char="•"/>
              <a:defRPr sz="2001"/>
            </a:lvl8pPr>
            <a:lvl9pPr marL="4114800" lvl="8" indent="-35566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Char char="•"/>
              <a:defRPr sz="2001"/>
            </a:lvl9pPr>
          </a:lstStyle>
          <a:p>
            <a:endParaRPr/>
          </a:p>
        </p:txBody>
      </p:sp>
      <p:sp>
        <p:nvSpPr>
          <p:cNvPr id="52" name="Google Shape;52;p75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399"/>
              <a:buNone/>
              <a:defRPr sz="1399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1"/>
              <a:buNone/>
              <a:defRPr sz="1201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7"/>
          <p:cNvSpPr txBox="1">
            <a:spLocks noGrp="1"/>
          </p:cNvSpPr>
          <p:nvPr>
            <p:ph type="title"/>
          </p:nvPr>
        </p:nvSpPr>
        <p:spPr>
          <a:xfrm>
            <a:off x="839789" y="641684"/>
            <a:ext cx="3932237" cy="141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7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77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399"/>
              <a:buNone/>
              <a:defRPr sz="1399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1"/>
              <a:buNone/>
              <a:defRPr sz="1201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1"/>
              <a:buNone/>
              <a:defRPr sz="100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95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ctrTitle"/>
          </p:nvPr>
        </p:nvSpPr>
        <p:spPr>
          <a:xfrm>
            <a:off x="601578" y="2710929"/>
            <a:ext cx="10873498" cy="117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2"/>
              <a:buFont typeface="Calibri"/>
              <a:buNone/>
              <a:defRPr sz="540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subTitle" idx="1"/>
          </p:nvPr>
        </p:nvSpPr>
        <p:spPr>
          <a:xfrm>
            <a:off x="601578" y="4266996"/>
            <a:ext cx="10873498" cy="100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None/>
              <a:defRPr sz="2001"/>
            </a:lvl2pPr>
            <a:lvl3pPr lvl="2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None/>
              <a:defRPr sz="1801"/>
            </a:lvl3pPr>
            <a:lvl4pPr lvl="3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p49"/>
          <p:cNvSpPr/>
          <p:nvPr/>
        </p:nvSpPr>
        <p:spPr>
          <a:xfrm>
            <a:off x="0" y="6297770"/>
            <a:ext cx="12192000" cy="560232"/>
          </a:xfrm>
          <a:prstGeom prst="rect">
            <a:avLst/>
          </a:prstGeom>
          <a:solidFill>
            <a:srgbClr val="F7B3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6006" y="921308"/>
            <a:ext cx="5079987" cy="141110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9"/>
          <p:cNvSpPr/>
          <p:nvPr/>
        </p:nvSpPr>
        <p:spPr>
          <a:xfrm>
            <a:off x="3915534" y="5873038"/>
            <a:ext cx="4245586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Care Transformation Collaborative of RI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Google Shape;78;p49"/>
          <p:cNvSpPr/>
          <p:nvPr/>
        </p:nvSpPr>
        <p:spPr>
          <a:xfrm>
            <a:off x="0" y="128789"/>
            <a:ext cx="12192000" cy="6954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9"/>
          <p:cNvSpPr/>
          <p:nvPr/>
        </p:nvSpPr>
        <p:spPr>
          <a:xfrm>
            <a:off x="0" y="0"/>
            <a:ext cx="12192000" cy="721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20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1849" y="1709739"/>
            <a:ext cx="1051560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1"/>
              <a:buFont typeface="Calibri"/>
              <a:buNone/>
              <a:defRPr sz="600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831849" y="4589464"/>
            <a:ext cx="105156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88A3D2"/>
              </a:buClr>
              <a:buSzPts val="2400"/>
              <a:buNone/>
              <a:defRPr sz="2400">
                <a:solidFill>
                  <a:srgbClr val="88A3D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2001"/>
              <a:buNone/>
              <a:defRPr sz="2001">
                <a:solidFill>
                  <a:srgbClr val="88A3D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1801"/>
              <a:buNone/>
              <a:defRPr sz="1801">
                <a:solidFill>
                  <a:srgbClr val="88A3D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1600"/>
              <a:buNone/>
              <a:defRPr sz="1600">
                <a:solidFill>
                  <a:srgbClr val="88A3D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1600"/>
              <a:buNone/>
              <a:defRPr sz="1600">
                <a:solidFill>
                  <a:srgbClr val="88A3D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1600"/>
              <a:buNone/>
              <a:defRPr sz="1600">
                <a:solidFill>
                  <a:srgbClr val="88A3D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1600"/>
              <a:buNone/>
              <a:defRPr sz="1600">
                <a:solidFill>
                  <a:srgbClr val="88A3D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1600"/>
              <a:buNone/>
              <a:defRPr sz="1600">
                <a:solidFill>
                  <a:srgbClr val="88A3D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A3D2"/>
              </a:buClr>
              <a:buSzPts val="1600"/>
              <a:buNone/>
              <a:defRPr sz="1600">
                <a:solidFill>
                  <a:srgbClr val="88A3D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64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/>
          <p:nvPr/>
        </p:nvSpPr>
        <p:spPr>
          <a:xfrm>
            <a:off x="0" y="6306422"/>
            <a:ext cx="12192000" cy="546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67"/>
          <p:cNvSpPr txBox="1"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63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Font typeface="Arial"/>
              <a:buChar char="•"/>
              <a:defRPr sz="20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67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Google Shape;15;p67"/>
          <p:cNvSpPr txBox="1">
            <a:spLocks noGrp="1"/>
          </p:cNvSpPr>
          <p:nvPr>
            <p:ph type="sldNum" idx="12"/>
          </p:nvPr>
        </p:nvSpPr>
        <p:spPr>
          <a:xfrm>
            <a:off x="8610602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1" b="0" i="0" u="none" strike="noStrike" cap="none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6" name="Google Shape;16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08718" y="130147"/>
            <a:ext cx="2438400" cy="677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67"/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67"/>
          <p:cNvSpPr/>
          <p:nvPr/>
        </p:nvSpPr>
        <p:spPr>
          <a:xfrm>
            <a:off x="0" y="6396911"/>
            <a:ext cx="12192000" cy="4610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67"/>
          <p:cNvSpPr txBox="1"/>
          <p:nvPr/>
        </p:nvSpPr>
        <p:spPr>
          <a:xfrm>
            <a:off x="838201" y="64484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4/18/2023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67"/>
          <p:cNvSpPr txBox="1"/>
          <p:nvPr/>
        </p:nvSpPr>
        <p:spPr>
          <a:xfrm>
            <a:off x="8763002" y="64484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67"/>
          <p:cNvSpPr txBox="1"/>
          <p:nvPr/>
        </p:nvSpPr>
        <p:spPr>
          <a:xfrm>
            <a:off x="3581401" y="6451940"/>
            <a:ext cx="5041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5"/>
          <p:cNvSpPr/>
          <p:nvPr/>
        </p:nvSpPr>
        <p:spPr>
          <a:xfrm>
            <a:off x="0" y="6306422"/>
            <a:ext cx="12192000" cy="546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45"/>
          <p:cNvSpPr txBox="1"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63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1"/>
              <a:buFont typeface="Arial"/>
              <a:buChar char="•"/>
              <a:defRPr sz="20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ftr" idx="11"/>
          </p:nvPr>
        </p:nvSpPr>
        <p:spPr>
          <a:xfrm>
            <a:off x="3941286" y="6366986"/>
            <a:ext cx="4114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" name="Google Shape;61;p45"/>
          <p:cNvSpPr txBox="1">
            <a:spLocks noGrp="1"/>
          </p:cNvSpPr>
          <p:nvPr>
            <p:ph type="sldNum" idx="12"/>
          </p:nvPr>
        </p:nvSpPr>
        <p:spPr>
          <a:xfrm>
            <a:off x="8610602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1">
                <a:solidFill>
                  <a:srgbClr val="88A3D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08718" y="130147"/>
            <a:ext cx="2438400" cy="677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45"/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45"/>
          <p:cNvSpPr/>
          <p:nvPr/>
        </p:nvSpPr>
        <p:spPr>
          <a:xfrm>
            <a:off x="0" y="6396911"/>
            <a:ext cx="12192000" cy="4610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45"/>
          <p:cNvSpPr txBox="1"/>
          <p:nvPr/>
        </p:nvSpPr>
        <p:spPr>
          <a:xfrm>
            <a:off x="838201" y="64484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45"/>
          <p:cNvSpPr txBox="1"/>
          <p:nvPr/>
        </p:nvSpPr>
        <p:spPr>
          <a:xfrm>
            <a:off x="8763002" y="64484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326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0FD2E4-E973-8545-837D-308335615927}"/>
              </a:ext>
            </a:extLst>
          </p:cNvPr>
          <p:cNvSpPr/>
          <p:nvPr userDrawn="1"/>
        </p:nvSpPr>
        <p:spPr>
          <a:xfrm>
            <a:off x="0" y="6306422"/>
            <a:ext cx="12192000" cy="546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4F952F-5EBD-B441-98F8-D43B76A3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CA2F-EAC7-514E-9EB6-8FA6917AA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FEB6A-119A-4D49-B591-91D20A88E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E5736-0CB6-7643-84E5-931F2AB59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C9676-5C45-234F-83F7-F8661B507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F0205-19D0-7E4A-9ED8-815C205B56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6074C9D-37D3-E142-BCD5-C65A82F2F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608718" y="130147"/>
            <a:ext cx="2438400" cy="6773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849BE6-9366-0C45-9026-E567CDB39409}"/>
              </a:ext>
            </a:extLst>
          </p:cNvPr>
          <p:cNvCxnSpPr>
            <a:cxnSpLocks/>
          </p:cNvCxnSpPr>
          <p:nvPr userDrawn="1"/>
        </p:nvCxnSpPr>
        <p:spPr>
          <a:xfrm>
            <a:off x="176462" y="641684"/>
            <a:ext cx="11806990" cy="0"/>
          </a:xfrm>
          <a:prstGeom prst="line">
            <a:avLst/>
          </a:prstGeom>
          <a:ln w="25400">
            <a:solidFill>
              <a:srgbClr val="F7B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0FD2E4-E973-8545-837D-308335615927}"/>
              </a:ext>
            </a:extLst>
          </p:cNvPr>
          <p:cNvSpPr/>
          <p:nvPr userDrawn="1"/>
        </p:nvSpPr>
        <p:spPr>
          <a:xfrm>
            <a:off x="0" y="6396911"/>
            <a:ext cx="12192000" cy="4610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4E323F0-759C-C749-AA22-883B54398341}"/>
              </a:ext>
            </a:extLst>
          </p:cNvPr>
          <p:cNvSpPr txBox="1">
            <a:spLocks/>
          </p:cNvSpPr>
          <p:nvPr userDrawn="1"/>
        </p:nvSpPr>
        <p:spPr>
          <a:xfrm>
            <a:off x="838201" y="644842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A414-2E57-E141-944D-0E383832F5B5}" type="datetime1">
              <a:rPr lang="en-US" smtClean="0"/>
              <a:pPr/>
              <a:t>1/13/2025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463CF-D589-5343-9B25-534697E39CF9}"/>
              </a:ext>
            </a:extLst>
          </p:cNvPr>
          <p:cNvSpPr txBox="1">
            <a:spLocks/>
          </p:cNvSpPr>
          <p:nvPr userDrawn="1"/>
        </p:nvSpPr>
        <p:spPr>
          <a:xfrm>
            <a:off x="8763002" y="644842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81F0205-19D0-7E4A-9ED8-815C205B56F5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2"/>
          <p:cNvSpPr txBox="1">
            <a:spLocks/>
          </p:cNvSpPr>
          <p:nvPr userDrawn="1"/>
        </p:nvSpPr>
        <p:spPr>
          <a:xfrm>
            <a:off x="3581401" y="6451940"/>
            <a:ext cx="50413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Prepared by Care Transformation Collaborative of RI</a:t>
            </a:r>
          </a:p>
        </p:txBody>
      </p:sp>
    </p:spTree>
    <p:extLst>
      <p:ext uri="{BB962C8B-B14F-4D97-AF65-F5344CB8AC3E}">
        <p14:creationId xmlns:p14="http://schemas.microsoft.com/office/powerpoint/2010/main" val="62824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/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440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62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3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346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87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828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1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2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5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6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449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2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3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tdbpublicimages.s3.amazonaws.com/Images/0715/AIMS%20Center%20Logo_1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BBC_93087A7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BB8_AD23D1A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BBA_90E7773A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ssets.rifoundation.org/documents/2025-Grant-App.-Award-Timelines-2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burdette@ctc-ri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fif"/><Relationship Id="rId3" Type="http://schemas.openxmlformats.org/officeDocument/2006/relationships/image" Target="../media/image11.png"/><Relationship Id="rId7" Type="http://schemas.openxmlformats.org/officeDocument/2006/relationships/image" Target="../media/image15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BBF_9D0306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hrq.gov/evidencenow/projects/alcohol/index.html" TargetMode="External"/><Relationship Id="rId5" Type="http://schemas.openxmlformats.org/officeDocument/2006/relationships/hyperlink" Target="http://www.ahrq.gov/" TargetMode="External"/><Relationship Id="rId4" Type="http://schemas.openxmlformats.org/officeDocument/2006/relationships/hyperlink" Target="https://ridoh-excessive-alcohol-surveillance-landing-page-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C_3B2AE77E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>
            <a:spLocks noGrp="1"/>
          </p:cNvSpPr>
          <p:nvPr>
            <p:ph type="ctrTitle"/>
          </p:nvPr>
        </p:nvSpPr>
        <p:spPr>
          <a:xfrm>
            <a:off x="540217" y="2639687"/>
            <a:ext cx="10988843" cy="204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br>
              <a:rPr lang="en-US" sz="3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br>
              <a:rPr lang="en-US" sz="3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br>
              <a:rPr lang="en-US" sz="3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br>
              <a:rPr lang="en-US" sz="3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3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Final Think Tank Meeting:</a:t>
            </a:r>
            <a:br>
              <a:rPr lang="en-US" sz="3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3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Addressing Alcohol Use Disorder Among Patients in Primary Care </a:t>
            </a:r>
            <a:endParaRPr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73;p1"/>
          <p:cNvSpPr txBox="1">
            <a:spLocks noGrp="1"/>
          </p:cNvSpPr>
          <p:nvPr>
            <p:ph type="subTitle" idx="1"/>
          </p:nvPr>
        </p:nvSpPr>
        <p:spPr>
          <a:xfrm>
            <a:off x="601578" y="4569524"/>
            <a:ext cx="10988843" cy="101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latin typeface="+mj-lt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+mj-lt"/>
              </a:rPr>
              <a:t>1/28/25</a:t>
            </a:r>
            <a:endParaRPr dirty="0">
              <a:latin typeface="+mj-lt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2011680" y="6463704"/>
            <a:ext cx="9144000" cy="426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"/>
          <p:cNvSpPr txBox="1"/>
          <p:nvPr/>
        </p:nvSpPr>
        <p:spPr>
          <a:xfrm>
            <a:off x="540217" y="6488668"/>
            <a:ext cx="185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p1"/>
          <p:cNvSpPr/>
          <p:nvPr/>
        </p:nvSpPr>
        <p:spPr>
          <a:xfrm>
            <a:off x="3479979" y="946231"/>
            <a:ext cx="5156021" cy="13727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964" y="946234"/>
            <a:ext cx="5116492" cy="165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f588b18109_0_222"/>
          <p:cNvSpPr txBox="1"/>
          <p:nvPr/>
        </p:nvSpPr>
        <p:spPr>
          <a:xfrm>
            <a:off x="812125" y="6522825"/>
            <a:ext cx="1237500" cy="25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87;g2f588b18109_0_222">
            <a:extLst>
              <a:ext uri="{FF2B5EF4-FFF2-40B4-BE49-F238E27FC236}">
                <a16:creationId xmlns:a16="http://schemas.microsoft.com/office/drawing/2014/main" id="{DB0EB62C-A044-F896-1B96-AD99E6E3D8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98" y="1464344"/>
            <a:ext cx="8305801" cy="46281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926D4-EAC5-19BC-97A3-174BD67B7EAE}"/>
              </a:ext>
            </a:extLst>
          </p:cNvPr>
          <p:cNvSpPr txBox="1"/>
          <p:nvPr/>
        </p:nvSpPr>
        <p:spPr>
          <a:xfrm>
            <a:off x="8686802" y="1588169"/>
            <a:ext cx="2923675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rates for 18–34-year-olds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in binge drinking rates for adults age 35+ since 2016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Rates of binge drinking in older adults (age 65+) doubled from 3.5% to 7% from 2016 to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sz="2400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115" indent="-285115">
              <a:buFontTx/>
              <a:buChar char="-"/>
            </a:pPr>
            <a:endParaRPr lang="en-US" dirty="0">
              <a:latin typeface="+mj-lt"/>
            </a:endParaRPr>
          </a:p>
        </p:txBody>
      </p:sp>
      <p:sp>
        <p:nvSpPr>
          <p:cNvPr id="7" name="Google Shape;184;g2f588b18109_0_222">
            <a:extLst>
              <a:ext uri="{FF2B5EF4-FFF2-40B4-BE49-F238E27FC236}">
                <a16:creationId xmlns:a16="http://schemas.microsoft.com/office/drawing/2014/main" id="{3FB68A1C-DD14-F769-3044-710FA7DC8F24}"/>
              </a:ext>
            </a:extLst>
          </p:cNvPr>
          <p:cNvSpPr txBox="1">
            <a:spLocks/>
          </p:cNvSpPr>
          <p:nvPr/>
        </p:nvSpPr>
        <p:spPr>
          <a:xfrm>
            <a:off x="276498" y="77475"/>
            <a:ext cx="10784306" cy="54703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Rhode Island Binge Drinking by age group (2016-2022</a:t>
            </a:r>
            <a:r>
              <a:rPr lang="en-US" sz="2400" b="1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="1" baseline="3000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(6)</a:t>
            </a:r>
            <a:endParaRPr lang="en-US" sz="2400" b="1" dirty="0">
              <a:solidFill>
                <a:schemeClr val="bg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86;p2">
            <a:extLst>
              <a:ext uri="{FF2B5EF4-FFF2-40B4-BE49-F238E27FC236}">
                <a16:creationId xmlns:a16="http://schemas.microsoft.com/office/drawing/2014/main" id="{10177DF9-1925-C516-E1D1-C03C5AD2D275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923CCDA6-69FC-C1DB-3C5F-2DB4529F5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>
            <a:extLst>
              <a:ext uri="{FF2B5EF4-FFF2-40B4-BE49-F238E27FC236}">
                <a16:creationId xmlns:a16="http://schemas.microsoft.com/office/drawing/2014/main" id="{9C9C0372-6EAF-F111-01DE-3132A1456BAD}"/>
              </a:ext>
            </a:extLst>
          </p:cNvPr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79EB371F-3DFC-CF79-146F-220A23BE7070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DFCC535A-D6B4-3C1D-15A5-3B889A7E01D2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Themes related to Scope from Thinktank 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9A584D9B-DDE6-C159-BB65-6CAB7931B777}"/>
              </a:ext>
            </a:extLst>
          </p:cNvPr>
          <p:cNvSpPr txBox="1"/>
          <p:nvPr/>
        </p:nvSpPr>
        <p:spPr>
          <a:xfrm>
            <a:off x="766756" y="1070517"/>
            <a:ext cx="10658487" cy="523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lnSpc>
                <a:spcPct val="110000"/>
              </a:lnSpc>
              <a:buClr>
                <a:srgbClr val="0070C0"/>
              </a:buClr>
              <a:buNone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Important Sub-Populations </a:t>
            </a:r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(*</a:t>
            </a:r>
            <a:r>
              <a:rPr lang="en-US" sz="2000" i="1" kern="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inclusive of broader gender and sexual identity identifiers)</a:t>
            </a:r>
            <a:endParaRPr kumimoji="0" lang="en-US" sz="2000" i="1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Prenatal/pregnant </a:t>
            </a: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Adolescent/Young Adult Focus</a:t>
            </a: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Older Population (Over 65 years old)</a:t>
            </a: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Homelessness/Unhoused </a:t>
            </a: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Males with statistically higher proportion of ED visits in State</a:t>
            </a:r>
          </a:p>
          <a:p>
            <a:pPr>
              <a:buClr>
                <a:schemeClr val="accent6"/>
              </a:buClr>
              <a:buSzPct val="100000"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buClr>
                <a:schemeClr val="accent6"/>
              </a:buClr>
              <a:buSzPct val="100000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Additional factors to consider</a:t>
            </a: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How to consider health equity and social determinants of health such as homelessness, access to internet (for apps or care linkages), primary language spoken, etc.</a:t>
            </a: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Balancing heath equity with the data that suggests higher education and household income more prevalent in RI for excessive drinking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65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9E2A9206-CA1D-AFC1-5021-B7CC6A448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>
            <a:extLst>
              <a:ext uri="{FF2B5EF4-FFF2-40B4-BE49-F238E27FC236}">
                <a16:creationId xmlns:a16="http://schemas.microsoft.com/office/drawing/2014/main" id="{C5CC44AE-6DA2-C154-B276-592804ED2406}"/>
              </a:ext>
            </a:extLst>
          </p:cNvPr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C3AA2788-E2CE-2A75-E53B-7778A29A1BE1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EC2362AF-852D-3D41-51BF-7BF9761AE17C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Best Practices Discussed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AC1C8F5B-3BBA-B9CA-7D4E-A796102EF87D}"/>
              </a:ext>
            </a:extLst>
          </p:cNvPr>
          <p:cNvSpPr txBox="1"/>
          <p:nvPr/>
        </p:nvSpPr>
        <p:spPr>
          <a:xfrm>
            <a:off x="563727" y="1243170"/>
            <a:ext cx="10658487" cy="518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Focusing on each Setting may yield different outcomes</a:t>
            </a:r>
          </a:p>
          <a:p>
            <a:pPr lvl="1">
              <a:buClr>
                <a:schemeClr val="accent6"/>
              </a:buClr>
              <a:buSzPct val="100000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	ED vs Inpatient vs Community vs Primary Care</a:t>
            </a:r>
          </a:p>
          <a:p>
            <a:pPr lvl="1">
              <a:buClr>
                <a:schemeClr val="accent6"/>
              </a:buClr>
              <a:buSzPct val="100000"/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lvl="1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Engagement of Clinicians and Non-Clinical Staff </a:t>
            </a:r>
          </a:p>
          <a:p>
            <a:pPr lvl="3">
              <a:buClr>
                <a:schemeClr val="accent6"/>
              </a:buClr>
              <a:buSzPct val="100000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Peer Recovery Coaches</a:t>
            </a:r>
          </a:p>
          <a:p>
            <a:pPr lvl="3">
              <a:buClr>
                <a:schemeClr val="accent6"/>
              </a:buClr>
              <a:buSzPct val="100000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	Community Organizations (CCBHCs or Specialty SUD)</a:t>
            </a:r>
          </a:p>
          <a:p>
            <a:pPr lvl="3">
              <a:buClr>
                <a:schemeClr val="accent6"/>
              </a:buClr>
              <a:buSzPct val="100000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	Specialists in AUD care</a:t>
            </a:r>
          </a:p>
          <a:p>
            <a:pPr lvl="3">
              <a:buClr>
                <a:schemeClr val="accent6"/>
              </a:buClr>
              <a:buSzPct val="100000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	ED Physicians </a:t>
            </a:r>
          </a:p>
          <a:p>
            <a:pPr marL="457200" lvl="1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32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A33A0-E949-E71F-3BE6-68EE4AB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" y="0"/>
            <a:ext cx="10515601" cy="62743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ED Visits in RI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FB92D-501C-D2C1-5C34-C5FF64036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79" y="1582975"/>
            <a:ext cx="7763963" cy="4440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EF102-F03A-2EC5-0A63-A9D9D18CBC53}"/>
              </a:ext>
            </a:extLst>
          </p:cNvPr>
          <p:cNvSpPr txBox="1"/>
          <p:nvPr/>
        </p:nvSpPr>
        <p:spPr>
          <a:xfrm>
            <a:off x="8495938" y="1442068"/>
            <a:ext cx="3030583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2022, Rhode Island Hospital had the most ED visits for alcohol-related visits in the state (2,634 visits)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Roger Williams Hospital has the highest proportion of alcohol-related visits out of included hospitals in the state (492.77 per 10,000 visits)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B7F01-4B7C-B81A-39A3-F028DFEFDEF4}"/>
              </a:ext>
            </a:extLst>
          </p:cNvPr>
          <p:cNvSpPr txBox="1"/>
          <p:nvPr/>
        </p:nvSpPr>
        <p:spPr>
          <a:xfrm>
            <a:off x="1203875" y="1014727"/>
            <a:ext cx="823912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/>
              <a:t>Acute Alcohol Related ED Visits by Hospital</a:t>
            </a:r>
            <a:r>
              <a:rPr lang="en-US" sz="2000" baseline="30000" dirty="0"/>
              <a:t>(</a:t>
            </a:r>
            <a:r>
              <a:rPr lang="en-US" sz="2000" baseline="30000"/>
              <a:t>8</a:t>
            </a:r>
            <a:r>
              <a:rPr lang="en-US" sz="2000" baseline="30000" dirty="0"/>
              <a:t>)</a:t>
            </a:r>
            <a:endParaRPr lang="en-US" sz="2000" b="1" dirty="0"/>
          </a:p>
        </p:txBody>
      </p:sp>
      <p:sp>
        <p:nvSpPr>
          <p:cNvPr id="3" name="Google Shape;86;p2">
            <a:extLst>
              <a:ext uri="{FF2B5EF4-FFF2-40B4-BE49-F238E27FC236}">
                <a16:creationId xmlns:a16="http://schemas.microsoft.com/office/drawing/2014/main" id="{388D6FD0-35CF-03FE-8768-BB7028991F8E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635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DB676-70A5-724F-A0B2-82CEECB6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22" y="-93812"/>
            <a:ext cx="10515601" cy="1049005"/>
          </a:xfrm>
        </p:spPr>
        <p:txBody>
          <a:bodyPr/>
          <a:lstStyle/>
          <a:p>
            <a:r>
              <a:rPr lang="en-US" dirty="0"/>
              <a:t>Behavioral Health Ecosystem </a:t>
            </a:r>
          </a:p>
        </p:txBody>
      </p:sp>
      <p:pic>
        <p:nvPicPr>
          <p:cNvPr id="5" name="Content Placeholder 4" descr="A diagram of a person's head&#10;&#10;Description automatically generated">
            <a:extLst>
              <a:ext uri="{FF2B5EF4-FFF2-40B4-BE49-F238E27FC236}">
                <a16:creationId xmlns:a16="http://schemas.microsoft.com/office/drawing/2014/main" id="{A3BC0A94-BD92-7C6E-9AE6-133FB80F4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043" y="618814"/>
            <a:ext cx="5620372" cy="5620372"/>
          </a:xfr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740343F-ED3C-4CED-869C-12AECCE5C0D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15" y="5112279"/>
            <a:ext cx="3497469" cy="112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FB7C5B-F5CD-8944-F29D-ABEBD22CE83B}"/>
              </a:ext>
            </a:extLst>
          </p:cNvPr>
          <p:cNvSpPr txBox="1"/>
          <p:nvPr/>
        </p:nvSpPr>
        <p:spPr>
          <a:xfrm>
            <a:off x="9882279" y="4804502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Graphic originally from: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722BA7-4E0E-0A88-1B22-A5877584667D}"/>
              </a:ext>
            </a:extLst>
          </p:cNvPr>
          <p:cNvCxnSpPr/>
          <p:nvPr/>
        </p:nvCxnSpPr>
        <p:spPr>
          <a:xfrm>
            <a:off x="1602179" y="1508247"/>
            <a:ext cx="170953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9A4113-F162-7B2A-2D2E-32FC39302BE6}"/>
              </a:ext>
            </a:extLst>
          </p:cNvPr>
          <p:cNvSpPr txBox="1"/>
          <p:nvPr/>
        </p:nvSpPr>
        <p:spPr>
          <a:xfrm>
            <a:off x="272315" y="1092748"/>
            <a:ext cx="276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AUD Pilot to </a:t>
            </a:r>
          </a:p>
          <a:p>
            <a:r>
              <a:rPr lang="en-US" sz="2400" b="1" dirty="0">
                <a:latin typeface="+mn-lt"/>
              </a:rPr>
              <a:t>focus here </a:t>
            </a:r>
          </a:p>
        </p:txBody>
      </p:sp>
    </p:spTree>
    <p:extLst>
      <p:ext uri="{BB962C8B-B14F-4D97-AF65-F5344CB8AC3E}">
        <p14:creationId xmlns:p14="http://schemas.microsoft.com/office/powerpoint/2010/main" val="393138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E2273-3ED9-5456-C47B-07055DD16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6AA5-2A86-4123-CA01-ED7009B5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5" y="0"/>
            <a:ext cx="8882269" cy="596348"/>
          </a:xfrm>
        </p:spPr>
        <p:txBody>
          <a:bodyPr>
            <a:normAutofit fontScale="90000"/>
          </a:bodyPr>
          <a:lstStyle/>
          <a:p>
            <a:r>
              <a:rPr lang="en-US" dirty="0"/>
              <a:t>Poll: Potential pilot areas of focus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36591-2688-DFC5-E7B5-1DA1AF3AB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757"/>
            <a:ext cx="10515601" cy="499420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Clr>
                <a:srgbClr val="0070C0"/>
              </a:buClr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Content areas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</a:rPr>
              <a:t>E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CCBHC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connection to Primary Care through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Designated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Community Organizations or DCOs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(i.e., primary care practices) and establish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best practices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to meet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quality measures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I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dentify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how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peer recovery coaches in </a:t>
            </a:r>
            <a:r>
              <a:rPr lang="en-US" sz="2400" b="1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ED (pre/post ED discharge)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could be better leveraged </a:t>
            </a: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in coordination with primary care across</a:t>
            </a:r>
            <a:r>
              <a:rPr kumimoji="0" lang="en-US" sz="2400" b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the State including interdisciplinary </a:t>
            </a:r>
            <a:r>
              <a:rPr kumimoji="0" lang="en-US" sz="2400" b="1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huddles</a:t>
            </a:r>
            <a:r>
              <a:rPr kumimoji="0" lang="en-US" sz="2400" b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Focus on whether addressing </a:t>
            </a:r>
            <a:r>
              <a:rPr lang="en-US" sz="2400" b="1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isolation</a:t>
            </a: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 only vs isolation + AUD intervention vs control group could be an indirect pathway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From a population health perspective, focus on </a:t>
            </a:r>
            <a:r>
              <a:rPr lang="en-US" sz="2400" b="1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rising risk </a:t>
            </a: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in primary care vs </a:t>
            </a:r>
            <a:r>
              <a:rPr lang="en-US" sz="2400" b="1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highest risk</a:t>
            </a:r>
            <a:r>
              <a:rPr lang="en-US" sz="240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?</a:t>
            </a: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 (multiple ED visits across discrete time-period)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Anything else?</a:t>
            </a:r>
          </a:p>
          <a:p>
            <a:pPr marL="914482" lvl="2" indent="0">
              <a:lnSpc>
                <a:spcPct val="110000"/>
              </a:lnSpc>
              <a:buClr>
                <a:srgbClr val="0070C0"/>
              </a:buClr>
              <a:buNone/>
              <a:defRPr/>
            </a:pPr>
            <a:endParaRPr lang="en-US" sz="240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Training Options 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PCPs and ED Providers (BMC’s Training Center – Grayken with a focus on harm reduction and trauma-informed care)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onsider revamping treatment protocols to guide ED decision making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Other options?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39F7-BB42-B745-A58D-88BAA96B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5" y="0"/>
            <a:ext cx="8882269" cy="596348"/>
          </a:xfrm>
        </p:spPr>
        <p:txBody>
          <a:bodyPr>
            <a:normAutofit fontScale="90000"/>
          </a:bodyPr>
          <a:lstStyle/>
          <a:p>
            <a:r>
              <a:rPr lang="en-US" dirty="0"/>
              <a:t>Poll: Potential pilot areas of focus (2/3)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5D27-8743-6217-91A3-ADB6CB8A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757"/>
            <a:ext cx="10515601" cy="499420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Clr>
                <a:srgbClr val="0070C0"/>
              </a:buClr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Population Categories </a:t>
            </a:r>
            <a:r>
              <a:rPr kumimoji="0" lang="en-US" sz="2800" i="1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(*</a:t>
            </a:r>
            <a:r>
              <a:rPr lang="en-US" sz="2800" i="1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inclusive of broader gender and sexual identity identifiers)</a:t>
            </a:r>
            <a:endParaRPr kumimoji="0" lang="en-US" sz="2800" i="1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Adolescents </a:t>
            </a:r>
            <a:r>
              <a:rPr lang="en-US" sz="2400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during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High School/College age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range 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18+, ED/Inpatient AUD events (include perinatal/post-partum?)</a:t>
            </a: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65+ population and Isolation (Examples: Nursing Home Collaboration - Brightview Place/State Assisted Living or Meals on Wheels customers)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Homeless population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(</a:t>
            </a:r>
            <a:r>
              <a:rPr lang="en-US" sz="2400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Example: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Matthewson St Church)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Any exclusion populations within initial pilot due to approach/framework being substantially different?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Anything else?</a:t>
            </a:r>
            <a:endParaRPr lang="en-US" sz="24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Method of delivery Options</a:t>
            </a:r>
          </a:p>
          <a:p>
            <a:pPr lvl="2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Learning Collaborative including practice facilitation </a:t>
            </a:r>
          </a:p>
          <a:p>
            <a:pPr lvl="2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Practice Facilitation only </a:t>
            </a:r>
          </a:p>
          <a:p>
            <a:pPr lvl="2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Training (ECHO model,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Other options?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0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9C19D9DD-35CC-62CD-A3A4-16453AFAC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>
            <a:extLst>
              <a:ext uri="{FF2B5EF4-FFF2-40B4-BE49-F238E27FC236}">
                <a16:creationId xmlns:a16="http://schemas.microsoft.com/office/drawing/2014/main" id="{8CD344A4-2198-F928-6558-E3B001AD472D}"/>
              </a:ext>
            </a:extLst>
          </p:cNvPr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6ADBE575-3E4B-A1B8-84E1-BCA4882278AE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6BCCD2D7-DADC-3344-F1E9-4FDDECFC5EE9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Poll: Potential pilot areas of focus (3/3)</a:t>
            </a:r>
            <a:endParaRPr lang="en-US" sz="3600" dirty="0"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B225CE-9E90-7E4D-556C-0F3F0FD6D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061"/>
            <a:ext cx="10515601" cy="504390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800" b="1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Policy</a:t>
            </a:r>
            <a:r>
              <a:rPr lang="en-US" sz="2901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Annual Wellness Visit with Screening for all substances but alcohol at minimum to occur in primary care (building on Massachusetts approach)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</a:rPr>
              <a:t>Regulatory changes on minimum blood alcohol content levels before referring to Behavioral Health/SUD Provider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dirty="0">
                <a:solidFill>
                  <a:schemeClr val="accent6"/>
                </a:solidFill>
                <a:latin typeface="+mn-lt"/>
                <a:ea typeface="Calibri"/>
                <a:cs typeface="Calibri"/>
                <a:sym typeface="Calibri"/>
              </a:rPr>
              <a:t>Any other policy change would be helpful to change?</a:t>
            </a:r>
          </a:p>
          <a:p>
            <a:pPr>
              <a:lnSpc>
                <a:spcPct val="110000"/>
              </a:lnSpc>
              <a:buClr>
                <a:srgbClr val="0070C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Community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Church involvement: Imani program developed at Yale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Peace Love: arts activities that are recovery oriented for social prescribing that is local</a:t>
            </a:r>
          </a:p>
          <a:p>
            <a:pPr lvl="2">
              <a:lnSpc>
                <a:spcPct val="110000"/>
              </a:lnSpc>
              <a:buClr>
                <a:srgbClr val="0070C0"/>
              </a:buClr>
              <a:defRPr/>
            </a:pPr>
            <a:r>
              <a:rPr lang="en-US" sz="2400" kern="0" dirty="0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Any other community organizations to include?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5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D523C92C-2470-E175-834D-CB6F6494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>
            <a:extLst>
              <a:ext uri="{FF2B5EF4-FFF2-40B4-BE49-F238E27FC236}">
                <a16:creationId xmlns:a16="http://schemas.microsoft.com/office/drawing/2014/main" id="{A995FD78-1BBF-922C-10D5-0801925451CB}"/>
              </a:ext>
            </a:extLst>
          </p:cNvPr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6C36E68B-13F5-3B72-2981-E9AC04A2163A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05987C2C-68FC-CEE0-796A-F01A5097061A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Open Discussion 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538D8364-20FC-11E5-61F7-A79FAC0509FE}"/>
              </a:ext>
            </a:extLst>
          </p:cNvPr>
          <p:cNvSpPr txBox="1"/>
          <p:nvPr/>
        </p:nvSpPr>
        <p:spPr>
          <a:xfrm>
            <a:off x="766756" y="1115122"/>
            <a:ext cx="10658487" cy="519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algn="ctr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defRPr/>
            </a:pPr>
            <a:r>
              <a:rPr lang="en-US" sz="4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 there anyone or any topic we haven’t heard from yet or know enough about?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70C0"/>
              </a:buClr>
              <a:buSzPts val="1800"/>
              <a:tabLst/>
              <a:defRPr/>
            </a:pPr>
            <a:endParaRPr lang="en-US" sz="18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14300" lvl="8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Puzzles in brain">
            <a:extLst>
              <a:ext uri="{FF2B5EF4-FFF2-40B4-BE49-F238E27FC236}">
                <a16:creationId xmlns:a16="http://schemas.microsoft.com/office/drawing/2014/main" id="{58CE300B-CF52-27F5-DFEB-7434750D6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874" y="2629452"/>
            <a:ext cx="5239578" cy="34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057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4D69FD4A-C21E-523C-3CEC-3B4DAB48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>
            <a:extLst>
              <a:ext uri="{FF2B5EF4-FFF2-40B4-BE49-F238E27FC236}">
                <a16:creationId xmlns:a16="http://schemas.microsoft.com/office/drawing/2014/main" id="{68AC0F30-787E-E56F-7E0E-CBB52871F7DF}"/>
              </a:ext>
            </a:extLst>
          </p:cNvPr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15601BB8-E770-AE59-2417-FC45BED76E71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06F7236E-3909-7B34-9A49-99546C048EE4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Next Steps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1CDAE31C-0714-6545-75B8-CF7BE1CD3923}"/>
              </a:ext>
            </a:extLst>
          </p:cNvPr>
          <p:cNvSpPr txBox="1"/>
          <p:nvPr/>
        </p:nvSpPr>
        <p:spPr>
          <a:xfrm>
            <a:off x="766756" y="1115122"/>
            <a:ext cx="10658487" cy="519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indent="-4572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buFont typeface="+mj-lt"/>
              <a:buAutoNum type="arabicPeriod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Present to Clinical Strategy Clinical Committee on 2/21 with final recommendations</a:t>
            </a:r>
            <a:endParaRPr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Obtain funding needed to pilot the final recommendation(s) identified as next best steps:</a:t>
            </a:r>
            <a:endParaRPr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Identify f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unding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partners from:</a:t>
            </a:r>
            <a:endParaRPr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marR="0" lvl="2" indent="-34290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Rhode Island Foundation </a:t>
            </a:r>
            <a:r>
              <a:rPr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Priority Grants: </a:t>
            </a:r>
            <a:r>
              <a:rPr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https://assets.rifoundation.org/documents/2025-Grant-App.-Award-Timelines-2.pdf</a:t>
            </a:r>
            <a:r>
              <a:rPr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371600" marR="0" lvl="2" indent="-34290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Research &amp; Evaluation (given the limited evidence-based research in literature) –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Advance RI-CTR</a:t>
            </a: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42900">
              <a:lnSpc>
                <a:spcPct val="90000"/>
              </a:lnSpc>
              <a:spcBef>
                <a:spcPts val="499"/>
              </a:spcBef>
              <a:buClr>
                <a:srgbClr val="0070C0"/>
              </a:buClr>
              <a:buSzPts val="1800"/>
              <a:buFont typeface="Arial"/>
              <a:buChar char="•"/>
              <a:defRPr/>
            </a:pP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 upon the previous work of AHRQ Implementation in 2019 of </a:t>
            </a:r>
            <a:r>
              <a:rPr lang="en-US" sz="1800" dirty="0" err="1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EvidenceNOW</a:t>
            </a: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8800" lvl="3" indent="-342900">
              <a:lnSpc>
                <a:spcPct val="90000"/>
              </a:lnSpc>
              <a:spcBef>
                <a:spcPts val="499"/>
              </a:spcBef>
              <a:buClr>
                <a:srgbClr val="0070C0"/>
              </a:buClr>
              <a:buSzPts val="1800"/>
              <a:buFont typeface="Arial"/>
              <a:buChar char="•"/>
              <a:defRPr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</a:t>
            </a: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Funded in 6 states and implemented in primary care representing rural, suburban, and urban practice serving diverse communities </a:t>
            </a:r>
            <a:r>
              <a:rPr lang="en-US" sz="1800" baseline="30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</a:t>
            </a: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8800" lvl="3" indent="-342900">
              <a:lnSpc>
                <a:spcPct val="90000"/>
              </a:lnSpc>
              <a:spcBef>
                <a:spcPts val="499"/>
              </a:spcBef>
              <a:buClr>
                <a:srgbClr val="0070C0"/>
              </a:buClr>
              <a:buSzPts val="1800"/>
              <a:buFont typeface="Arial"/>
              <a:buChar char="•"/>
              <a:defRPr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Raise awareness for evidence-based screening, augment rates of screening for AUD, increase rates of brief intervention and referral treatment, increase use of medication-assisted treatments </a:t>
            </a:r>
            <a:r>
              <a:rPr lang="en-US" sz="1800" baseline="30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</a:t>
            </a: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828800" lvl="3" indent="-342900">
              <a:lnSpc>
                <a:spcPct val="90000"/>
              </a:lnSpc>
              <a:spcBef>
                <a:spcPts val="499"/>
              </a:spcBef>
              <a:buClr>
                <a:srgbClr val="0070C0"/>
              </a:buClr>
              <a:buSzPts val="1800"/>
              <a:buFont typeface="Arial"/>
              <a:buChar char="•"/>
              <a:defRPr/>
            </a:pPr>
            <a:r>
              <a:rPr lang="en-US" sz="1800" b="1" i="0" dirty="0">
                <a:solidFill>
                  <a:srgbClr val="1B1B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Evidence-based screening and counseling for unhealthy alcohol use can be successfully implemented with electronic health record tools; our initial quality improvement project, which benefited from dedicated funding and a multi-disciplinary team, resulted in screening and counseling rates greater than those reported in national data</a:t>
            </a:r>
            <a:r>
              <a:rPr lang="en-US" sz="1800" baseline="30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(11)</a:t>
            </a: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00050" indent="-28575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chemeClr val="accent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10884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/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/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542CA6EF-5EC0-6B5D-9657-75AD9233E9D6}"/>
              </a:ext>
            </a:extLst>
          </p:cNvPr>
          <p:cNvSpPr txBox="1">
            <a:spLocks/>
          </p:cNvSpPr>
          <p:nvPr/>
        </p:nvSpPr>
        <p:spPr>
          <a:xfrm>
            <a:off x="553788" y="8265"/>
            <a:ext cx="11461750" cy="74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Meeting Objectives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EF709276-78B0-53FA-5287-96403C8A2F3B}"/>
              </a:ext>
            </a:extLst>
          </p:cNvPr>
          <p:cNvSpPr txBox="1"/>
          <p:nvPr/>
        </p:nvSpPr>
        <p:spPr>
          <a:xfrm>
            <a:off x="553788" y="1055028"/>
            <a:ext cx="11189721" cy="516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accent6"/>
              </a:buClr>
              <a:buSzPct val="100000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Welcome</a:t>
            </a:r>
          </a:p>
          <a:p>
            <a:pPr>
              <a:buClr>
                <a:schemeClr val="accent6"/>
              </a:buClr>
              <a:buSzPct val="100000"/>
            </a:pPr>
            <a:endParaRPr lang="en-US" sz="3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742950" indent="-742950">
              <a:buClr>
                <a:schemeClr val="accent6"/>
              </a:buClr>
              <a:buSzPct val="100000"/>
              <a:buAutoNum type="arabicParenR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Review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lessons learned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from AUD think tank convening sessions </a:t>
            </a:r>
          </a:p>
          <a:p>
            <a:pPr marL="742950" indent="-742950">
              <a:buClr>
                <a:schemeClr val="accent6"/>
              </a:buClr>
              <a:buSzPct val="100000"/>
              <a:buAutoNum type="arabicParenR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Identify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themes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across AUD think tank that align with innovative/best practices for AUD</a:t>
            </a:r>
          </a:p>
          <a:p>
            <a:pPr marL="742950" indent="-742950">
              <a:buClr>
                <a:schemeClr val="accent6"/>
              </a:buClr>
              <a:buSzPct val="100000"/>
              <a:buAutoNum type="arabicParenR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Discuss potential strategies for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AUD implementation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among patients in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primary care</a:t>
            </a:r>
          </a:p>
          <a:p>
            <a:pPr>
              <a:buClr>
                <a:schemeClr val="accent6"/>
              </a:buClr>
              <a:buSzPct val="100000"/>
            </a:pP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742950" indent="-742950">
              <a:buClr>
                <a:schemeClr val="accent6"/>
              </a:buClr>
              <a:buSzPct val="100000"/>
              <a:buAutoNum type="arabicParenR"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Clr>
                <a:schemeClr val="accent6"/>
              </a:buClr>
              <a:buSzPct val="100000"/>
            </a:pP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983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6263D5C1-C48A-BD8F-943A-E3C3E224E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>
            <a:extLst>
              <a:ext uri="{FF2B5EF4-FFF2-40B4-BE49-F238E27FC236}">
                <a16:creationId xmlns:a16="http://schemas.microsoft.com/office/drawing/2014/main" id="{1850E98C-DCAA-DF2E-2CDF-66864C530052}"/>
              </a:ext>
            </a:extLst>
          </p:cNvPr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7F87EE64-58C7-0153-EB2B-F23A75154279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5169735B-8168-9810-A56A-57C50471A8DD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Questions and Thank You!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9F95627E-A056-9D84-831C-F48E2F8D1BA8}"/>
              </a:ext>
            </a:extLst>
          </p:cNvPr>
          <p:cNvSpPr txBox="1"/>
          <p:nvPr/>
        </p:nvSpPr>
        <p:spPr>
          <a:xfrm>
            <a:off x="766756" y="1115122"/>
            <a:ext cx="10658487" cy="519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algn="ctr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defRPr/>
            </a:pP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funded, would you like to be part of the Multistakeholder Advisory Oversight Committee? If so, please indicate so in the chat </a:t>
            </a:r>
          </a:p>
          <a:p>
            <a:pPr marL="1143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defRPr/>
            </a:pPr>
            <a:endParaRPr lang="en-US" sz="1800" dirty="0">
              <a:solidFill>
                <a:schemeClr val="accent6"/>
              </a:solidFill>
              <a:ea typeface="Calibri"/>
              <a:cs typeface="Calibri"/>
            </a:endParaRPr>
          </a:p>
          <a:p>
            <a:pPr marL="1143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defRPr/>
            </a:pPr>
            <a:endParaRPr lang="en-US" sz="32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defRPr/>
            </a:pP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would like to provide written commentary or have questions via email prior to 2/21/25, please reach out to Nelly Burdette, Chief Clinical Officer: 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nburdette@ctc-ri.org</a:t>
            </a:r>
            <a:endParaRPr lang="en-US" sz="32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ts val="1800"/>
              <a:defRPr/>
            </a:pPr>
            <a:endParaRPr lang="en-US" sz="1800" dirty="0">
              <a:solidFill>
                <a:schemeClr val="accent6"/>
              </a:solidFill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DB3885-AFA2-0149-A6B5-34A3F30C890A}"/>
              </a:ext>
            </a:extLst>
          </p:cNvPr>
          <p:cNvSpPr/>
          <p:nvPr/>
        </p:nvSpPr>
        <p:spPr>
          <a:xfrm>
            <a:off x="921026" y="1162878"/>
            <a:ext cx="10349948" cy="16896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 txBox="1">
            <a:spLocks noGrp="1"/>
          </p:cNvSpPr>
          <p:nvPr>
            <p:ph type="title"/>
          </p:nvPr>
        </p:nvSpPr>
        <p:spPr>
          <a:xfrm>
            <a:off x="416960" y="-149076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8467">
              <a:buSzPts val="4400"/>
            </a:pPr>
            <a:r>
              <a:rPr lang="en-US" sz="3600" dirty="0">
                <a:solidFill>
                  <a:srgbClr val="006FC0"/>
                </a:solidFill>
                <a:latin typeface="+mj-lt"/>
                <a:ea typeface="Tahoma"/>
                <a:cs typeface="Calibri" panose="020F0502020204030204" pitchFamily="34" charset="0"/>
              </a:rPr>
              <a:t>CTC-RI Senior Leadership Thanks You</a:t>
            </a:r>
            <a:endParaRPr sz="3600" dirty="0">
              <a:solidFill>
                <a:srgbClr val="006FC0"/>
              </a:solidFill>
              <a:latin typeface="+mj-lt"/>
              <a:ea typeface="Tahom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6EE3-91E1-A939-C724-00C50B7CCF6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3076" t="4371" r="11510" b="4818"/>
          <a:stretch/>
        </p:blipFill>
        <p:spPr>
          <a:xfrm>
            <a:off x="6374455" y="1035842"/>
            <a:ext cx="1371600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AE8498-4D6A-A2B4-E8ED-32E033D0AC21}"/>
              </a:ext>
            </a:extLst>
          </p:cNvPr>
          <p:cNvSpPr txBox="1"/>
          <p:nvPr/>
        </p:nvSpPr>
        <p:spPr>
          <a:xfrm>
            <a:off x="2641117" y="5486424"/>
            <a:ext cx="133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Linda Cabral, MM, Senior Program Manager</a:t>
            </a:r>
          </a:p>
        </p:txBody>
      </p:sp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9AD356D-0676-F6F3-3940-49792D263ED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059" t="5247" r="3485" b="3316"/>
          <a:stretch/>
        </p:blipFill>
        <p:spPr>
          <a:xfrm>
            <a:off x="2622975" y="3691279"/>
            <a:ext cx="13716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0B284-299F-66AD-30CB-A0CB85D48E23}"/>
              </a:ext>
            </a:extLst>
          </p:cNvPr>
          <p:cNvPicPr>
            <a:picLocks/>
          </p:cNvPicPr>
          <p:nvPr/>
        </p:nvPicPr>
        <p:blipFill>
          <a:blip r:embed="rId5"/>
          <a:srcRect l="10153" t="38" r="9003" b="-38"/>
          <a:stretch/>
        </p:blipFill>
        <p:spPr>
          <a:xfrm>
            <a:off x="1313158" y="1034300"/>
            <a:ext cx="13716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E60F5-A347-E361-C9AB-C66F39D74B7A}"/>
              </a:ext>
            </a:extLst>
          </p:cNvPr>
          <p:cNvSpPr txBox="1"/>
          <p:nvPr/>
        </p:nvSpPr>
        <p:spPr>
          <a:xfrm>
            <a:off x="1047982" y="2861963"/>
            <a:ext cx="190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Deb Hurwitz, MBA, BSN, RN, Executive Director</a:t>
            </a:r>
          </a:p>
        </p:txBody>
      </p:sp>
      <p:sp>
        <p:nvSpPr>
          <p:cNvPr id="2" name="Google Shape;86;p2">
            <a:extLst>
              <a:ext uri="{FF2B5EF4-FFF2-40B4-BE49-F238E27FC236}">
                <a16:creationId xmlns:a16="http://schemas.microsoft.com/office/drawing/2014/main" id="{A0725279-C454-8EFD-C0E7-BDE9BFE5D7BE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3D6475-E271-2A7D-3991-DEC517333448}"/>
              </a:ext>
            </a:extLst>
          </p:cNvPr>
          <p:cNvPicPr>
            <a:picLocks/>
          </p:cNvPicPr>
          <p:nvPr/>
        </p:nvPicPr>
        <p:blipFill>
          <a:blip r:embed="rId6"/>
          <a:srcRect l="340" t="1469" r="13545" b="8313"/>
          <a:stretch/>
        </p:blipFill>
        <p:spPr>
          <a:xfrm>
            <a:off x="3844523" y="1033163"/>
            <a:ext cx="13716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19B28D-F239-58FA-6F51-510F58F8EF2C}"/>
              </a:ext>
            </a:extLst>
          </p:cNvPr>
          <p:cNvSpPr txBox="1"/>
          <p:nvPr/>
        </p:nvSpPr>
        <p:spPr>
          <a:xfrm>
            <a:off x="3579347" y="2835455"/>
            <a:ext cx="1901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Pano Yeracaris, MD, MPH, Chief Clinical Strategist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DBFCE7-5884-8CD1-B8BB-F0464126C76A}"/>
              </a:ext>
            </a:extLst>
          </p:cNvPr>
          <p:cNvPicPr>
            <a:picLocks/>
          </p:cNvPicPr>
          <p:nvPr/>
        </p:nvPicPr>
        <p:blipFill>
          <a:blip r:embed="rId7"/>
          <a:srcRect l="18739" r="15616" b="13993"/>
          <a:stretch/>
        </p:blipFill>
        <p:spPr>
          <a:xfrm>
            <a:off x="7210403" y="3652277"/>
            <a:ext cx="1371600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9B5992-8716-DE2D-10F0-FC79E946A4D4}"/>
              </a:ext>
            </a:extLst>
          </p:cNvPr>
          <p:cNvSpPr txBox="1"/>
          <p:nvPr/>
        </p:nvSpPr>
        <p:spPr>
          <a:xfrm>
            <a:off x="7060255" y="5506656"/>
            <a:ext cx="1901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Susanne Campbell, RN, MS, PCMH CCE, Senior Program Administrator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AF30A-A999-272B-0F30-A96E6A861E6B}"/>
              </a:ext>
            </a:extLst>
          </p:cNvPr>
          <p:cNvSpPr txBox="1"/>
          <p:nvPr/>
        </p:nvSpPr>
        <p:spPr>
          <a:xfrm>
            <a:off x="8314724" y="2907557"/>
            <a:ext cx="170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Nelly Burdette, PsyD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Chief Clinical Officer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43BFFA-C115-DEC1-B098-8242A9F51812}"/>
              </a:ext>
            </a:extLst>
          </p:cNvPr>
          <p:cNvSpPr txBox="1"/>
          <p:nvPr/>
        </p:nvSpPr>
        <p:spPr>
          <a:xfrm>
            <a:off x="6109279" y="2835455"/>
            <a:ext cx="1901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Patricia Flanagan, MD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Clinical Director &amp; PCMH Kids Co-Chair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321124-28DD-AAB3-BB05-4240842EE98D}"/>
              </a:ext>
            </a:extLst>
          </p:cNvPr>
          <p:cNvPicPr>
            <a:picLocks/>
          </p:cNvPicPr>
          <p:nvPr/>
        </p:nvPicPr>
        <p:blipFill>
          <a:blip r:embed="rId8"/>
          <a:srcRect/>
          <a:stretch/>
        </p:blipFill>
        <p:spPr>
          <a:xfrm>
            <a:off x="8483763" y="1033163"/>
            <a:ext cx="1371600" cy="1828800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934AF30A-A999-272B-0F30-A96E6A861E6B}"/>
              </a:ext>
            </a:extLst>
          </p:cNvPr>
          <p:cNvSpPr txBox="1"/>
          <p:nvPr/>
        </p:nvSpPr>
        <p:spPr>
          <a:xfrm>
            <a:off x="4992319" y="5486425"/>
            <a:ext cx="150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Yolanda Bowes, 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Senior Project Manager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A60CB-6766-F69A-A767-2D8B9CFD4B89}"/>
              </a:ext>
            </a:extLst>
          </p:cNvPr>
          <p:cNvPicPr>
            <a:picLocks/>
          </p:cNvPicPr>
          <p:nvPr/>
        </p:nvPicPr>
        <p:blipFill>
          <a:blip r:embed="rId9"/>
          <a:srcRect l="2873" r="2873"/>
          <a:stretch/>
        </p:blipFill>
        <p:spPr>
          <a:xfrm>
            <a:off x="5057651" y="3691279"/>
            <a:ext cx="13716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765" y="780596"/>
            <a:ext cx="11813751" cy="54036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6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3A1FF2-5C49-BAC4-D5A7-185C822C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4"/>
            <a:ext cx="10515601" cy="53712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+mj-lt"/>
              </a:rPr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EDDCB-1E2D-C842-1CB6-B4FC0E378A4F}"/>
              </a:ext>
            </a:extLst>
          </p:cNvPr>
          <p:cNvSpPr txBox="1"/>
          <p:nvPr/>
        </p:nvSpPr>
        <p:spPr>
          <a:xfrm>
            <a:off x="184484" y="512063"/>
            <a:ext cx="11804469" cy="6505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3A383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Slater, M. E., &amp; Alpert, H. R. (2023). (rep.). Surveillance Reports: #120 Apparent Per Capita Alcohol Consumption: National, State, and Regional Trends, 1977-2021.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National Institute on Alcohol Abuse and 	Alcoholism.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https://www.niaaa.nih.gov/publications/surveillance-reports/surveillance120.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Ledingham, E. &amp; Scagos, R. (2022)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Alcohol Use Prevalence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[Table]. Rhode Island Department of Health. https://health.ri.gov/publications/reports/2016-2020AlcoholUse.pdf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Ledingham, E. &amp; Scagos, R. (2022)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Binge Drinking Prevalence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[Table]. Rhode Island Department of Health. https://health.ri.gov/publications/reports/2016-2020AlcoholUse.pdf</a:t>
            </a:r>
            <a:endParaRPr kumimoji="0" lang="en-US" sz="1050" b="0" i="1" u="none" strike="noStrike" kern="0" cap="none" spc="0" normalizeH="0" baseline="0" noProof="0">
              <a:ln>
                <a:noFill/>
              </a:ln>
              <a:solidFill>
                <a:srgbClr val="3A383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Health in Rhode Island. (2022).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Excessive drinking demographic breakout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[Table]. https://healthinri.com/data/excessive-drinking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Behavioral Risk Factor Surveillance System. (2016-2022).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Binge Drinking among Rhode Island adults by: Age Group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[Interactive Table]. 	https://app.powerbigov.us/view?r=eyJrIjoiZmMyMWVkOWYtMDM0ZC00MTdiLWE3MTEtYzU4YWQ5YWM5MWFhIiwidCI6IjUyY2E2YTU0LTQ0NjUtNDYzNS1iZmYzLTY1ZDBh	ODQxMjI4OCJ9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Behavioral Risk Factor Surveillance System. (2016-2022).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Binge Drinking among Rhode Island adults by: Age Group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[Interactive Table]. 	https://app.powerbigov.us/view?r=eyJrIjoiZmMyMWVkOWYtMDM0ZC00MTdiLWE3MTEtYzU4YWQ5YWM5MWFhIiwidCI6IjUyY2E2YTU0LTQ0NjUtNDYzNS1iZmYzLTY1ZDBh	ODQxMjI4OCJ9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Department of Health. (2023).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Excessive Alcohol Use: Data Report 2023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4"/>
              </a:rPr>
              <a:t>https://ridoh-excessive-alcohol-surveillance-landing-page-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rihealth.hub.arcgis.com/documents/be2cca0f05544f3992ef066abf67740e/about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D1C1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Department of Health. (2022).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Data Brief: Alcohol-Related Emergency Department Visits in Rhode Island, 2018-2021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https://health.ri.gov/publications/reports/2018-20201Alcohol-	ED-Visits.pdf14. 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D1C1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Department of Health. (2023).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Acute Alcohol-Related Emergency Department Visits by Hospital Patient Count and Rate per 10,000 visits in Rhode Island, National Syndromic Surveillance System 	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[Table]. https://ridoh-excessive-alcohol-surveillance-landing-page-rihealth.hub.arcgis.com/documents/be2cca0f05544f3992ef066abf67740e/about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D1C1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Department of Health. (2022). </a:t>
            </a:r>
            <a:r>
              <a: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 Island Data Brief: Alcohol-Related Emergency Department Visits in Rhode Island, 2018-2021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https://health.ri.gov/publications/reports/2018-20201Alcohol-	ED-Visits.pdf1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Stanojlović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 M., &amp; Davidson, L. (2021). Targeting the Barriers in the Substance Use Disorder Continuum of Care With Peer Recovery Support. Substance Abuse : Research and Treatment, 15, 	1178221820976988. https://doi.org/10.1177/1178221820976988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EvidenceNOW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Managing Unhealthy Alcohol Use. (n.d.).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Www.ahrq.gov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https://www.ahrq.gov/evidencenow/projects/alcohol/index.html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1D1C1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1D1C1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Google Shape;86;p2">
            <a:extLst>
              <a:ext uri="{FF2B5EF4-FFF2-40B4-BE49-F238E27FC236}">
                <a16:creationId xmlns:a16="http://schemas.microsoft.com/office/drawing/2014/main" id="{955CEDA5-AFAC-1ECF-13BA-593925255AF9}"/>
              </a:ext>
            </a:extLst>
          </p:cNvPr>
          <p:cNvSpPr/>
          <p:nvPr/>
        </p:nvSpPr>
        <p:spPr>
          <a:xfrm>
            <a:off x="397596" y="6472870"/>
            <a:ext cx="10683359" cy="3851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2210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BE773-AD08-59C7-CBC4-1AC3E298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3" y="0"/>
            <a:ext cx="10515601" cy="741067"/>
          </a:xfrm>
        </p:spPr>
        <p:txBody>
          <a:bodyPr>
            <a:normAutofit/>
          </a:bodyPr>
          <a:lstStyle/>
          <a:p>
            <a:pPr marL="0" marR="0" lvl="0" indent="0" algn="l" defTabSz="91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Transition News</a:t>
            </a:r>
            <a:endParaRPr lang="en-US" sz="4000" b="1" i="0" kern="120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7B79D-0EE1-DFD7-E714-0913C384503A}"/>
              </a:ext>
            </a:extLst>
          </p:cNvPr>
          <p:cNvSpPr txBox="1"/>
          <p:nvPr/>
        </p:nvSpPr>
        <p:spPr>
          <a:xfrm>
            <a:off x="2950723" y="5209397"/>
            <a:ext cx="582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 Nelly Burdette, PsyD!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Chief Clinical Officer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Nelly Burdette">
            <a:extLst>
              <a:ext uri="{FF2B5EF4-FFF2-40B4-BE49-F238E27FC236}">
                <a16:creationId xmlns:a16="http://schemas.microsoft.com/office/drawing/2014/main" id="{8747DF85-AC31-740D-1712-D98931649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86" y="970031"/>
            <a:ext cx="3121090" cy="4161453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6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/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/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542CA6EF-5EC0-6B5D-9657-75AD9233E9D6}"/>
              </a:ext>
            </a:extLst>
          </p:cNvPr>
          <p:cNvSpPr txBox="1">
            <a:spLocks/>
          </p:cNvSpPr>
          <p:nvPr/>
        </p:nvSpPr>
        <p:spPr>
          <a:xfrm>
            <a:off x="553788" y="115578"/>
            <a:ext cx="11461750" cy="58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Review of Think Tank Events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EF709276-78B0-53FA-5287-96403C8A2F3B}"/>
              </a:ext>
            </a:extLst>
          </p:cNvPr>
          <p:cNvSpPr txBox="1"/>
          <p:nvPr/>
        </p:nvSpPr>
        <p:spPr>
          <a:xfrm>
            <a:off x="812800" y="1094276"/>
            <a:ext cx="10658487" cy="474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Think Tank Kick off “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Improving Primary Care Capacity to Identify and Address Alcohol Use Disorders”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 September 2024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buClr>
                <a:schemeClr val="accent6"/>
              </a:buClr>
              <a:buSzPct val="100000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CTC-RI Board supported the convening of a 5-part meeting series to generate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themes connected to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addressing AUD in primary care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reviewing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practices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brainstorming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strategies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AUD pilot</a:t>
            </a:r>
          </a:p>
          <a:p>
            <a:pPr>
              <a:buClr>
                <a:schemeClr val="accent6"/>
              </a:buClr>
              <a:buSzPct val="100000"/>
            </a:pPr>
            <a:endParaRPr lang="en-US" sz="2400" dirty="0">
              <a:solidFill>
                <a:schemeClr val="accent6"/>
              </a:solidFill>
              <a:latin typeface="+mj-lt"/>
              <a:ea typeface="Calibri"/>
              <a:cs typeface="Times New Roman" panose="02020603050405020304" pitchFamily="18" charset="0"/>
              <a:sym typeface="Calibri"/>
            </a:endParaRPr>
          </a:p>
          <a:p>
            <a:pPr>
              <a:buClr>
                <a:schemeClr val="accent6"/>
              </a:buClr>
              <a:buSzPct val="100000"/>
            </a:pPr>
            <a:endParaRPr lang="en-US" sz="2400" dirty="0">
              <a:solidFill>
                <a:schemeClr val="accent6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Clr>
                <a:schemeClr val="accent6"/>
              </a:buClr>
              <a:buSzPct val="100000"/>
            </a:pPr>
            <a:endParaRPr lang="en-US" sz="2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6"/>
              </a:buClr>
              <a:buSzPct val="100000"/>
            </a:pPr>
            <a:endParaRPr lang="en-US" sz="2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189" indent="-457189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1E554E-8B31-4D1B-F65A-B4F171E8D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35098"/>
              </p:ext>
            </p:extLst>
          </p:nvPr>
        </p:nvGraphicFramePr>
        <p:xfrm>
          <a:off x="3013778" y="3874492"/>
          <a:ext cx="6541770" cy="2128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0" name="TextBox 149">
            <a:extLst>
              <a:ext uri="{FF2B5EF4-FFF2-40B4-BE49-F238E27FC236}">
                <a16:creationId xmlns:a16="http://schemas.microsoft.com/office/drawing/2014/main" id="{5C1EB173-0C63-688C-CE54-498C3A4E2696}"/>
              </a:ext>
            </a:extLst>
          </p:cNvPr>
          <p:cNvSpPr txBox="1"/>
          <p:nvPr/>
        </p:nvSpPr>
        <p:spPr>
          <a:xfrm>
            <a:off x="3477834" y="6021774"/>
            <a:ext cx="56124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  <a:ea typeface="Calibri"/>
                <a:cs typeface="Calibri"/>
              </a:rPr>
              <a:t>*link to slides only, no recording available, additional notes upon request</a:t>
            </a:r>
          </a:p>
        </p:txBody>
      </p:sp>
    </p:spTree>
    <p:extLst>
      <p:ext uri="{BB962C8B-B14F-4D97-AF65-F5344CB8AC3E}">
        <p14:creationId xmlns:p14="http://schemas.microsoft.com/office/powerpoint/2010/main" val="411929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/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/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542CA6EF-5EC0-6B5D-9657-75AD9233E9D6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Acknowledgements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EF709276-78B0-53FA-5287-96403C8A2F3B}"/>
              </a:ext>
            </a:extLst>
          </p:cNvPr>
          <p:cNvSpPr txBox="1"/>
          <p:nvPr/>
        </p:nvSpPr>
        <p:spPr>
          <a:xfrm>
            <a:off x="812800" y="1531121"/>
            <a:ext cx="10658487" cy="474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algn="ctr">
              <a:buClr>
                <a:schemeClr val="accent6"/>
              </a:buClr>
              <a:buSzPct val="100000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Special thanks to all those who participated from the following organizations: </a:t>
            </a:r>
          </a:p>
          <a:p>
            <a:pPr algn="ctr">
              <a:buClr>
                <a:schemeClr val="accent6"/>
              </a:buClr>
              <a:buSzPct val="100000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ACT Clinic, Anchor Recovery, BHDDH, Brown Health (inclusive of Lifespan), Blackstone Valley Community Health Center (BVCHC), City of Providence, 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algn="ctr">
              <a:buClr>
                <a:schemeClr val="accent6"/>
              </a:buClr>
              <a:buSzPct val="100000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CODAC, CVMC ROAD, East Bay Community Action Program (EBCAP), OHHS, Open Doors Health,  Rhode Island College, Rhode Island Health Center Association (RIHCA), SMHLC,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Thundermist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Health Center,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WellOne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Community Health Center,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Woodriver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Health Center 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algn="ctr">
              <a:buClr>
                <a:schemeClr val="accent6"/>
              </a:buClr>
              <a:buSzPct val="100000"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accent6"/>
              </a:buClr>
              <a:buSzPct val="100000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Acknowledgement to our core think tank members: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Garry Bliss (Prospect), Barry Fabius (Unitedhealthcare), Victor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Pinkes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(Blue Cross Blue Shield), Paul Larson (Brown Health), Rachel Wightman (RIDOH)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algn="ctr">
              <a:buClr>
                <a:schemeClr val="accent6"/>
              </a:buClr>
              <a:buSzPct val="100000"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algn="ctr">
              <a:buClr>
                <a:schemeClr val="accent6"/>
              </a:buClr>
              <a:buSzPct val="100000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Recognizing Nash Klinger,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Brown University Warren Alpert Medical School, who assisted in the environmental landscape 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6675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C3F4F7A7-BB66-8D84-C7DD-F06A4C58B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2">
            <a:extLst>
              <a:ext uri="{FF2B5EF4-FFF2-40B4-BE49-F238E27FC236}">
                <a16:creationId xmlns:a16="http://schemas.microsoft.com/office/drawing/2014/main" id="{9D67B4CD-669A-B717-B20E-9D5189F8799A}"/>
              </a:ext>
            </a:extLst>
          </p:cNvPr>
          <p:cNvCxnSpPr/>
          <p:nvPr/>
        </p:nvCxnSpPr>
        <p:spPr>
          <a:xfrm>
            <a:off x="176462" y="641684"/>
            <a:ext cx="11806990" cy="0"/>
          </a:xfrm>
          <a:prstGeom prst="straightConnector1">
            <a:avLst/>
          </a:prstGeom>
          <a:noFill/>
          <a:ln w="25400" cap="flat" cmpd="sng">
            <a:solidFill>
              <a:srgbClr val="F7B3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905BC67D-8EBF-D169-E9E4-576B3880AA62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4;p2">
            <a:extLst>
              <a:ext uri="{FF2B5EF4-FFF2-40B4-BE49-F238E27FC236}">
                <a16:creationId xmlns:a16="http://schemas.microsoft.com/office/drawing/2014/main" id="{F7289525-F5B3-4507-F6E3-4A4ACD133A27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>
                <a:latin typeface="+mj-lt"/>
              </a:rPr>
              <a:t>Themes Identified</a:t>
            </a:r>
          </a:p>
        </p:txBody>
      </p:sp>
      <p:sp>
        <p:nvSpPr>
          <p:cNvPr id="3" name="Google Shape;85;p2">
            <a:extLst>
              <a:ext uri="{FF2B5EF4-FFF2-40B4-BE49-F238E27FC236}">
                <a16:creationId xmlns:a16="http://schemas.microsoft.com/office/drawing/2014/main" id="{12712D29-365D-038B-80F2-398DD86E2486}"/>
              </a:ext>
            </a:extLst>
          </p:cNvPr>
          <p:cNvSpPr txBox="1"/>
          <p:nvPr/>
        </p:nvSpPr>
        <p:spPr>
          <a:xfrm>
            <a:off x="553788" y="1070517"/>
            <a:ext cx="10871455" cy="523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514350">
              <a:buClr>
                <a:schemeClr val="accent6"/>
              </a:buClr>
              <a:buSzPct val="100000"/>
              <a:buAutoNum type="arabicPeriod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Scope of Issue in RI</a:t>
            </a:r>
          </a:p>
          <a:p>
            <a:pPr>
              <a:buClr>
                <a:schemeClr val="accent6"/>
              </a:buClr>
              <a:buSzPct val="100000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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Demographics, Populations of Special Interest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Clr>
                <a:schemeClr val="accent6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buClr>
                <a:schemeClr val="accent6"/>
              </a:buClr>
              <a:buSzPct val="100000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2.  ED and Inpatient Visits for AUD play significant role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lvl="3">
              <a:buClr>
                <a:schemeClr val="accent6"/>
              </a:buClr>
              <a:buSzPct val="100000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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Total Cost of Care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lvl="4">
              <a:buClr>
                <a:schemeClr val="accent6"/>
              </a:buClr>
              <a:buSzPct val="100000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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Continuum of where it is most appropriate to seek care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Clr>
                <a:schemeClr val="accent6"/>
              </a:buClr>
              <a:buSzPct val="100000"/>
              <a:buFont typeface="+mj-lt"/>
              <a:buAutoNum type="arabicPeriod"/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buClr>
                <a:schemeClr val="accent6"/>
              </a:buClr>
              <a:buSzPct val="100000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3.  Peer Recovery Coaches and CCBHCs identified as key 	linkages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75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5ECE8-946E-3D3E-9666-57E5636F3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7100" y="2606675"/>
            <a:ext cx="7529764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2021, RI ranked 15</a:t>
            </a:r>
            <a:r>
              <a:rPr lang="en-US" sz="2800" b="1" baseline="30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highest consumer of alcohol in the US, with residents drinking 2.87 gallons of alcohol per capita, higher than the US average of 2.51 gallons of alcohol per capita.</a:t>
            </a:r>
            <a:r>
              <a:rPr lang="en-US" sz="2800" baseline="30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98E52B0A-8509-9E1B-6178-3FEFAA7FEDB6}"/>
              </a:ext>
            </a:extLst>
          </p:cNvPr>
          <p:cNvSpPr/>
          <p:nvPr/>
        </p:nvSpPr>
        <p:spPr>
          <a:xfrm>
            <a:off x="1466850" y="2606675"/>
            <a:ext cx="1733550" cy="1685924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15th</a:t>
            </a:r>
          </a:p>
        </p:txBody>
      </p:sp>
      <p:sp>
        <p:nvSpPr>
          <p:cNvPr id="2" name="Google Shape;86;p2">
            <a:extLst>
              <a:ext uri="{FF2B5EF4-FFF2-40B4-BE49-F238E27FC236}">
                <a16:creationId xmlns:a16="http://schemas.microsoft.com/office/drawing/2014/main" id="{37DFE63D-FCE0-BFC7-E1CA-1CB50174E816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4;p2">
            <a:extLst>
              <a:ext uri="{FF2B5EF4-FFF2-40B4-BE49-F238E27FC236}">
                <a16:creationId xmlns:a16="http://schemas.microsoft.com/office/drawing/2014/main" id="{ED96CFD3-3805-6B0E-B96E-80DE478C9833}"/>
              </a:ext>
            </a:extLst>
          </p:cNvPr>
          <p:cNvSpPr txBox="1">
            <a:spLocks/>
          </p:cNvSpPr>
          <p:nvPr/>
        </p:nvSpPr>
        <p:spPr>
          <a:xfrm>
            <a:off x="553788" y="-139492"/>
            <a:ext cx="11461750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1"/>
              <a:buFont typeface="Calibri"/>
              <a:buNone/>
              <a:defRPr sz="44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4400"/>
            </a:pPr>
            <a:r>
              <a:rPr lang="en-US" sz="3600" dirty="0">
                <a:latin typeface="+mj-lt"/>
              </a:rPr>
              <a:t>Themes of Scale</a:t>
            </a:r>
          </a:p>
        </p:txBody>
      </p:sp>
    </p:spTree>
    <p:extLst>
      <p:ext uri="{BB962C8B-B14F-4D97-AF65-F5344CB8AC3E}">
        <p14:creationId xmlns:p14="http://schemas.microsoft.com/office/powerpoint/2010/main" val="115448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5;g2f588b18109_0_49">
            <a:extLst>
              <a:ext uri="{FF2B5EF4-FFF2-40B4-BE49-F238E27FC236}">
                <a16:creationId xmlns:a16="http://schemas.microsoft.com/office/drawing/2014/main" id="{33B71357-ADE3-AA66-91AA-33A21161BA4D}"/>
              </a:ext>
            </a:extLst>
          </p:cNvPr>
          <p:cNvSpPr txBox="1">
            <a:spLocks/>
          </p:cNvSpPr>
          <p:nvPr/>
        </p:nvSpPr>
        <p:spPr>
          <a:xfrm>
            <a:off x="459378" y="107256"/>
            <a:ext cx="10515601" cy="60326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Alcohol Use in RI – Last 30 days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60D99-3EBD-89E0-0480-50064508E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2" y="1478597"/>
            <a:ext cx="5919538" cy="36942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7312-73A7-88A1-A617-EB595EACE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957" y="1478595"/>
            <a:ext cx="5887453" cy="360720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7DE7E7-D672-5E1A-8F24-C1E63AFB1855}"/>
              </a:ext>
            </a:extLst>
          </p:cNvPr>
          <p:cNvSpPr/>
          <p:nvPr/>
        </p:nvSpPr>
        <p:spPr>
          <a:xfrm>
            <a:off x="758791" y="5146761"/>
            <a:ext cx="4754880" cy="1049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dirty="0">
                <a:solidFill>
                  <a:schemeClr val="accent6"/>
                </a:solidFill>
                <a:latin typeface="+mj-lt"/>
                <a:ea typeface="Calibri"/>
                <a:cs typeface="Calibri"/>
              </a:rPr>
              <a:t>Rhode Island adults consistently reported drinking any alcohol in the past 30 days more often the median US adult, ranging from 5.5% to 7% higher, depending on the year.</a:t>
            </a:r>
            <a:r>
              <a:rPr lang="en-US" baseline="30000" dirty="0">
                <a:solidFill>
                  <a:schemeClr val="accent6"/>
                </a:solidFill>
                <a:latin typeface="+mj-lt"/>
                <a:ea typeface="Calibri"/>
                <a:cs typeface="Calibri"/>
              </a:rPr>
              <a:t>(2)</a:t>
            </a:r>
            <a:r>
              <a:rPr lang="en-US" b="1" baseline="30000" dirty="0">
                <a:solidFill>
                  <a:schemeClr val="accent6"/>
                </a:solidFill>
                <a:latin typeface="+mj-lt"/>
                <a:ea typeface="Calibri"/>
                <a:cs typeface="Calibri"/>
              </a:rPr>
              <a:t>	</a:t>
            </a:r>
            <a:endParaRPr lang="en-US" b="1" dirty="0">
              <a:solidFill>
                <a:schemeClr val="accent6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BFE026-FB7D-E7B5-284C-6CE2C5AD330B}"/>
              </a:ext>
            </a:extLst>
          </p:cNvPr>
          <p:cNvSpPr/>
          <p:nvPr/>
        </p:nvSpPr>
        <p:spPr>
          <a:xfrm>
            <a:off x="6678329" y="5146761"/>
            <a:ext cx="4754880" cy="1049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dirty="0">
                <a:solidFill>
                  <a:schemeClr val="accent6"/>
                </a:solidFill>
                <a:latin typeface="+mj-lt"/>
                <a:ea typeface="Calibri"/>
                <a:cs typeface="Calibri"/>
              </a:rPr>
              <a:t>The percentage of Rhode Island adults who binge drink changed by year, with some years being higher than the US median and other years being lower.</a:t>
            </a:r>
            <a:r>
              <a:rPr lang="en-US" baseline="30000" dirty="0">
                <a:solidFill>
                  <a:schemeClr val="accent6"/>
                </a:solidFill>
                <a:latin typeface="+mj-lt"/>
                <a:ea typeface="Calibri"/>
                <a:cs typeface="Calibri"/>
              </a:rPr>
              <a:t>(3)</a:t>
            </a:r>
            <a:endParaRPr lang="en-US" b="1" dirty="0">
              <a:solidFill>
                <a:schemeClr val="accent6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2" name="Google Shape;86;p2">
            <a:extLst>
              <a:ext uri="{FF2B5EF4-FFF2-40B4-BE49-F238E27FC236}">
                <a16:creationId xmlns:a16="http://schemas.microsoft.com/office/drawing/2014/main" id="{39F02BEA-B5C4-1D60-DF94-F627BEBC79DC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f588b18109_0_55"/>
          <p:cNvSpPr txBox="1"/>
          <p:nvPr/>
        </p:nvSpPr>
        <p:spPr>
          <a:xfrm>
            <a:off x="812125" y="6522825"/>
            <a:ext cx="1237500" cy="25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837E92B-D307-9773-0FA0-16AC044D54B7}"/>
              </a:ext>
            </a:extLst>
          </p:cNvPr>
          <p:cNvSpPr txBox="1">
            <a:spLocks/>
          </p:cNvSpPr>
          <p:nvPr/>
        </p:nvSpPr>
        <p:spPr>
          <a:xfrm>
            <a:off x="168443" y="898246"/>
            <a:ext cx="3184358" cy="501754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b="1" dirty="0">
              <a:latin typeface="+mj-lt"/>
              <a:ea typeface="Calibri"/>
              <a:cs typeface="Calibri"/>
              <a:sym typeface="Calibri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3600" b="1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Rhode Island </a:t>
            </a:r>
            <a:endParaRPr lang="en-US" sz="3600" b="1">
              <a:solidFill>
                <a:schemeClr val="bg2"/>
              </a:solidFill>
              <a:latin typeface="+mj-lt"/>
              <a:ea typeface="Calibri"/>
              <a:cs typeface="Calibri"/>
            </a:endParaRPr>
          </a:p>
          <a:p>
            <a:r>
              <a:rPr lang="en-US" sz="3600" b="1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Excessive</a:t>
            </a:r>
            <a:endParaRPr lang="en-US" sz="3600" b="1">
              <a:solidFill>
                <a:schemeClr val="bg2"/>
              </a:solidFill>
              <a:latin typeface="+mj-lt"/>
              <a:ea typeface="Calibri"/>
              <a:cs typeface="Calibri"/>
            </a:endParaRPr>
          </a:p>
          <a:p>
            <a:r>
              <a:rPr lang="en-US" sz="3600" b="1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Drinking</a:t>
            </a:r>
            <a:endParaRPr lang="en-US" sz="3600" b="1">
              <a:solidFill>
                <a:schemeClr val="bg2"/>
              </a:solidFill>
              <a:latin typeface="+mj-lt"/>
              <a:ea typeface="Calibri"/>
              <a:cs typeface="Calibri"/>
            </a:endParaRPr>
          </a:p>
          <a:p>
            <a:r>
              <a:rPr lang="en-US" sz="2800" b="1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Last 30 days (2022)</a:t>
            </a:r>
            <a:r>
              <a:rPr lang="en-US" sz="2800" baseline="30000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(</a:t>
            </a:r>
            <a:r>
              <a:rPr lang="en-US" sz="2800" baseline="3000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4</a:t>
            </a:r>
            <a:r>
              <a:rPr lang="en-US" sz="2800" baseline="30000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  <a:endParaRPr lang="en-US" sz="2800" b="1" dirty="0">
              <a:solidFill>
                <a:schemeClr val="bg2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2800" b="1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by Demographics</a:t>
            </a:r>
            <a:endParaRPr lang="en-US" sz="28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3EB5C-5A8B-EF70-1155-DB10C030E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1"/>
          <a:stretch/>
        </p:blipFill>
        <p:spPr>
          <a:xfrm>
            <a:off x="3352801" y="807480"/>
            <a:ext cx="8839200" cy="5461246"/>
          </a:xfrm>
          <a:prstGeom prst="rect">
            <a:avLst/>
          </a:prstGeom>
        </p:spPr>
      </p:pic>
      <p:sp>
        <p:nvSpPr>
          <p:cNvPr id="3" name="Google Shape;86;p2">
            <a:extLst>
              <a:ext uri="{FF2B5EF4-FFF2-40B4-BE49-F238E27FC236}">
                <a16:creationId xmlns:a16="http://schemas.microsoft.com/office/drawing/2014/main" id="{8790A3D9-F973-07A3-0A11-C0B46099DE12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9489" y="5771387"/>
            <a:ext cx="1187094" cy="49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E45CB3-D777-9966-58D5-D4651509FD7A}"/>
              </a:ext>
            </a:extLst>
          </p:cNvPr>
          <p:cNvSpPr/>
          <p:nvPr/>
        </p:nvSpPr>
        <p:spPr>
          <a:xfrm>
            <a:off x="4253586" y="4127759"/>
            <a:ext cx="938899" cy="220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22AE7-E6AC-51D5-FC4C-E517BEEE678A}"/>
              </a:ext>
            </a:extLst>
          </p:cNvPr>
          <p:cNvSpPr/>
          <p:nvPr/>
        </p:nvSpPr>
        <p:spPr>
          <a:xfrm>
            <a:off x="3998861" y="1496458"/>
            <a:ext cx="661012" cy="220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51FB0-50CB-78E7-568A-313E7B486D34}"/>
              </a:ext>
            </a:extLst>
          </p:cNvPr>
          <p:cNvSpPr/>
          <p:nvPr/>
        </p:nvSpPr>
        <p:spPr>
          <a:xfrm>
            <a:off x="4253585" y="3069096"/>
            <a:ext cx="1355478" cy="220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264822"/>
      </p:ext>
    </p:extLst>
  </p:cSld>
  <p:clrMapOvr>
    <a:masterClrMapping/>
  </p:clrMapOvr>
</p:sld>
</file>

<file path=ppt/theme/theme1.xml><?xml version="1.0" encoding="utf-8"?>
<a:theme xmlns:a="http://schemas.openxmlformats.org/drawingml/2006/main" name="CTC-RI">
  <a:themeElements>
    <a:clrScheme name="Custom 1">
      <a:dk1>
        <a:srgbClr val="0070C0"/>
      </a:dk1>
      <a:lt1>
        <a:srgbClr val="FFFFFF"/>
      </a:lt1>
      <a:dk2>
        <a:srgbClr val="0070C0"/>
      </a:dk2>
      <a:lt2>
        <a:srgbClr val="FFFFFF"/>
      </a:lt2>
      <a:accent1>
        <a:srgbClr val="0070C0"/>
      </a:accent1>
      <a:accent2>
        <a:srgbClr val="FFC000"/>
      </a:accent2>
      <a:accent3>
        <a:srgbClr val="C00000"/>
      </a:accent3>
      <a:accent4>
        <a:srgbClr val="7030A0"/>
      </a:accent4>
      <a:accent5>
        <a:srgbClr val="00B050"/>
      </a:accent5>
      <a:accent6>
        <a:srgbClr val="3A3838"/>
      </a:accent6>
      <a:hlink>
        <a:srgbClr val="0070C0"/>
      </a:hlink>
      <a:folHlink>
        <a:srgbClr val="85C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TC-RI">
  <a:themeElements>
    <a:clrScheme name="Custom 53">
      <a:dk1>
        <a:srgbClr val="0070C0"/>
      </a:dk1>
      <a:lt1>
        <a:srgbClr val="FFFFFF"/>
      </a:lt1>
      <a:dk2>
        <a:srgbClr val="0070C0"/>
      </a:dk2>
      <a:lt2>
        <a:srgbClr val="FFFFFF"/>
      </a:lt2>
      <a:accent1>
        <a:srgbClr val="0070C0"/>
      </a:accent1>
      <a:accent2>
        <a:srgbClr val="FFC000"/>
      </a:accent2>
      <a:accent3>
        <a:srgbClr val="C00000"/>
      </a:accent3>
      <a:accent4>
        <a:srgbClr val="7030A0"/>
      </a:accent4>
      <a:accent5>
        <a:srgbClr val="00B050"/>
      </a:accent5>
      <a:accent6>
        <a:srgbClr val="3A3838"/>
      </a:accent6>
      <a:hlink>
        <a:srgbClr val="FFC000"/>
      </a:hlink>
      <a:folHlink>
        <a:srgbClr val="85C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TC-RI">
  <a:themeElements>
    <a:clrScheme name="Custom 8">
      <a:dk1>
        <a:srgbClr val="0070C0"/>
      </a:dk1>
      <a:lt1>
        <a:sysClr val="window" lastClr="FFFFFF"/>
      </a:lt1>
      <a:dk2>
        <a:srgbClr val="0070C0"/>
      </a:dk2>
      <a:lt2>
        <a:srgbClr val="FFFFFF"/>
      </a:lt2>
      <a:accent1>
        <a:srgbClr val="0070C0"/>
      </a:accent1>
      <a:accent2>
        <a:srgbClr val="FFC000"/>
      </a:accent2>
      <a:accent3>
        <a:srgbClr val="C00000"/>
      </a:accent3>
      <a:accent4>
        <a:srgbClr val="7030A0"/>
      </a:accent4>
      <a:accent5>
        <a:srgbClr val="0070C0"/>
      </a:accent5>
      <a:accent6>
        <a:srgbClr val="3A3838"/>
      </a:accent6>
      <a:hlink>
        <a:srgbClr val="0070C0"/>
      </a:hlink>
      <a:folHlink>
        <a:srgbClr val="85C0F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C-RI PPT Template 2022 [Read-Only]" id="{A4481524-A3AA-431F-B6FD-C47BE0F96313}" vid="{8C1B1871-BAD9-4B72-AF94-58E9D7E6946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5b8f199-4682-460d-93da-d18e336160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D601A1155BE4AB171BC66E397DBAE" ma:contentTypeVersion="6" ma:contentTypeDescription="Create a new document." ma:contentTypeScope="" ma:versionID="c91288fdaddefda70dc7358c278de528">
  <xsd:schema xmlns:xsd="http://www.w3.org/2001/XMLSchema" xmlns:xs="http://www.w3.org/2001/XMLSchema" xmlns:p="http://schemas.microsoft.com/office/2006/metadata/properties" xmlns:ns3="15b8f199-4682-460d-93da-d18e336160dc" targetNamespace="http://schemas.microsoft.com/office/2006/metadata/properties" ma:root="true" ma:fieldsID="7bdf8dc4f7a84436e79eddf53b7cd28c" ns3:_="">
    <xsd:import namespace="15b8f199-4682-460d-93da-d18e336160dc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8f199-4682-460d-93da-d18e336160d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D5FB21-5B59-42D5-8D58-21820AADC3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06E36B-58A6-483A-B731-F8A2B462EBED}">
  <ds:schemaRefs>
    <ds:schemaRef ds:uri="http://schemas.microsoft.com/office/2006/documentManagement/types"/>
    <ds:schemaRef ds:uri="http://purl.org/dc/terms/"/>
    <ds:schemaRef ds:uri="15b8f199-4682-460d-93da-d18e336160dc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1ED049-8E3A-4813-8248-86BA93A6A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b8f199-4682-460d-93da-d18e33616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21644</TotalTime>
  <Words>2460</Words>
  <Application>Microsoft Office PowerPoint</Application>
  <PresentationFormat>Widescreen</PresentationFormat>
  <Paragraphs>210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GOOZI M+ Frutiger LT Std</vt:lpstr>
      <vt:lpstr>Arial</vt:lpstr>
      <vt:lpstr>Calibri</vt:lpstr>
      <vt:lpstr>Aptos</vt:lpstr>
      <vt:lpstr>CTC-RI</vt:lpstr>
      <vt:lpstr>1_CTC-RI</vt:lpstr>
      <vt:lpstr>2_CTC-RI</vt:lpstr>
      <vt:lpstr>    Final Think Tank Meeting: Addressing Alcohol Use Disorder Among Patients in Primary Care </vt:lpstr>
      <vt:lpstr>PowerPoint Presentation</vt:lpstr>
      <vt:lpstr>Transition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 Visits in RI</vt:lpstr>
      <vt:lpstr>Behavioral Health Ecosystem </vt:lpstr>
      <vt:lpstr>Poll: Potential pilot areas of focus (1/3)</vt:lpstr>
      <vt:lpstr>Poll: Potential pilot areas of focus (2/3)</vt:lpstr>
      <vt:lpstr>PowerPoint Presentation</vt:lpstr>
      <vt:lpstr>PowerPoint Presentation</vt:lpstr>
      <vt:lpstr>PowerPoint Presentation</vt:lpstr>
      <vt:lpstr>PowerPoint Presentation</vt:lpstr>
      <vt:lpstr>CTC-RI Senior Leadership Thanks You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Strategy Committee: Addressing Alcohol Use Disorder Among Patients in Primary Care</dc:title>
  <dc:creator>Nelly Burdette</dc:creator>
  <cp:lastModifiedBy>Nelly Burdette</cp:lastModifiedBy>
  <cp:revision>122</cp:revision>
  <cp:lastPrinted>2024-09-19T19:16:14Z</cp:lastPrinted>
  <dcterms:created xsi:type="dcterms:W3CDTF">2022-11-22T12:55:00Z</dcterms:created>
  <dcterms:modified xsi:type="dcterms:W3CDTF">2025-01-24T20:37:34Z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0x0101001AED601A1155BE4AB171BC66E397DBAE</vt:lpwstr>
  </property>
</Properties>
</file>