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3" r:id="rId5"/>
    <p:sldMasterId id="2147483692" r:id="rId6"/>
    <p:sldMasterId id="2147483701" r:id="rId7"/>
    <p:sldMasterId id="2147483713" r:id="rId8"/>
  </p:sldMasterIdLst>
  <p:notesMasterIdLst>
    <p:notesMasterId r:id="rId92"/>
  </p:notesMasterIdLst>
  <p:sldIdLst>
    <p:sldId id="256" r:id="rId9"/>
    <p:sldId id="292" r:id="rId10"/>
    <p:sldId id="11154" r:id="rId11"/>
    <p:sldId id="266" r:id="rId12"/>
    <p:sldId id="302" r:id="rId13"/>
    <p:sldId id="304" r:id="rId14"/>
    <p:sldId id="258" r:id="rId15"/>
    <p:sldId id="11151" r:id="rId16"/>
    <p:sldId id="11152" r:id="rId17"/>
    <p:sldId id="11150" r:id="rId18"/>
    <p:sldId id="11149" r:id="rId19"/>
    <p:sldId id="11153" r:id="rId20"/>
    <p:sldId id="11148" r:id="rId21"/>
    <p:sldId id="11158" r:id="rId22"/>
    <p:sldId id="257" r:id="rId23"/>
    <p:sldId id="1284" r:id="rId24"/>
    <p:sldId id="1287" r:id="rId25"/>
    <p:sldId id="1258" r:id="rId26"/>
    <p:sldId id="1259" r:id="rId27"/>
    <p:sldId id="1260" r:id="rId28"/>
    <p:sldId id="1261" r:id="rId29"/>
    <p:sldId id="11159" r:id="rId30"/>
    <p:sldId id="11160" r:id="rId31"/>
    <p:sldId id="1288" r:id="rId32"/>
    <p:sldId id="271" r:id="rId33"/>
    <p:sldId id="270" r:id="rId34"/>
    <p:sldId id="1134" r:id="rId35"/>
    <p:sldId id="1121" r:id="rId36"/>
    <p:sldId id="1274" r:id="rId37"/>
    <p:sldId id="272" r:id="rId38"/>
    <p:sldId id="259" r:id="rId39"/>
    <p:sldId id="1275" r:id="rId40"/>
    <p:sldId id="1276" r:id="rId41"/>
    <p:sldId id="1277" r:id="rId42"/>
    <p:sldId id="1166" r:id="rId43"/>
    <p:sldId id="280" r:id="rId44"/>
    <p:sldId id="1136" r:id="rId45"/>
    <p:sldId id="1280" r:id="rId46"/>
    <p:sldId id="1281" r:id="rId47"/>
    <p:sldId id="1285" r:id="rId48"/>
    <p:sldId id="1290" r:id="rId49"/>
    <p:sldId id="1291" r:id="rId50"/>
    <p:sldId id="1292" r:id="rId51"/>
    <p:sldId id="1293" r:id="rId52"/>
    <p:sldId id="1294" r:id="rId53"/>
    <p:sldId id="1289" r:id="rId54"/>
    <p:sldId id="1296" r:id="rId55"/>
    <p:sldId id="1297" r:id="rId56"/>
    <p:sldId id="1286" r:id="rId57"/>
    <p:sldId id="1214" r:id="rId58"/>
    <p:sldId id="1228" r:id="rId59"/>
    <p:sldId id="1218" r:id="rId60"/>
    <p:sldId id="1217" r:id="rId61"/>
    <p:sldId id="1219" r:id="rId62"/>
    <p:sldId id="1298" r:id="rId63"/>
    <p:sldId id="1272" r:id="rId64"/>
    <p:sldId id="1220" r:id="rId65"/>
    <p:sldId id="1229" r:id="rId66"/>
    <p:sldId id="1221" r:id="rId67"/>
    <p:sldId id="1222" r:id="rId68"/>
    <p:sldId id="1282" r:id="rId69"/>
    <p:sldId id="1262" r:id="rId70"/>
    <p:sldId id="1223" r:id="rId71"/>
    <p:sldId id="1238" r:id="rId72"/>
    <p:sldId id="1230" r:id="rId73"/>
    <p:sldId id="1231" r:id="rId74"/>
    <p:sldId id="1232" r:id="rId75"/>
    <p:sldId id="1299" r:id="rId76"/>
    <p:sldId id="340" r:id="rId77"/>
    <p:sldId id="263" r:id="rId78"/>
    <p:sldId id="265" r:id="rId79"/>
    <p:sldId id="264" r:id="rId80"/>
    <p:sldId id="341" r:id="rId81"/>
    <p:sldId id="11155" r:id="rId82"/>
    <p:sldId id="343" r:id="rId83"/>
    <p:sldId id="342" r:id="rId84"/>
    <p:sldId id="348" r:id="rId85"/>
    <p:sldId id="345" r:id="rId86"/>
    <p:sldId id="11156" r:id="rId87"/>
    <p:sldId id="346" r:id="rId88"/>
    <p:sldId id="347" r:id="rId89"/>
    <p:sldId id="303" r:id="rId90"/>
    <p:sldId id="268"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yn Karner" initials="CK" lastIdx="3" clrIdx="0">
    <p:extLst>
      <p:ext uri="{19B8F6BF-5375-455C-9EA6-DF929625EA0E}">
        <p15:presenceInfo xmlns:p15="http://schemas.microsoft.com/office/powerpoint/2012/main" userId="S-1-5-21-411519910-647668644-2492632495-25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97DC"/>
    <a:srgbClr val="9BCBDC"/>
    <a:srgbClr val="F7B31D"/>
    <a:srgbClr val="97C0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6" autoAdjust="0"/>
    <p:restoredTop sz="95865"/>
  </p:normalViewPr>
  <p:slideViewPr>
    <p:cSldViewPr snapToGrid="0" snapToObjects="1">
      <p:cViewPr varScale="1">
        <p:scale>
          <a:sx n="111" d="100"/>
          <a:sy n="111" d="100"/>
        </p:scale>
        <p:origin x="534" y="7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viewProps" Target="viewProps.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https://riphi-my.sharepoint.com/personal/yelena_malyuta_riphi_org/Documents/ODH/Hiring%20PD:RA%20December%202023.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Sheet3!$C$5</c:f>
              <c:strCache>
                <c:ptCount val="1"/>
                <c:pt idx="0">
                  <c:v>Heterosexual</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Sheet3!$D$4:$E$4</c:f>
              <c:strCache>
                <c:ptCount val="2"/>
                <c:pt idx="0">
                  <c:v>% People Reporting Depression Symptoms</c:v>
                </c:pt>
                <c:pt idx="1">
                  <c:v>% People Reporting Anxiety Symptoms</c:v>
                </c:pt>
              </c:strCache>
            </c:strRef>
          </c:cat>
          <c:val>
            <c:numRef>
              <c:f>Sheet3!$D$5:$E$5</c:f>
              <c:numCache>
                <c:formatCode>0%</c:formatCode>
                <c:ptCount val="2"/>
                <c:pt idx="0">
                  <c:v>0.37</c:v>
                </c:pt>
                <c:pt idx="1">
                  <c:v>0.39</c:v>
                </c:pt>
              </c:numCache>
            </c:numRef>
          </c:val>
          <c:extLst>
            <c:ext xmlns:c16="http://schemas.microsoft.com/office/drawing/2014/chart" uri="{C3380CC4-5D6E-409C-BE32-E72D297353CC}">
              <c16:uniqueId val="{00000000-B1A4-6347-816E-229F35FFE955}"/>
            </c:ext>
          </c:extLst>
        </c:ser>
        <c:ser>
          <c:idx val="1"/>
          <c:order val="1"/>
          <c:tx>
            <c:strRef>
              <c:f>Sheet3!$C$6</c:f>
              <c:strCache>
                <c:ptCount val="1"/>
                <c:pt idx="0">
                  <c:v>Sexual Minority</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Sheet3!$D$4:$E$4</c:f>
              <c:strCache>
                <c:ptCount val="2"/>
                <c:pt idx="0">
                  <c:v>% People Reporting Depression Symptoms</c:v>
                </c:pt>
                <c:pt idx="1">
                  <c:v>% People Reporting Anxiety Symptoms</c:v>
                </c:pt>
              </c:strCache>
            </c:strRef>
          </c:cat>
          <c:val>
            <c:numRef>
              <c:f>Sheet3!$D$6:$E$6</c:f>
              <c:numCache>
                <c:formatCode>0%</c:formatCode>
                <c:ptCount val="2"/>
                <c:pt idx="0">
                  <c:v>0.51</c:v>
                </c:pt>
                <c:pt idx="1">
                  <c:v>0.64</c:v>
                </c:pt>
              </c:numCache>
            </c:numRef>
          </c:val>
          <c:extLst>
            <c:ext xmlns:c16="http://schemas.microsoft.com/office/drawing/2014/chart" uri="{C3380CC4-5D6E-409C-BE32-E72D297353CC}">
              <c16:uniqueId val="{00000001-B1A4-6347-816E-229F35FFE955}"/>
            </c:ext>
          </c:extLst>
        </c:ser>
        <c:ser>
          <c:idx val="2"/>
          <c:order val="2"/>
          <c:tx>
            <c:strRef>
              <c:f>Sheet3!$C$7</c:f>
              <c:strCache>
                <c:ptCount val="1"/>
                <c:pt idx="0">
                  <c:v>Cisgender</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Sheet3!$D$4:$E$4</c:f>
              <c:strCache>
                <c:ptCount val="2"/>
                <c:pt idx="0">
                  <c:v>% People Reporting Depression Symptoms</c:v>
                </c:pt>
                <c:pt idx="1">
                  <c:v>% People Reporting Anxiety Symptoms</c:v>
                </c:pt>
              </c:strCache>
            </c:strRef>
          </c:cat>
          <c:val>
            <c:numRef>
              <c:f>Sheet3!$D$7:$E$7</c:f>
              <c:numCache>
                <c:formatCode>0%</c:formatCode>
                <c:ptCount val="2"/>
                <c:pt idx="0">
                  <c:v>0.42</c:v>
                </c:pt>
                <c:pt idx="1">
                  <c:v>0.53</c:v>
                </c:pt>
              </c:numCache>
            </c:numRef>
          </c:val>
          <c:extLst>
            <c:ext xmlns:c16="http://schemas.microsoft.com/office/drawing/2014/chart" uri="{C3380CC4-5D6E-409C-BE32-E72D297353CC}">
              <c16:uniqueId val="{00000002-B1A4-6347-816E-229F35FFE955}"/>
            </c:ext>
          </c:extLst>
        </c:ser>
        <c:ser>
          <c:idx val="3"/>
          <c:order val="3"/>
          <c:tx>
            <c:strRef>
              <c:f>Sheet3!$C$8</c:f>
              <c:strCache>
                <c:ptCount val="1"/>
                <c:pt idx="0">
                  <c:v>Gender Minority</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Sheet3!$D$4:$E$4</c:f>
              <c:strCache>
                <c:ptCount val="2"/>
                <c:pt idx="0">
                  <c:v>% People Reporting Depression Symptoms</c:v>
                </c:pt>
                <c:pt idx="1">
                  <c:v>% People Reporting Anxiety Symptoms</c:v>
                </c:pt>
              </c:strCache>
            </c:strRef>
          </c:cat>
          <c:val>
            <c:numRef>
              <c:f>Sheet3!$D$8:$E$8</c:f>
              <c:numCache>
                <c:formatCode>0%</c:formatCode>
                <c:ptCount val="2"/>
                <c:pt idx="0">
                  <c:v>0.73</c:v>
                </c:pt>
                <c:pt idx="1">
                  <c:v>0.89</c:v>
                </c:pt>
              </c:numCache>
            </c:numRef>
          </c:val>
          <c:extLst>
            <c:ext xmlns:c16="http://schemas.microsoft.com/office/drawing/2014/chart" uri="{C3380CC4-5D6E-409C-BE32-E72D297353CC}">
              <c16:uniqueId val="{00000003-B1A4-6347-816E-229F35FFE955}"/>
            </c:ext>
          </c:extLst>
        </c:ser>
        <c:dLbls>
          <c:dLblPos val="outEnd"/>
          <c:showLegendKey val="0"/>
          <c:showVal val="1"/>
          <c:showCatName val="0"/>
          <c:showSerName val="0"/>
          <c:showPercent val="0"/>
          <c:showBubbleSize val="0"/>
        </c:dLbls>
        <c:gapWidth val="182"/>
        <c:axId val="1360030736"/>
        <c:axId val="1790370640"/>
      </c:barChart>
      <c:catAx>
        <c:axId val="13600307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790370640"/>
        <c:crosses val="autoZero"/>
        <c:auto val="1"/>
        <c:lblAlgn val="ctr"/>
        <c:lblOffset val="100"/>
        <c:noMultiLvlLbl val="0"/>
      </c:catAx>
      <c:valAx>
        <c:axId val="17903706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360030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35DAFF-7B65-4528-A161-2D553BDA8B24}" type="doc">
      <dgm:prSet loTypeId="urn:microsoft.com/office/officeart/2005/8/layout/radial3" loCatId="cycle" qsTypeId="urn:microsoft.com/office/officeart/2005/8/quickstyle/simple2" qsCatId="simple" csTypeId="urn:microsoft.com/office/officeart/2005/8/colors/accent1_2" csCatId="accent1" phldr="1"/>
      <dgm:spPr/>
      <dgm:t>
        <a:bodyPr/>
        <a:lstStyle/>
        <a:p>
          <a:endParaRPr lang="en-US"/>
        </a:p>
      </dgm:t>
    </dgm:pt>
    <dgm:pt modelId="{4772FA68-4F01-485C-90D2-511EEA91F85B}">
      <dgm:prSet phldrT="[Text]" custT="1"/>
      <dgm:spPr>
        <a:solidFill>
          <a:schemeClr val="bg1">
            <a:lumMod val="75000"/>
            <a:alpha val="50000"/>
          </a:schemeClr>
        </a:solidFill>
      </dgm:spPr>
      <dgm:t>
        <a:bodyPr/>
        <a:lstStyle/>
        <a:p>
          <a:r>
            <a:rPr lang="en-US" sz="1400" b="1" dirty="0">
              <a:latin typeface="Helvetica Neue Light"/>
            </a:rPr>
            <a:t>Stigma </a:t>
          </a:r>
        </a:p>
      </dgm:t>
    </dgm:pt>
    <dgm:pt modelId="{71F3236B-C6B7-4C0A-A3CF-701B3DBEB8C7}" type="parTrans" cxnId="{8CBDF895-75A0-408F-8687-2B0147415F79}">
      <dgm:prSet/>
      <dgm:spPr/>
      <dgm:t>
        <a:bodyPr/>
        <a:lstStyle/>
        <a:p>
          <a:endParaRPr lang="en-US" sz="800" b="1"/>
        </a:p>
      </dgm:t>
    </dgm:pt>
    <dgm:pt modelId="{0E27616A-2F88-47E9-864C-270EA7FC5A1A}" type="sibTrans" cxnId="{8CBDF895-75A0-408F-8687-2B0147415F79}">
      <dgm:prSet/>
      <dgm:spPr/>
      <dgm:t>
        <a:bodyPr/>
        <a:lstStyle/>
        <a:p>
          <a:endParaRPr lang="en-US" sz="800" b="1"/>
        </a:p>
      </dgm:t>
    </dgm:pt>
    <dgm:pt modelId="{9074F894-2A87-4521-BD81-BD447417CE93}">
      <dgm:prSet phldrT="[Text]" custT="1"/>
      <dgm:spPr>
        <a:solidFill>
          <a:schemeClr val="bg1">
            <a:lumMod val="75000"/>
            <a:alpha val="50000"/>
          </a:schemeClr>
        </a:solidFill>
      </dgm:spPr>
      <dgm:t>
        <a:bodyPr/>
        <a:lstStyle/>
        <a:p>
          <a:r>
            <a:rPr lang="en-US" sz="1400" b="1" dirty="0">
              <a:latin typeface="Helvetica Neue Light"/>
            </a:rPr>
            <a:t>Lack</a:t>
          </a:r>
          <a:r>
            <a:rPr lang="en-US" sz="1400" b="1" baseline="0" dirty="0">
              <a:latin typeface="Helvetica Neue Light"/>
            </a:rPr>
            <a:t> of Family Support</a:t>
          </a:r>
          <a:endParaRPr lang="en-US" sz="1400" b="1" dirty="0">
            <a:latin typeface="Helvetica Neue Light"/>
          </a:endParaRPr>
        </a:p>
      </dgm:t>
    </dgm:pt>
    <dgm:pt modelId="{7AF183D3-AC89-4171-975B-0297DB126B5C}" type="parTrans" cxnId="{C7B485E4-15A9-40D3-A1AD-8DC28E99BCFF}">
      <dgm:prSet/>
      <dgm:spPr/>
      <dgm:t>
        <a:bodyPr/>
        <a:lstStyle/>
        <a:p>
          <a:endParaRPr lang="en-US" sz="800" b="1"/>
        </a:p>
      </dgm:t>
    </dgm:pt>
    <dgm:pt modelId="{C3E1F3F6-9C2C-4614-9E12-891440180F5E}" type="sibTrans" cxnId="{C7B485E4-15A9-40D3-A1AD-8DC28E99BCFF}">
      <dgm:prSet/>
      <dgm:spPr/>
      <dgm:t>
        <a:bodyPr/>
        <a:lstStyle/>
        <a:p>
          <a:endParaRPr lang="en-US" sz="800" b="1"/>
        </a:p>
      </dgm:t>
    </dgm:pt>
    <dgm:pt modelId="{374F4FEB-DBE2-434C-97DE-0773FC15CA86}">
      <dgm:prSet phldrT="[Text]" custT="1"/>
      <dgm:spPr>
        <a:solidFill>
          <a:schemeClr val="bg1">
            <a:lumMod val="75000"/>
            <a:alpha val="50000"/>
          </a:schemeClr>
        </a:solidFill>
      </dgm:spPr>
      <dgm:t>
        <a:bodyPr/>
        <a:lstStyle/>
        <a:p>
          <a:r>
            <a:rPr lang="en-US" sz="1200" b="1" dirty="0">
              <a:latin typeface="Helvetica Neue Light"/>
            </a:rPr>
            <a:t>Concealment of Identity</a:t>
          </a:r>
        </a:p>
      </dgm:t>
    </dgm:pt>
    <dgm:pt modelId="{BCE8898E-D123-4E45-A45F-AA9F3530ADC4}" type="parTrans" cxnId="{752CB76E-854C-41A7-9CDC-98BC3E93672F}">
      <dgm:prSet/>
      <dgm:spPr/>
      <dgm:t>
        <a:bodyPr/>
        <a:lstStyle/>
        <a:p>
          <a:endParaRPr lang="en-US" sz="800" b="1"/>
        </a:p>
      </dgm:t>
    </dgm:pt>
    <dgm:pt modelId="{A964821E-9F9D-4728-8052-BF194EA64F51}" type="sibTrans" cxnId="{752CB76E-854C-41A7-9CDC-98BC3E93672F}">
      <dgm:prSet/>
      <dgm:spPr/>
      <dgm:t>
        <a:bodyPr/>
        <a:lstStyle/>
        <a:p>
          <a:endParaRPr lang="en-US" sz="800" b="1"/>
        </a:p>
      </dgm:t>
    </dgm:pt>
    <dgm:pt modelId="{540DF943-9F3C-448C-8D6C-8C05F91D8661}">
      <dgm:prSet phldrT="[Text]" custT="1"/>
      <dgm:spPr>
        <a:solidFill>
          <a:schemeClr val="bg1">
            <a:lumMod val="75000"/>
            <a:alpha val="50000"/>
          </a:schemeClr>
        </a:solidFill>
      </dgm:spPr>
      <dgm:t>
        <a:bodyPr/>
        <a:lstStyle/>
        <a:p>
          <a:r>
            <a:rPr lang="en-US" sz="1400" b="1" dirty="0">
              <a:latin typeface="Helvetica Neue Light"/>
            </a:rPr>
            <a:t>Bullying</a:t>
          </a:r>
          <a:r>
            <a:rPr lang="en-US" sz="1400" b="1" baseline="0" dirty="0">
              <a:latin typeface="Helvetica Neue Light"/>
            </a:rPr>
            <a:t> </a:t>
          </a:r>
          <a:r>
            <a:rPr lang="en-US" sz="1400" b="1" dirty="0">
              <a:latin typeface="Helvetica Neue Light"/>
            </a:rPr>
            <a:t>&amp; Victimization</a:t>
          </a:r>
        </a:p>
      </dgm:t>
    </dgm:pt>
    <dgm:pt modelId="{25D5A714-F3F2-43DF-B74D-D47AC6B13AF6}" type="parTrans" cxnId="{92C91361-0579-42E8-8C0C-06AA69D982C5}">
      <dgm:prSet/>
      <dgm:spPr/>
      <dgm:t>
        <a:bodyPr/>
        <a:lstStyle/>
        <a:p>
          <a:endParaRPr lang="en-US" sz="800" b="1"/>
        </a:p>
      </dgm:t>
    </dgm:pt>
    <dgm:pt modelId="{89D029C8-5346-41AE-9D06-58C71B49AEEE}" type="sibTrans" cxnId="{92C91361-0579-42E8-8C0C-06AA69D982C5}">
      <dgm:prSet/>
      <dgm:spPr/>
      <dgm:t>
        <a:bodyPr/>
        <a:lstStyle/>
        <a:p>
          <a:endParaRPr lang="en-US" sz="800" b="1"/>
        </a:p>
      </dgm:t>
    </dgm:pt>
    <dgm:pt modelId="{2CDEEAFD-B4FA-420D-913A-F73E19C0F07F}">
      <dgm:prSet phldrT="[Text]" custT="1"/>
      <dgm:spPr>
        <a:solidFill>
          <a:schemeClr val="bg1">
            <a:lumMod val="75000"/>
            <a:alpha val="50000"/>
          </a:schemeClr>
        </a:solidFill>
      </dgm:spPr>
      <dgm:t>
        <a:bodyPr/>
        <a:lstStyle/>
        <a:p>
          <a:r>
            <a:rPr lang="en-US" sz="1400" b="1" dirty="0">
              <a:latin typeface="Helvetica Neue Light"/>
            </a:rPr>
            <a:t>Internalized Transphobia</a:t>
          </a:r>
        </a:p>
      </dgm:t>
    </dgm:pt>
    <dgm:pt modelId="{F0042693-B7F9-4FF5-AE48-9FD5B144D28B}" type="parTrans" cxnId="{11854FD7-D682-4572-AE76-E465C09FAFB6}">
      <dgm:prSet/>
      <dgm:spPr/>
      <dgm:t>
        <a:bodyPr/>
        <a:lstStyle/>
        <a:p>
          <a:endParaRPr lang="en-US" sz="800" b="1"/>
        </a:p>
      </dgm:t>
    </dgm:pt>
    <dgm:pt modelId="{A6156978-6D9F-495E-BCED-8A3C10E117B4}" type="sibTrans" cxnId="{11854FD7-D682-4572-AE76-E465C09FAFB6}">
      <dgm:prSet/>
      <dgm:spPr/>
      <dgm:t>
        <a:bodyPr/>
        <a:lstStyle/>
        <a:p>
          <a:endParaRPr lang="en-US" sz="800" b="1"/>
        </a:p>
      </dgm:t>
    </dgm:pt>
    <dgm:pt modelId="{C5333D82-82FC-4433-91D5-BE8036F857FC}">
      <dgm:prSet phldrT="[Text]" custT="1"/>
      <dgm:spPr>
        <a:solidFill>
          <a:schemeClr val="bg1">
            <a:lumMod val="75000"/>
            <a:alpha val="50000"/>
          </a:schemeClr>
        </a:solidFill>
      </dgm:spPr>
      <dgm:t>
        <a:bodyPr/>
        <a:lstStyle/>
        <a:p>
          <a:r>
            <a:rPr lang="en-US" sz="1200" b="1" dirty="0">
              <a:latin typeface="Helvetica Neue Light"/>
            </a:rPr>
            <a:t>Discriminatory Laws and Policies</a:t>
          </a:r>
        </a:p>
      </dgm:t>
    </dgm:pt>
    <dgm:pt modelId="{9DB3FC51-4D95-47D6-9096-9D2D41ECB29B}" type="parTrans" cxnId="{803A2929-374E-4D25-9018-4AD3858C3B5F}">
      <dgm:prSet/>
      <dgm:spPr/>
      <dgm:t>
        <a:bodyPr/>
        <a:lstStyle/>
        <a:p>
          <a:endParaRPr lang="en-US" sz="800" b="1"/>
        </a:p>
      </dgm:t>
    </dgm:pt>
    <dgm:pt modelId="{91DB3B49-5802-4E2B-8D51-59F99293C95C}" type="sibTrans" cxnId="{803A2929-374E-4D25-9018-4AD3858C3B5F}">
      <dgm:prSet/>
      <dgm:spPr/>
      <dgm:t>
        <a:bodyPr/>
        <a:lstStyle/>
        <a:p>
          <a:endParaRPr lang="en-US" sz="800" b="1"/>
        </a:p>
      </dgm:t>
    </dgm:pt>
    <dgm:pt modelId="{B4AC66FB-B295-4A72-A6C1-462CDEE878C4}">
      <dgm:prSet phldrT="[Text]" custT="1"/>
      <dgm:spPr>
        <a:solidFill>
          <a:schemeClr val="bg1">
            <a:lumMod val="75000"/>
            <a:alpha val="50000"/>
          </a:schemeClr>
        </a:solidFill>
      </dgm:spPr>
      <dgm:t>
        <a:bodyPr/>
        <a:lstStyle/>
        <a:p>
          <a:r>
            <a:rPr lang="en-US" sz="1400" b="1" dirty="0">
              <a:latin typeface="Helvetica Neue Light"/>
            </a:rPr>
            <a:t>Rigid Gender Norms</a:t>
          </a:r>
        </a:p>
      </dgm:t>
    </dgm:pt>
    <dgm:pt modelId="{9DB81CD8-C9CC-4E3C-8D36-2FC03D56A702}" type="parTrans" cxnId="{4550C616-3D59-46DA-B92F-EC605C5F2DD6}">
      <dgm:prSet/>
      <dgm:spPr/>
      <dgm:t>
        <a:bodyPr/>
        <a:lstStyle/>
        <a:p>
          <a:endParaRPr lang="en-US" sz="800" b="1"/>
        </a:p>
      </dgm:t>
    </dgm:pt>
    <dgm:pt modelId="{7EE7E4A1-CDAD-4AF2-BFBF-3B3D041CF245}" type="sibTrans" cxnId="{4550C616-3D59-46DA-B92F-EC605C5F2DD6}">
      <dgm:prSet/>
      <dgm:spPr/>
      <dgm:t>
        <a:bodyPr/>
        <a:lstStyle/>
        <a:p>
          <a:endParaRPr lang="en-US" sz="800" b="1"/>
        </a:p>
      </dgm:t>
    </dgm:pt>
    <dgm:pt modelId="{2F6144DB-AB21-403C-8E10-84AD73795EBD}">
      <dgm:prSet phldrT="[Text]" custT="1"/>
      <dgm:spPr>
        <a:solidFill>
          <a:schemeClr val="bg1">
            <a:lumMod val="75000"/>
            <a:alpha val="50000"/>
          </a:schemeClr>
        </a:solidFill>
      </dgm:spPr>
      <dgm:t>
        <a:bodyPr/>
        <a:lstStyle/>
        <a:p>
          <a:r>
            <a:rPr lang="en-US" sz="1400" b="1" dirty="0">
              <a:latin typeface="Helvetica Neue Light"/>
            </a:rPr>
            <a:t>Lack of Gender-Affirming Healthcare</a:t>
          </a:r>
        </a:p>
      </dgm:t>
    </dgm:pt>
    <dgm:pt modelId="{9B57B789-FC67-4DA6-ADFB-1636A7E07899}" type="parTrans" cxnId="{CDB3CAF1-ED15-4C93-9F24-3020E019DCCA}">
      <dgm:prSet/>
      <dgm:spPr/>
      <dgm:t>
        <a:bodyPr/>
        <a:lstStyle/>
        <a:p>
          <a:endParaRPr lang="en-US" sz="800" b="1"/>
        </a:p>
      </dgm:t>
    </dgm:pt>
    <dgm:pt modelId="{091DA6F9-E9DD-46E0-A97B-0DDA6987ED46}" type="sibTrans" cxnId="{CDB3CAF1-ED15-4C93-9F24-3020E019DCCA}">
      <dgm:prSet/>
      <dgm:spPr/>
      <dgm:t>
        <a:bodyPr/>
        <a:lstStyle/>
        <a:p>
          <a:endParaRPr lang="en-US" sz="800" b="1"/>
        </a:p>
      </dgm:t>
    </dgm:pt>
    <dgm:pt modelId="{753BC234-B627-4E35-9577-5F65C3BB89E2}">
      <dgm:prSet phldrT="[Text]" custT="1"/>
      <dgm:spPr>
        <a:solidFill>
          <a:schemeClr val="bg1">
            <a:lumMod val="75000"/>
            <a:alpha val="50000"/>
          </a:schemeClr>
        </a:solidFill>
      </dgm:spPr>
      <dgm:t>
        <a:bodyPr/>
        <a:lstStyle/>
        <a:p>
          <a:r>
            <a:rPr lang="en-US" sz="1400" b="1" dirty="0">
              <a:latin typeface="Helvetica Neue Light"/>
            </a:rPr>
            <a:t>Negative Peer Relationships</a:t>
          </a:r>
        </a:p>
      </dgm:t>
    </dgm:pt>
    <dgm:pt modelId="{D14698B1-B691-4817-8D6F-E9540E65051A}" type="parTrans" cxnId="{42EBE02E-F10F-4271-B3FD-B5576A6783EE}">
      <dgm:prSet/>
      <dgm:spPr/>
      <dgm:t>
        <a:bodyPr/>
        <a:lstStyle/>
        <a:p>
          <a:endParaRPr lang="en-US" sz="800"/>
        </a:p>
      </dgm:t>
    </dgm:pt>
    <dgm:pt modelId="{DEA95D45-91E4-497C-A56B-FBE48B428AB0}" type="sibTrans" cxnId="{42EBE02E-F10F-4271-B3FD-B5576A6783EE}">
      <dgm:prSet/>
      <dgm:spPr/>
      <dgm:t>
        <a:bodyPr/>
        <a:lstStyle/>
        <a:p>
          <a:endParaRPr lang="en-US" sz="800"/>
        </a:p>
      </dgm:t>
    </dgm:pt>
    <dgm:pt modelId="{7F1BAB14-CCA6-471B-ABA2-12317405A3AF}">
      <dgm:prSet phldrT="[Text]" custT="1"/>
      <dgm:spPr>
        <a:solidFill>
          <a:schemeClr val="bg1">
            <a:lumMod val="75000"/>
            <a:alpha val="50000"/>
          </a:schemeClr>
        </a:solidFill>
      </dgm:spPr>
      <dgm:t>
        <a:bodyPr/>
        <a:lstStyle/>
        <a:p>
          <a:r>
            <a:rPr lang="en-US" sz="1400" b="1" dirty="0">
              <a:latin typeface="Helvetica Neue Light"/>
            </a:rPr>
            <a:t>Micro-Aggressions</a:t>
          </a:r>
        </a:p>
      </dgm:t>
    </dgm:pt>
    <dgm:pt modelId="{07572ED8-4AED-444C-A0E4-44A08711EA97}" type="parTrans" cxnId="{A490E3AB-12E4-494F-8AC3-4BE072E94106}">
      <dgm:prSet/>
      <dgm:spPr/>
      <dgm:t>
        <a:bodyPr/>
        <a:lstStyle/>
        <a:p>
          <a:endParaRPr lang="en-US" sz="800"/>
        </a:p>
      </dgm:t>
    </dgm:pt>
    <dgm:pt modelId="{1C50EF5F-D677-4062-8292-35FF91718851}" type="sibTrans" cxnId="{A490E3AB-12E4-494F-8AC3-4BE072E94106}">
      <dgm:prSet/>
      <dgm:spPr/>
      <dgm:t>
        <a:bodyPr/>
        <a:lstStyle/>
        <a:p>
          <a:endParaRPr lang="en-US" sz="800"/>
        </a:p>
      </dgm:t>
    </dgm:pt>
    <dgm:pt modelId="{01E18950-A2B6-4D67-B9D6-2524171E9CFB}">
      <dgm:prSet phldrT="[Text]" custT="1"/>
      <dgm:spPr>
        <a:solidFill>
          <a:schemeClr val="accent1">
            <a:lumMod val="60000"/>
            <a:lumOff val="40000"/>
            <a:alpha val="50000"/>
          </a:schemeClr>
        </a:solidFill>
      </dgm:spPr>
      <dgm:t>
        <a:bodyPr/>
        <a:lstStyle/>
        <a:p>
          <a:pPr>
            <a:tabLst>
              <a:tab pos="968375" algn="l"/>
            </a:tabLst>
          </a:pPr>
          <a:r>
            <a:rPr lang="en-US" sz="1400" b="1" dirty="0">
              <a:solidFill>
                <a:schemeClr val="tx1"/>
              </a:solidFill>
              <a:latin typeface="Helvetica Neue Light"/>
            </a:rPr>
            <a:t>Acute and Cumulative Trauma</a:t>
          </a:r>
        </a:p>
      </dgm:t>
    </dgm:pt>
    <dgm:pt modelId="{6A056131-8006-42D9-802B-E18DC54E46F7}" type="sibTrans" cxnId="{225C2C48-B9D4-4E4B-A579-F05B10098868}">
      <dgm:prSet/>
      <dgm:spPr/>
      <dgm:t>
        <a:bodyPr/>
        <a:lstStyle/>
        <a:p>
          <a:endParaRPr lang="en-US" sz="800" b="1"/>
        </a:p>
      </dgm:t>
    </dgm:pt>
    <dgm:pt modelId="{3C3A6E98-5CE6-4958-8993-D0AC26434522}" type="parTrans" cxnId="{225C2C48-B9D4-4E4B-A579-F05B10098868}">
      <dgm:prSet/>
      <dgm:spPr/>
      <dgm:t>
        <a:bodyPr/>
        <a:lstStyle/>
        <a:p>
          <a:endParaRPr lang="en-US" sz="800" b="1"/>
        </a:p>
      </dgm:t>
    </dgm:pt>
    <dgm:pt modelId="{9C6233B2-4E27-4FB4-86F2-C980FAA5F6FA}" type="pres">
      <dgm:prSet presAssocID="{9E35DAFF-7B65-4528-A161-2D553BDA8B24}" presName="composite" presStyleCnt="0">
        <dgm:presLayoutVars>
          <dgm:chMax val="1"/>
          <dgm:dir/>
          <dgm:resizeHandles val="exact"/>
        </dgm:presLayoutVars>
      </dgm:prSet>
      <dgm:spPr/>
    </dgm:pt>
    <dgm:pt modelId="{A72259FD-D80D-49E2-B521-0DD9D3D32144}" type="pres">
      <dgm:prSet presAssocID="{9E35DAFF-7B65-4528-A161-2D553BDA8B24}" presName="radial" presStyleCnt="0">
        <dgm:presLayoutVars>
          <dgm:animLvl val="ctr"/>
        </dgm:presLayoutVars>
      </dgm:prSet>
      <dgm:spPr/>
    </dgm:pt>
    <dgm:pt modelId="{BAFF9212-8DA8-4CC0-B1FC-F24F54863EAE}" type="pres">
      <dgm:prSet presAssocID="{01E18950-A2B6-4D67-B9D6-2524171E9CFB}" presName="centerShape" presStyleLbl="vennNode1" presStyleIdx="0" presStyleCnt="11" custScaleX="109411" custScaleY="39943" custLinFactNeighborX="85997" custLinFactNeighborY="-50174"/>
      <dgm:spPr/>
    </dgm:pt>
    <dgm:pt modelId="{24980CC8-0507-4253-9F6C-0D5B7AC5769C}" type="pres">
      <dgm:prSet presAssocID="{4772FA68-4F01-485C-90D2-511EEA91F85B}" presName="node" presStyleLbl="vennNode1" presStyleIdx="1" presStyleCnt="11">
        <dgm:presLayoutVars>
          <dgm:bulletEnabled val="1"/>
        </dgm:presLayoutVars>
      </dgm:prSet>
      <dgm:spPr/>
    </dgm:pt>
    <dgm:pt modelId="{818CBE32-462F-4760-AB1F-DB9B55DE94DD}" type="pres">
      <dgm:prSet presAssocID="{9074F894-2A87-4521-BD81-BD447417CE93}" presName="node" presStyleLbl="vennNode1" presStyleIdx="2" presStyleCnt="11">
        <dgm:presLayoutVars>
          <dgm:bulletEnabled val="1"/>
        </dgm:presLayoutVars>
      </dgm:prSet>
      <dgm:spPr/>
    </dgm:pt>
    <dgm:pt modelId="{F4D0090F-E807-46EE-9FA7-E7051625FB8E}" type="pres">
      <dgm:prSet presAssocID="{C5333D82-82FC-4433-91D5-BE8036F857FC}" presName="node" presStyleLbl="vennNode1" presStyleIdx="3" presStyleCnt="11">
        <dgm:presLayoutVars>
          <dgm:bulletEnabled val="1"/>
        </dgm:presLayoutVars>
      </dgm:prSet>
      <dgm:spPr/>
    </dgm:pt>
    <dgm:pt modelId="{EDCDB6DB-CA72-479F-911F-EC93CA39EE58}" type="pres">
      <dgm:prSet presAssocID="{7F1BAB14-CCA6-471B-ABA2-12317405A3AF}" presName="node" presStyleLbl="vennNode1" presStyleIdx="4" presStyleCnt="11">
        <dgm:presLayoutVars>
          <dgm:bulletEnabled val="1"/>
        </dgm:presLayoutVars>
      </dgm:prSet>
      <dgm:spPr/>
    </dgm:pt>
    <dgm:pt modelId="{DAF4BD74-C51E-4C43-9187-B49AB79ECC21}" type="pres">
      <dgm:prSet presAssocID="{B4AC66FB-B295-4A72-A6C1-462CDEE878C4}" presName="node" presStyleLbl="vennNode1" presStyleIdx="5" presStyleCnt="11">
        <dgm:presLayoutVars>
          <dgm:bulletEnabled val="1"/>
        </dgm:presLayoutVars>
      </dgm:prSet>
      <dgm:spPr/>
    </dgm:pt>
    <dgm:pt modelId="{0EF5F0CD-5F1D-4C5A-AD24-8DE3EF1D7A79}" type="pres">
      <dgm:prSet presAssocID="{2CDEEAFD-B4FA-420D-913A-F73E19C0F07F}" presName="node" presStyleLbl="vennNode1" presStyleIdx="6" presStyleCnt="11">
        <dgm:presLayoutVars>
          <dgm:bulletEnabled val="1"/>
        </dgm:presLayoutVars>
      </dgm:prSet>
      <dgm:spPr/>
    </dgm:pt>
    <dgm:pt modelId="{31060125-9AD0-4548-99D2-7A356EC20722}" type="pres">
      <dgm:prSet presAssocID="{753BC234-B627-4E35-9577-5F65C3BB89E2}" presName="node" presStyleLbl="vennNode1" presStyleIdx="7" presStyleCnt="11">
        <dgm:presLayoutVars>
          <dgm:bulletEnabled val="1"/>
        </dgm:presLayoutVars>
      </dgm:prSet>
      <dgm:spPr/>
    </dgm:pt>
    <dgm:pt modelId="{D9D59990-EF2B-41A0-B50C-A9EE076F26F8}" type="pres">
      <dgm:prSet presAssocID="{374F4FEB-DBE2-434C-97DE-0773FC15CA86}" presName="node" presStyleLbl="vennNode1" presStyleIdx="8" presStyleCnt="11">
        <dgm:presLayoutVars>
          <dgm:bulletEnabled val="1"/>
        </dgm:presLayoutVars>
      </dgm:prSet>
      <dgm:spPr/>
    </dgm:pt>
    <dgm:pt modelId="{99BEE37E-8229-40A1-BE6E-29FD252D3C1F}" type="pres">
      <dgm:prSet presAssocID="{540DF943-9F3C-448C-8D6C-8C05F91D8661}" presName="node" presStyleLbl="vennNode1" presStyleIdx="9" presStyleCnt="11">
        <dgm:presLayoutVars>
          <dgm:bulletEnabled val="1"/>
        </dgm:presLayoutVars>
      </dgm:prSet>
      <dgm:spPr/>
    </dgm:pt>
    <dgm:pt modelId="{2419364A-5E3D-4C99-9A88-0D1C8BB9BF47}" type="pres">
      <dgm:prSet presAssocID="{2F6144DB-AB21-403C-8E10-84AD73795EBD}" presName="node" presStyleLbl="vennNode1" presStyleIdx="10" presStyleCnt="11">
        <dgm:presLayoutVars>
          <dgm:bulletEnabled val="1"/>
        </dgm:presLayoutVars>
      </dgm:prSet>
      <dgm:spPr/>
    </dgm:pt>
  </dgm:ptLst>
  <dgm:cxnLst>
    <dgm:cxn modelId="{E5556C0D-8EFE-4F9E-9188-641638C87471}" type="presOf" srcId="{2F6144DB-AB21-403C-8E10-84AD73795EBD}" destId="{2419364A-5E3D-4C99-9A88-0D1C8BB9BF47}" srcOrd="0" destOrd="0" presId="urn:microsoft.com/office/officeart/2005/8/layout/radial3"/>
    <dgm:cxn modelId="{4550C616-3D59-46DA-B92F-EC605C5F2DD6}" srcId="{01E18950-A2B6-4D67-B9D6-2524171E9CFB}" destId="{B4AC66FB-B295-4A72-A6C1-462CDEE878C4}" srcOrd="4" destOrd="0" parTransId="{9DB81CD8-C9CC-4E3C-8D36-2FC03D56A702}" sibTransId="{7EE7E4A1-CDAD-4AF2-BFBF-3B3D041CF245}"/>
    <dgm:cxn modelId="{803A2929-374E-4D25-9018-4AD3858C3B5F}" srcId="{01E18950-A2B6-4D67-B9D6-2524171E9CFB}" destId="{C5333D82-82FC-4433-91D5-BE8036F857FC}" srcOrd="2" destOrd="0" parTransId="{9DB3FC51-4D95-47D6-9096-9D2D41ECB29B}" sibTransId="{91DB3B49-5802-4E2B-8D51-59F99293C95C}"/>
    <dgm:cxn modelId="{42EBE02E-F10F-4271-B3FD-B5576A6783EE}" srcId="{01E18950-A2B6-4D67-B9D6-2524171E9CFB}" destId="{753BC234-B627-4E35-9577-5F65C3BB89E2}" srcOrd="6" destOrd="0" parTransId="{D14698B1-B691-4817-8D6F-E9540E65051A}" sibTransId="{DEA95D45-91E4-497C-A56B-FBE48B428AB0}"/>
    <dgm:cxn modelId="{5A656437-3042-4F46-BB49-1A050B044F52}" type="presOf" srcId="{B4AC66FB-B295-4A72-A6C1-462CDEE878C4}" destId="{DAF4BD74-C51E-4C43-9187-B49AB79ECC21}" srcOrd="0" destOrd="0" presId="urn:microsoft.com/office/officeart/2005/8/layout/radial3"/>
    <dgm:cxn modelId="{CC638E38-00BB-4FE8-A871-12E8DDFFD70E}" type="presOf" srcId="{374F4FEB-DBE2-434C-97DE-0773FC15CA86}" destId="{D9D59990-EF2B-41A0-B50C-A9EE076F26F8}" srcOrd="0" destOrd="0" presId="urn:microsoft.com/office/officeart/2005/8/layout/radial3"/>
    <dgm:cxn modelId="{ED29D15F-418D-47E6-B3FA-D5C733589F01}" type="presOf" srcId="{753BC234-B627-4E35-9577-5F65C3BB89E2}" destId="{31060125-9AD0-4548-99D2-7A356EC20722}" srcOrd="0" destOrd="0" presId="urn:microsoft.com/office/officeart/2005/8/layout/radial3"/>
    <dgm:cxn modelId="{92C91361-0579-42E8-8C0C-06AA69D982C5}" srcId="{01E18950-A2B6-4D67-B9D6-2524171E9CFB}" destId="{540DF943-9F3C-448C-8D6C-8C05F91D8661}" srcOrd="8" destOrd="0" parTransId="{25D5A714-F3F2-43DF-B74D-D47AC6B13AF6}" sibTransId="{89D029C8-5346-41AE-9D06-58C71B49AEEE}"/>
    <dgm:cxn modelId="{B3F35C41-6455-4DC7-A2D6-660A5D223395}" type="presOf" srcId="{540DF943-9F3C-448C-8D6C-8C05F91D8661}" destId="{99BEE37E-8229-40A1-BE6E-29FD252D3C1F}" srcOrd="0" destOrd="0" presId="urn:microsoft.com/office/officeart/2005/8/layout/radial3"/>
    <dgm:cxn modelId="{225C2C48-B9D4-4E4B-A579-F05B10098868}" srcId="{9E35DAFF-7B65-4528-A161-2D553BDA8B24}" destId="{01E18950-A2B6-4D67-B9D6-2524171E9CFB}" srcOrd="0" destOrd="0" parTransId="{3C3A6E98-5CE6-4958-8993-D0AC26434522}" sibTransId="{6A056131-8006-42D9-802B-E18DC54E46F7}"/>
    <dgm:cxn modelId="{C5E2C64C-04F3-4164-91E4-F9E184E3EA73}" type="presOf" srcId="{4772FA68-4F01-485C-90D2-511EEA91F85B}" destId="{24980CC8-0507-4253-9F6C-0D5B7AC5769C}" srcOrd="0" destOrd="0" presId="urn:microsoft.com/office/officeart/2005/8/layout/radial3"/>
    <dgm:cxn modelId="{752CB76E-854C-41A7-9CDC-98BC3E93672F}" srcId="{01E18950-A2B6-4D67-B9D6-2524171E9CFB}" destId="{374F4FEB-DBE2-434C-97DE-0773FC15CA86}" srcOrd="7" destOrd="0" parTransId="{BCE8898E-D123-4E45-A45F-AA9F3530ADC4}" sibTransId="{A964821E-9F9D-4728-8052-BF194EA64F51}"/>
    <dgm:cxn modelId="{9A9BEF4F-4A06-4B95-9B71-3DA4F7E05C17}" type="presOf" srcId="{7F1BAB14-CCA6-471B-ABA2-12317405A3AF}" destId="{EDCDB6DB-CA72-479F-911F-EC93CA39EE58}" srcOrd="0" destOrd="0" presId="urn:microsoft.com/office/officeart/2005/8/layout/radial3"/>
    <dgm:cxn modelId="{B0FFC376-0A4C-437F-B145-3D965BEDBA44}" type="presOf" srcId="{9E35DAFF-7B65-4528-A161-2D553BDA8B24}" destId="{9C6233B2-4E27-4FB4-86F2-C980FAA5F6FA}" srcOrd="0" destOrd="0" presId="urn:microsoft.com/office/officeart/2005/8/layout/radial3"/>
    <dgm:cxn modelId="{06680482-72CB-4EB0-9734-29B158306000}" type="presOf" srcId="{C5333D82-82FC-4433-91D5-BE8036F857FC}" destId="{F4D0090F-E807-46EE-9FA7-E7051625FB8E}" srcOrd="0" destOrd="0" presId="urn:microsoft.com/office/officeart/2005/8/layout/radial3"/>
    <dgm:cxn modelId="{3CCEB189-6C67-4104-B7BA-51AAB15C39DB}" type="presOf" srcId="{9074F894-2A87-4521-BD81-BD447417CE93}" destId="{818CBE32-462F-4760-AB1F-DB9B55DE94DD}" srcOrd="0" destOrd="0" presId="urn:microsoft.com/office/officeart/2005/8/layout/radial3"/>
    <dgm:cxn modelId="{8CBDF895-75A0-408F-8687-2B0147415F79}" srcId="{01E18950-A2B6-4D67-B9D6-2524171E9CFB}" destId="{4772FA68-4F01-485C-90D2-511EEA91F85B}" srcOrd="0" destOrd="0" parTransId="{71F3236B-C6B7-4C0A-A3CF-701B3DBEB8C7}" sibTransId="{0E27616A-2F88-47E9-864C-270EA7FC5A1A}"/>
    <dgm:cxn modelId="{A490E3AB-12E4-494F-8AC3-4BE072E94106}" srcId="{01E18950-A2B6-4D67-B9D6-2524171E9CFB}" destId="{7F1BAB14-CCA6-471B-ABA2-12317405A3AF}" srcOrd="3" destOrd="0" parTransId="{07572ED8-4AED-444C-A0E4-44A08711EA97}" sibTransId="{1C50EF5F-D677-4062-8292-35FF91718851}"/>
    <dgm:cxn modelId="{11854FD7-D682-4572-AE76-E465C09FAFB6}" srcId="{01E18950-A2B6-4D67-B9D6-2524171E9CFB}" destId="{2CDEEAFD-B4FA-420D-913A-F73E19C0F07F}" srcOrd="5" destOrd="0" parTransId="{F0042693-B7F9-4FF5-AE48-9FD5B144D28B}" sibTransId="{A6156978-6D9F-495E-BCED-8A3C10E117B4}"/>
    <dgm:cxn modelId="{979605D9-B5E0-43DB-A9AB-F5927B36C5BE}" type="presOf" srcId="{2CDEEAFD-B4FA-420D-913A-F73E19C0F07F}" destId="{0EF5F0CD-5F1D-4C5A-AD24-8DE3EF1D7A79}" srcOrd="0" destOrd="0" presId="urn:microsoft.com/office/officeart/2005/8/layout/radial3"/>
    <dgm:cxn modelId="{C7B485E4-15A9-40D3-A1AD-8DC28E99BCFF}" srcId="{01E18950-A2B6-4D67-B9D6-2524171E9CFB}" destId="{9074F894-2A87-4521-BD81-BD447417CE93}" srcOrd="1" destOrd="0" parTransId="{7AF183D3-AC89-4171-975B-0297DB126B5C}" sibTransId="{C3E1F3F6-9C2C-4614-9E12-891440180F5E}"/>
    <dgm:cxn modelId="{CDB3CAF1-ED15-4C93-9F24-3020E019DCCA}" srcId="{01E18950-A2B6-4D67-B9D6-2524171E9CFB}" destId="{2F6144DB-AB21-403C-8E10-84AD73795EBD}" srcOrd="9" destOrd="0" parTransId="{9B57B789-FC67-4DA6-ADFB-1636A7E07899}" sibTransId="{091DA6F9-E9DD-46E0-A97B-0DDA6987ED46}"/>
    <dgm:cxn modelId="{8F10C2F5-1985-4A8A-98B5-725366D6DE1D}" type="presOf" srcId="{01E18950-A2B6-4D67-B9D6-2524171E9CFB}" destId="{BAFF9212-8DA8-4CC0-B1FC-F24F54863EAE}" srcOrd="0" destOrd="0" presId="urn:microsoft.com/office/officeart/2005/8/layout/radial3"/>
    <dgm:cxn modelId="{6A9AD6CB-C6F9-4EAF-8DC4-764E74CF0F76}" type="presParOf" srcId="{9C6233B2-4E27-4FB4-86F2-C980FAA5F6FA}" destId="{A72259FD-D80D-49E2-B521-0DD9D3D32144}" srcOrd="0" destOrd="0" presId="urn:microsoft.com/office/officeart/2005/8/layout/radial3"/>
    <dgm:cxn modelId="{34911414-16B1-4033-AF51-D6EE8A044A1C}" type="presParOf" srcId="{A72259FD-D80D-49E2-B521-0DD9D3D32144}" destId="{BAFF9212-8DA8-4CC0-B1FC-F24F54863EAE}" srcOrd="0" destOrd="0" presId="urn:microsoft.com/office/officeart/2005/8/layout/radial3"/>
    <dgm:cxn modelId="{834F56DB-25F7-4097-AF5B-36D006246853}" type="presParOf" srcId="{A72259FD-D80D-49E2-B521-0DD9D3D32144}" destId="{24980CC8-0507-4253-9F6C-0D5B7AC5769C}" srcOrd="1" destOrd="0" presId="urn:microsoft.com/office/officeart/2005/8/layout/radial3"/>
    <dgm:cxn modelId="{299552B2-5312-46EF-8EB7-54EBD9C15092}" type="presParOf" srcId="{A72259FD-D80D-49E2-B521-0DD9D3D32144}" destId="{818CBE32-462F-4760-AB1F-DB9B55DE94DD}" srcOrd="2" destOrd="0" presId="urn:microsoft.com/office/officeart/2005/8/layout/radial3"/>
    <dgm:cxn modelId="{DBC5A670-72A1-4B24-8840-3AAC8D377118}" type="presParOf" srcId="{A72259FD-D80D-49E2-B521-0DD9D3D32144}" destId="{F4D0090F-E807-46EE-9FA7-E7051625FB8E}" srcOrd="3" destOrd="0" presId="urn:microsoft.com/office/officeart/2005/8/layout/radial3"/>
    <dgm:cxn modelId="{9052FAB1-C294-4A32-8745-F06655DA13D8}" type="presParOf" srcId="{A72259FD-D80D-49E2-B521-0DD9D3D32144}" destId="{EDCDB6DB-CA72-479F-911F-EC93CA39EE58}" srcOrd="4" destOrd="0" presId="urn:microsoft.com/office/officeart/2005/8/layout/radial3"/>
    <dgm:cxn modelId="{C4E735EC-4CC6-4796-B904-006777F742DD}" type="presParOf" srcId="{A72259FD-D80D-49E2-B521-0DD9D3D32144}" destId="{DAF4BD74-C51E-4C43-9187-B49AB79ECC21}" srcOrd="5" destOrd="0" presId="urn:microsoft.com/office/officeart/2005/8/layout/radial3"/>
    <dgm:cxn modelId="{8FCF854C-25CA-4ED8-A362-73889C424B99}" type="presParOf" srcId="{A72259FD-D80D-49E2-B521-0DD9D3D32144}" destId="{0EF5F0CD-5F1D-4C5A-AD24-8DE3EF1D7A79}" srcOrd="6" destOrd="0" presId="urn:microsoft.com/office/officeart/2005/8/layout/radial3"/>
    <dgm:cxn modelId="{3DAF2A5C-9A12-47E8-B975-2195325EEFCB}" type="presParOf" srcId="{A72259FD-D80D-49E2-B521-0DD9D3D32144}" destId="{31060125-9AD0-4548-99D2-7A356EC20722}" srcOrd="7" destOrd="0" presId="urn:microsoft.com/office/officeart/2005/8/layout/radial3"/>
    <dgm:cxn modelId="{512E477B-7FC5-42CD-A979-035F23FFE06A}" type="presParOf" srcId="{A72259FD-D80D-49E2-B521-0DD9D3D32144}" destId="{D9D59990-EF2B-41A0-B50C-A9EE076F26F8}" srcOrd="8" destOrd="0" presId="urn:microsoft.com/office/officeart/2005/8/layout/radial3"/>
    <dgm:cxn modelId="{5A99D2F2-D441-4324-8B9D-AE4E04F1DFA4}" type="presParOf" srcId="{A72259FD-D80D-49E2-B521-0DD9D3D32144}" destId="{99BEE37E-8229-40A1-BE6E-29FD252D3C1F}" srcOrd="9" destOrd="0" presId="urn:microsoft.com/office/officeart/2005/8/layout/radial3"/>
    <dgm:cxn modelId="{59BA454B-DF53-4BBB-8894-C1CEC80BF127}" type="presParOf" srcId="{A72259FD-D80D-49E2-B521-0DD9D3D32144}" destId="{2419364A-5E3D-4C99-9A88-0D1C8BB9BF47}" srcOrd="10"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FF9212-8DA8-4CC0-B1FC-F24F54863EAE}">
      <dsp:nvSpPr>
        <dsp:cNvPr id="0" name=""/>
        <dsp:cNvSpPr/>
      </dsp:nvSpPr>
      <dsp:spPr>
        <a:xfrm>
          <a:off x="6804111" y="179152"/>
          <a:ext cx="4066877" cy="1484707"/>
        </a:xfrm>
        <a:prstGeom prst="ellipse">
          <a:avLst/>
        </a:prstGeom>
        <a:solidFill>
          <a:schemeClr val="accent1">
            <a:lumMod val="60000"/>
            <a:lumOff val="40000"/>
            <a:alpha val="50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tabLst>
              <a:tab pos="968375" algn="l"/>
            </a:tabLst>
          </a:pPr>
          <a:r>
            <a:rPr lang="en-US" sz="1400" b="1" kern="1200" dirty="0">
              <a:solidFill>
                <a:schemeClr val="tx1"/>
              </a:solidFill>
              <a:latin typeface="Helvetica Neue Light"/>
            </a:rPr>
            <a:t>Acute and Cumulative Trauma</a:t>
          </a:r>
        </a:p>
      </dsp:txBody>
      <dsp:txXfrm>
        <a:off x="7399691" y="396582"/>
        <a:ext cx="2875717" cy="1049847"/>
      </dsp:txXfrm>
    </dsp:sp>
    <dsp:sp modelId="{24980CC8-0507-4253-9F6C-0D5B7AC5769C}">
      <dsp:nvSpPr>
        <dsp:cNvPr id="0" name=""/>
        <dsp:cNvSpPr/>
      </dsp:nvSpPr>
      <dsp:spPr>
        <a:xfrm>
          <a:off x="4506228" y="663"/>
          <a:ext cx="1858532" cy="1858532"/>
        </a:xfrm>
        <a:prstGeom prst="ellipse">
          <a:avLst/>
        </a:prstGeom>
        <a:solidFill>
          <a:schemeClr val="bg1">
            <a:lumMod val="75000"/>
            <a:alpha val="50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Helvetica Neue Light"/>
            </a:rPr>
            <a:t>Stigma </a:t>
          </a:r>
        </a:p>
      </dsp:txBody>
      <dsp:txXfrm>
        <a:off x="4778404" y="272839"/>
        <a:ext cx="1314180" cy="1314180"/>
      </dsp:txXfrm>
    </dsp:sp>
    <dsp:sp modelId="{818CBE32-462F-4760-AB1F-DB9B55DE94DD}">
      <dsp:nvSpPr>
        <dsp:cNvPr id="0" name=""/>
        <dsp:cNvSpPr/>
      </dsp:nvSpPr>
      <dsp:spPr>
        <a:xfrm>
          <a:off x="5929058" y="462969"/>
          <a:ext cx="1858532" cy="1858532"/>
        </a:xfrm>
        <a:prstGeom prst="ellipse">
          <a:avLst/>
        </a:prstGeom>
        <a:solidFill>
          <a:schemeClr val="bg1">
            <a:lumMod val="75000"/>
            <a:alpha val="50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Helvetica Neue Light"/>
            </a:rPr>
            <a:t>Lack</a:t>
          </a:r>
          <a:r>
            <a:rPr lang="en-US" sz="1400" b="1" kern="1200" baseline="0" dirty="0">
              <a:latin typeface="Helvetica Neue Light"/>
            </a:rPr>
            <a:t> of Family Support</a:t>
          </a:r>
          <a:endParaRPr lang="en-US" sz="1400" b="1" kern="1200" dirty="0">
            <a:latin typeface="Helvetica Neue Light"/>
          </a:endParaRPr>
        </a:p>
      </dsp:txBody>
      <dsp:txXfrm>
        <a:off x="6201234" y="735145"/>
        <a:ext cx="1314180" cy="1314180"/>
      </dsp:txXfrm>
    </dsp:sp>
    <dsp:sp modelId="{F4D0090F-E807-46EE-9FA7-E7051625FB8E}">
      <dsp:nvSpPr>
        <dsp:cNvPr id="0" name=""/>
        <dsp:cNvSpPr/>
      </dsp:nvSpPr>
      <dsp:spPr>
        <a:xfrm>
          <a:off x="6808416" y="1673301"/>
          <a:ext cx="1858532" cy="1858532"/>
        </a:xfrm>
        <a:prstGeom prst="ellipse">
          <a:avLst/>
        </a:prstGeom>
        <a:solidFill>
          <a:schemeClr val="bg1">
            <a:lumMod val="75000"/>
            <a:alpha val="50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Helvetica Neue Light"/>
            </a:rPr>
            <a:t>Discriminatory Laws and Policies</a:t>
          </a:r>
        </a:p>
      </dsp:txBody>
      <dsp:txXfrm>
        <a:off x="7080592" y="1945477"/>
        <a:ext cx="1314180" cy="1314180"/>
      </dsp:txXfrm>
    </dsp:sp>
    <dsp:sp modelId="{EDCDB6DB-CA72-479F-911F-EC93CA39EE58}">
      <dsp:nvSpPr>
        <dsp:cNvPr id="0" name=""/>
        <dsp:cNvSpPr/>
      </dsp:nvSpPr>
      <dsp:spPr>
        <a:xfrm>
          <a:off x="6808416" y="3169353"/>
          <a:ext cx="1858532" cy="1858532"/>
        </a:xfrm>
        <a:prstGeom prst="ellipse">
          <a:avLst/>
        </a:prstGeom>
        <a:solidFill>
          <a:schemeClr val="bg1">
            <a:lumMod val="75000"/>
            <a:alpha val="50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Helvetica Neue Light"/>
            </a:rPr>
            <a:t>Micro-Aggressions</a:t>
          </a:r>
        </a:p>
      </dsp:txBody>
      <dsp:txXfrm>
        <a:off x="7080592" y="3441529"/>
        <a:ext cx="1314180" cy="1314180"/>
      </dsp:txXfrm>
    </dsp:sp>
    <dsp:sp modelId="{DAF4BD74-C51E-4C43-9187-B49AB79ECC21}">
      <dsp:nvSpPr>
        <dsp:cNvPr id="0" name=""/>
        <dsp:cNvSpPr/>
      </dsp:nvSpPr>
      <dsp:spPr>
        <a:xfrm>
          <a:off x="5929058" y="4379685"/>
          <a:ext cx="1858532" cy="1858532"/>
        </a:xfrm>
        <a:prstGeom prst="ellipse">
          <a:avLst/>
        </a:prstGeom>
        <a:solidFill>
          <a:schemeClr val="bg1">
            <a:lumMod val="75000"/>
            <a:alpha val="50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Helvetica Neue Light"/>
            </a:rPr>
            <a:t>Rigid Gender Norms</a:t>
          </a:r>
        </a:p>
      </dsp:txBody>
      <dsp:txXfrm>
        <a:off x="6201234" y="4651861"/>
        <a:ext cx="1314180" cy="1314180"/>
      </dsp:txXfrm>
    </dsp:sp>
    <dsp:sp modelId="{0EF5F0CD-5F1D-4C5A-AD24-8DE3EF1D7A79}">
      <dsp:nvSpPr>
        <dsp:cNvPr id="0" name=""/>
        <dsp:cNvSpPr/>
      </dsp:nvSpPr>
      <dsp:spPr>
        <a:xfrm>
          <a:off x="4506228" y="4841991"/>
          <a:ext cx="1858532" cy="1858532"/>
        </a:xfrm>
        <a:prstGeom prst="ellipse">
          <a:avLst/>
        </a:prstGeom>
        <a:solidFill>
          <a:schemeClr val="bg1">
            <a:lumMod val="75000"/>
            <a:alpha val="50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Helvetica Neue Light"/>
            </a:rPr>
            <a:t>Internalized Transphobia</a:t>
          </a:r>
        </a:p>
      </dsp:txBody>
      <dsp:txXfrm>
        <a:off x="4778404" y="5114167"/>
        <a:ext cx="1314180" cy="1314180"/>
      </dsp:txXfrm>
    </dsp:sp>
    <dsp:sp modelId="{31060125-9AD0-4548-99D2-7A356EC20722}">
      <dsp:nvSpPr>
        <dsp:cNvPr id="0" name=""/>
        <dsp:cNvSpPr/>
      </dsp:nvSpPr>
      <dsp:spPr>
        <a:xfrm>
          <a:off x="3083397" y="4379685"/>
          <a:ext cx="1858532" cy="1858532"/>
        </a:xfrm>
        <a:prstGeom prst="ellipse">
          <a:avLst/>
        </a:prstGeom>
        <a:solidFill>
          <a:schemeClr val="bg1">
            <a:lumMod val="75000"/>
            <a:alpha val="50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Helvetica Neue Light"/>
            </a:rPr>
            <a:t>Negative Peer Relationships</a:t>
          </a:r>
        </a:p>
      </dsp:txBody>
      <dsp:txXfrm>
        <a:off x="3355573" y="4651861"/>
        <a:ext cx="1314180" cy="1314180"/>
      </dsp:txXfrm>
    </dsp:sp>
    <dsp:sp modelId="{D9D59990-EF2B-41A0-B50C-A9EE076F26F8}">
      <dsp:nvSpPr>
        <dsp:cNvPr id="0" name=""/>
        <dsp:cNvSpPr/>
      </dsp:nvSpPr>
      <dsp:spPr>
        <a:xfrm>
          <a:off x="2204040" y="3169353"/>
          <a:ext cx="1858532" cy="1858532"/>
        </a:xfrm>
        <a:prstGeom prst="ellipse">
          <a:avLst/>
        </a:prstGeom>
        <a:solidFill>
          <a:schemeClr val="bg1">
            <a:lumMod val="75000"/>
            <a:alpha val="50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Helvetica Neue Light"/>
            </a:rPr>
            <a:t>Concealment of Identity</a:t>
          </a:r>
        </a:p>
      </dsp:txBody>
      <dsp:txXfrm>
        <a:off x="2476216" y="3441529"/>
        <a:ext cx="1314180" cy="1314180"/>
      </dsp:txXfrm>
    </dsp:sp>
    <dsp:sp modelId="{99BEE37E-8229-40A1-BE6E-29FD252D3C1F}">
      <dsp:nvSpPr>
        <dsp:cNvPr id="0" name=""/>
        <dsp:cNvSpPr/>
      </dsp:nvSpPr>
      <dsp:spPr>
        <a:xfrm>
          <a:off x="2204040" y="1673301"/>
          <a:ext cx="1858532" cy="1858532"/>
        </a:xfrm>
        <a:prstGeom prst="ellipse">
          <a:avLst/>
        </a:prstGeom>
        <a:solidFill>
          <a:schemeClr val="bg1">
            <a:lumMod val="75000"/>
            <a:alpha val="50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Helvetica Neue Light"/>
            </a:rPr>
            <a:t>Bullying</a:t>
          </a:r>
          <a:r>
            <a:rPr lang="en-US" sz="1400" b="1" kern="1200" baseline="0" dirty="0">
              <a:latin typeface="Helvetica Neue Light"/>
            </a:rPr>
            <a:t> </a:t>
          </a:r>
          <a:r>
            <a:rPr lang="en-US" sz="1400" b="1" kern="1200" dirty="0">
              <a:latin typeface="Helvetica Neue Light"/>
            </a:rPr>
            <a:t>&amp; Victimization</a:t>
          </a:r>
        </a:p>
      </dsp:txBody>
      <dsp:txXfrm>
        <a:off x="2476216" y="1945477"/>
        <a:ext cx="1314180" cy="1314180"/>
      </dsp:txXfrm>
    </dsp:sp>
    <dsp:sp modelId="{2419364A-5E3D-4C99-9A88-0D1C8BB9BF47}">
      <dsp:nvSpPr>
        <dsp:cNvPr id="0" name=""/>
        <dsp:cNvSpPr/>
      </dsp:nvSpPr>
      <dsp:spPr>
        <a:xfrm>
          <a:off x="3083397" y="462969"/>
          <a:ext cx="1858532" cy="1858532"/>
        </a:xfrm>
        <a:prstGeom prst="ellipse">
          <a:avLst/>
        </a:prstGeom>
        <a:solidFill>
          <a:schemeClr val="bg1">
            <a:lumMod val="75000"/>
            <a:alpha val="50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Helvetica Neue Light"/>
            </a:rPr>
            <a:t>Lack of Gender-Affirming Healthcare</a:t>
          </a:r>
        </a:p>
      </dsp:txBody>
      <dsp:txXfrm>
        <a:off x="3355573" y="735145"/>
        <a:ext cx="1314180" cy="1314180"/>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B047CF-4FFB-D64E-B885-3F9E900A2E4B}" type="datetimeFigureOut">
              <a:rPr lang="en-US" smtClean="0"/>
              <a:t>12/13/2023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A213D9-FDC1-8C43-BA8B-BB93B2D5ADFC}" type="slidenum">
              <a:rPr lang="en-US" smtClean="0"/>
              <a:t>‹#›</a:t>
            </a:fld>
            <a:endParaRPr lang="en-US"/>
          </a:p>
        </p:txBody>
      </p:sp>
    </p:spTree>
    <p:extLst>
      <p:ext uri="{BB962C8B-B14F-4D97-AF65-F5344CB8AC3E}">
        <p14:creationId xmlns:p14="http://schemas.microsoft.com/office/powerpoint/2010/main" val="1824245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www.ncbi.nlm.nih.gov/pubmed?term=Halkitis%20PN%5BAuthor%5D&amp;cauthor=true&amp;cauthor_uid=24319321" TargetMode="External"/><Relationship Id="rId13" Type="http://schemas.openxmlformats.org/officeDocument/2006/relationships/hyperlink" Target="http://www.ncbi.nlm.nih.gov/pubmed?term=Pichler%20EM%5BAuthor%5D&amp;cauthor=true&amp;cauthor_uid=24573399" TargetMode="External"/><Relationship Id="rId18" Type="http://schemas.openxmlformats.org/officeDocument/2006/relationships/hyperlink" Target="http://www.ncbi.nlm.nih.gov/pubmed?term=Dewaele%20A%5BAuthor%5D&amp;cauthor=true&amp;cauthor_uid=21213178" TargetMode="External"/><Relationship Id="rId3" Type="http://schemas.openxmlformats.org/officeDocument/2006/relationships/hyperlink" Target="http://www.ncbi.nlm.nih.gov/pubmed/24847996" TargetMode="External"/><Relationship Id="rId7" Type="http://schemas.openxmlformats.org/officeDocument/2006/relationships/hyperlink" Target="http://www.ncbi.nlm.nih.gov/pubmed?term=Dentato%20MP%5BAuthor%5D&amp;cauthor=true&amp;cauthor_uid=24319321" TargetMode="External"/><Relationship Id="rId12" Type="http://schemas.openxmlformats.org/officeDocument/2006/relationships/hyperlink" Target="http://www.ncbi.nlm.nih.gov/pubmed?term=Fartacek%20C%5BAuthor%5D&amp;cauthor=true&amp;cauthor_uid=24573399" TargetMode="External"/><Relationship Id="rId17" Type="http://schemas.openxmlformats.org/officeDocument/2006/relationships/hyperlink" Target="http://www.ncbi.nlm.nih.gov/pubmed?term=Cox%20N%5BAuthor%5D&amp;cauthor=true&amp;cauthor_uid=21213178" TargetMode="External"/><Relationship Id="rId2" Type="http://schemas.openxmlformats.org/officeDocument/2006/relationships/slide" Target="../slides/slide28.xml"/><Relationship Id="rId16" Type="http://schemas.openxmlformats.org/officeDocument/2006/relationships/hyperlink" Target="http://www.ncbi.nlm.nih.gov/pubmed/21213178" TargetMode="External"/><Relationship Id="rId20" Type="http://schemas.openxmlformats.org/officeDocument/2006/relationships/hyperlink" Target="http://www.ncbi.nlm.nih.gov/pubmed?term=Vincke%20J%5BAuthor%5D&amp;cauthor=true&amp;cauthor_uid=21213178" TargetMode="External"/><Relationship Id="rId1" Type="http://schemas.openxmlformats.org/officeDocument/2006/relationships/notesMaster" Target="../notesMasters/notesMaster1.xml"/><Relationship Id="rId6" Type="http://schemas.openxmlformats.org/officeDocument/2006/relationships/hyperlink" Target="http://www.ncbi.nlm.nih.gov/pubmed/24319321" TargetMode="External"/><Relationship Id="rId11" Type="http://schemas.openxmlformats.org/officeDocument/2006/relationships/hyperlink" Target="http://www.ncbi.nlm.nih.gov/pubmed?term=Sellmeier%20M%5BAuthor%5D&amp;cauthor=true&amp;cauthor_uid=24573399" TargetMode="External"/><Relationship Id="rId5" Type="http://schemas.openxmlformats.org/officeDocument/2006/relationships/hyperlink" Target="http://www.ncbi.nlm.nih.gov/pubmed/24573399" TargetMode="External"/><Relationship Id="rId15" Type="http://schemas.openxmlformats.org/officeDocument/2006/relationships/hyperlink" Target="http://www.ncbi.nlm.nih.gov/pubmed?term=Kralovec%20K%5BAuthor%5D&amp;cauthor=true&amp;cauthor_uid=24573399" TargetMode="External"/><Relationship Id="rId10" Type="http://schemas.openxmlformats.org/officeDocument/2006/relationships/hyperlink" Target="http://www.ncbi.nlm.nih.gov/pubmed?term=Pl%C3%B6derl%20M%5BAuthor%5D&amp;cauthor=true&amp;cauthor_uid=24573399" TargetMode="External"/><Relationship Id="rId19" Type="http://schemas.openxmlformats.org/officeDocument/2006/relationships/hyperlink" Target="http://www.ncbi.nlm.nih.gov/pubmed?term=van%20Houtte%20M%5BAuthor%5D&amp;cauthor=true&amp;cauthor_uid=21213178" TargetMode="External"/><Relationship Id="rId4" Type="http://schemas.openxmlformats.org/officeDocument/2006/relationships/hyperlink" Target="http://www.ncbi.nlm.nih.gov/pubmed?term=Pandya%20A%5BAuthor%5D&amp;cauthor=true&amp;cauthor_uid=24847996" TargetMode="External"/><Relationship Id="rId9" Type="http://schemas.openxmlformats.org/officeDocument/2006/relationships/hyperlink" Target="http://www.ncbi.nlm.nih.gov/pubmed?term=Orwat%20J%5BAuthor%5D&amp;cauthor=true&amp;cauthor_uid=24319321" TargetMode="External"/><Relationship Id="rId14" Type="http://schemas.openxmlformats.org/officeDocument/2006/relationships/hyperlink" Target="http://www.ncbi.nlm.nih.gov/pubmed?term=Fartacek%20R%5BAuthor%5D&amp;cauthor=true&amp;cauthor_uid=24573399"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80% feel it’s important for their provider to know this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67% feel this information can help healthcare providers understand and address health </a:t>
            </a:r>
            <a:r>
              <a:rPr lang="en-US" dirty="0" err="1"/>
              <a:t>inequitites</a:t>
            </a:r>
            <a:endParaRPr lang="en-US" dirty="0"/>
          </a:p>
          <a:p>
            <a:endParaRPr lang="en-US" dirty="0"/>
          </a:p>
        </p:txBody>
      </p:sp>
      <p:sp>
        <p:nvSpPr>
          <p:cNvPr id="4" name="Slide Number Placeholder 3"/>
          <p:cNvSpPr>
            <a:spLocks noGrp="1"/>
          </p:cNvSpPr>
          <p:nvPr>
            <p:ph type="sldNum" sz="quarter" idx="5"/>
          </p:nvPr>
        </p:nvSpPr>
        <p:spPr/>
        <p:txBody>
          <a:bodyPr/>
          <a:lstStyle/>
          <a:p>
            <a:fld id="{5AE20957-5108-4CDB-A24C-B85F0ED3F562}" type="slidenum">
              <a:rPr lang="en-US" smtClean="0"/>
              <a:t>8</a:t>
            </a:fld>
            <a:endParaRPr lang="en-US"/>
          </a:p>
        </p:txBody>
      </p:sp>
    </p:spTree>
    <p:extLst>
      <p:ext uri="{BB962C8B-B14F-4D97-AF65-F5344CB8AC3E}">
        <p14:creationId xmlns:p14="http://schemas.microsoft.com/office/powerpoint/2010/main" val="205439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9" name="Google Shape;99;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b="1">
                <a:latin typeface="Georgia"/>
                <a:ea typeface="Georgia"/>
                <a:cs typeface="Georgia"/>
                <a:sym typeface="Georgia"/>
              </a:rPr>
              <a:t>How should you refer to a person who is gender diverse?</a:t>
            </a:r>
            <a:endParaRPr/>
          </a:p>
          <a:p>
            <a:pPr marL="342900" lvl="0" indent="-203200" algn="l" rtl="0">
              <a:lnSpc>
                <a:spcPct val="117999"/>
              </a:lnSpc>
              <a:spcBef>
                <a:spcPts val="0"/>
              </a:spcBef>
              <a:spcAft>
                <a:spcPts val="0"/>
              </a:spcAft>
              <a:buSzPts val="2200"/>
              <a:buFont typeface="Arial"/>
              <a:buNone/>
            </a:pPr>
            <a:endParaRPr>
              <a:latin typeface="Georgia"/>
              <a:ea typeface="Georgia"/>
              <a:cs typeface="Georgia"/>
              <a:sym typeface="Georgia"/>
            </a:endParaRPr>
          </a:p>
          <a:p>
            <a:pPr marL="342900" lvl="0" indent="-342900" algn="l" rtl="0">
              <a:lnSpc>
                <a:spcPct val="117999"/>
              </a:lnSpc>
              <a:spcBef>
                <a:spcPts val="0"/>
              </a:spcBef>
              <a:spcAft>
                <a:spcPts val="0"/>
              </a:spcAft>
              <a:buSzPts val="2200"/>
              <a:buFont typeface="Arial"/>
              <a:buChar char="•"/>
            </a:pPr>
            <a:r>
              <a:rPr lang="en-US">
                <a:latin typeface="Georgia"/>
                <a:ea typeface="Georgia"/>
                <a:cs typeface="Georgia"/>
                <a:sym typeface="Georgia"/>
              </a:rPr>
              <a:t>It depends on the labels the want to use.  Labels are confusing and continually evolving.  The best approach is to ask people directly and nonjudgmentally what name, pronouns, and if there are any labels they prefer.  This provides an opportunity for the person to also discuss their experience and feelings before making any assumptions.  </a:t>
            </a:r>
            <a:endParaRPr/>
          </a:p>
          <a:p>
            <a:pPr marL="342900" lvl="0" indent="-203200" algn="l" rtl="0">
              <a:lnSpc>
                <a:spcPct val="117999"/>
              </a:lnSpc>
              <a:spcBef>
                <a:spcPts val="0"/>
              </a:spcBef>
              <a:spcAft>
                <a:spcPts val="0"/>
              </a:spcAft>
              <a:buSzPts val="2200"/>
              <a:buFont typeface="Arial"/>
              <a:buNone/>
            </a:pPr>
            <a:endParaRPr>
              <a:latin typeface="Georgia"/>
              <a:ea typeface="Georgia"/>
              <a:cs typeface="Georgia"/>
              <a:sym typeface="Georgia"/>
            </a:endParaRPr>
          </a:p>
          <a:p>
            <a:pPr marL="342900" lvl="0" indent="-342900" algn="l" rtl="0">
              <a:lnSpc>
                <a:spcPct val="117999"/>
              </a:lnSpc>
              <a:spcBef>
                <a:spcPts val="0"/>
              </a:spcBef>
              <a:spcAft>
                <a:spcPts val="0"/>
              </a:spcAft>
              <a:buSzPts val="2200"/>
              <a:buFont typeface="Arial"/>
              <a:buChar char="•"/>
            </a:pPr>
            <a:r>
              <a:rPr lang="en-US">
                <a:latin typeface="Georgia"/>
                <a:ea typeface="Georgia"/>
                <a:cs typeface="Georgia"/>
                <a:sym typeface="Georgia"/>
              </a:rPr>
              <a:t>In general, transgender and gender diverse are umbrella terms to describe an ever-evolving array of labels people may apply when their gender identity, expression, or even perception does not conform to the norms and stereotypes others expect.  </a:t>
            </a:r>
            <a:endParaRPr/>
          </a:p>
          <a:p>
            <a:pPr marL="342900" lvl="0" indent="-203200" algn="l" rtl="0">
              <a:lnSpc>
                <a:spcPct val="117999"/>
              </a:lnSpc>
              <a:spcBef>
                <a:spcPts val="0"/>
              </a:spcBef>
              <a:spcAft>
                <a:spcPts val="0"/>
              </a:spcAft>
              <a:buSzPts val="2200"/>
              <a:buFont typeface="Arial"/>
              <a:buNone/>
            </a:pPr>
            <a:endParaRPr>
              <a:latin typeface="Georgia"/>
              <a:ea typeface="Georgia"/>
              <a:cs typeface="Georgia"/>
              <a:sym typeface="Georgia"/>
            </a:endParaRPr>
          </a:p>
          <a:p>
            <a:pPr marL="0" lvl="0" indent="0" algn="l" rtl="0">
              <a:lnSpc>
                <a:spcPct val="117999"/>
              </a:lnSpc>
              <a:spcBef>
                <a:spcPts val="0"/>
              </a:spcBef>
              <a:spcAft>
                <a:spcPts val="0"/>
              </a:spcAft>
              <a:buNone/>
            </a:pPr>
            <a:endParaRPr/>
          </a:p>
        </p:txBody>
      </p:sp>
      <p:sp>
        <p:nvSpPr>
          <p:cNvPr id="100" name="Google Shape;100;p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3600"/>
              <a:buFont typeface="Helvetica Neue Light"/>
              <a:buNone/>
              <a:tabLst/>
              <a:defRPr/>
            </a:pPr>
            <a:fld id="{00000000-1234-1234-1234-123412341234}" type="slidenum">
              <a:rPr kumimoji="0" lang="en-US" sz="3600" b="0" i="0" u="none" strike="noStrike" kern="1200" cap="none" spc="0" normalizeH="0" baseline="0" noProof="0">
                <a:ln>
                  <a:noFill/>
                </a:ln>
                <a:solidFill>
                  <a:srgbClr val="FFFFFF"/>
                </a:solidFill>
                <a:effectLst/>
                <a:uLnTx/>
                <a:uFillTx/>
                <a:latin typeface="Helvetica Neue Light"/>
                <a:ea typeface="Helvetica Neue Light"/>
                <a:cs typeface="Helvetica Neue Light"/>
                <a:sym typeface="Helvetica Neue Light"/>
              </a:rPr>
              <a:pPr marL="0" marR="0" lvl="0" indent="0" algn="ctr" defTabSz="457200" rtl="0" eaLnBrk="1" fontAlgn="auto" latinLnBrk="0" hangingPunct="1">
                <a:lnSpc>
                  <a:spcPct val="100000"/>
                </a:lnSpc>
                <a:spcBef>
                  <a:spcPts val="0"/>
                </a:spcBef>
                <a:spcAft>
                  <a:spcPts val="0"/>
                </a:spcAft>
                <a:buClr>
                  <a:srgbClr val="FFFFFF"/>
                </a:buClr>
                <a:buSzPts val="3600"/>
                <a:buFont typeface="Helvetica Neue Light"/>
                <a:buNone/>
                <a:tabLst/>
                <a:defRPr/>
              </a:pPr>
              <a:t>23</a:t>
            </a:fld>
            <a:endParaRPr kumimoji="0" sz="3600" b="0" i="0" u="none" strike="noStrike" kern="1200" cap="none" spc="0" normalizeH="0" baseline="0" noProof="0">
              <a:ln>
                <a:noFill/>
              </a:ln>
              <a:solidFill>
                <a:srgbClr val="FFFFFF"/>
              </a:solidFill>
              <a:effectLst/>
              <a:uLnTx/>
              <a:uFillTx/>
              <a:latin typeface="Helvetica Neue Light"/>
              <a:ea typeface="Helvetica Neue Light"/>
              <a:cs typeface="Helvetica Neue Light"/>
              <a:sym typeface="Helvetica Neue Ligh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7" name="Google Shape;157;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a:t>Nothing inherent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0513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5F7F882E-0E37-476A-B448-0B7AC98376B6}"/>
              </a:ext>
            </a:extLst>
          </p:cNvPr>
          <p:cNvSpPr txBox="1">
            <a:spLocks noGrp="1" noChangeArrowheads="1"/>
          </p:cNvSpPr>
          <p:nvPr/>
        </p:nvSpPr>
        <p:spPr bwMode="auto">
          <a:xfrm>
            <a:off x="3957638" y="88074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5" tIns="46442" rIns="92885" bIns="46442" anchor="b"/>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7ECA3E16-1426-4D71-BE67-9C57850716AA}" type="slidenum">
              <a:rPr kumimoji="0" lang="en-US" altLang="en-US" sz="1200" b="0" i="0" u="none" strike="noStrike" kern="1200" cap="none" spc="0" normalizeH="0" baseline="0" noProof="0">
                <a:ln>
                  <a:noFill/>
                </a:ln>
                <a:solidFill>
                  <a:prstClr val="black"/>
                </a:solidFill>
                <a:effectLst/>
                <a:uLnTx/>
                <a:uFillTx/>
                <a:latin typeface="Tw Cen MT" panose="020B0602020104020603" pitchFamily="34" charset="0"/>
                <a:ea typeface="MS PGothic"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28</a:t>
            </a:fld>
            <a:endParaRPr kumimoji="0" lang="en-US" altLang="en-US" sz="1200" b="0" i="0" u="none" strike="noStrike" kern="1200" cap="none" spc="0" normalizeH="0" baseline="0" noProof="0">
              <a:ln>
                <a:noFill/>
              </a:ln>
              <a:solidFill>
                <a:prstClr val="black"/>
              </a:solidFill>
              <a:effectLst/>
              <a:uLnTx/>
              <a:uFillTx/>
              <a:latin typeface="Tw Cen MT" panose="020B0602020104020603" pitchFamily="34" charset="0"/>
              <a:ea typeface="MS PGothic" panose="020B0600070205080204" pitchFamily="34" charset="-128"/>
              <a:cs typeface="+mn-cs"/>
            </a:endParaRPr>
          </a:p>
        </p:txBody>
      </p:sp>
      <p:sp>
        <p:nvSpPr>
          <p:cNvPr id="57347" name="Rectangle 2">
            <a:extLst>
              <a:ext uri="{FF2B5EF4-FFF2-40B4-BE49-F238E27FC236}">
                <a16:creationId xmlns:a16="http://schemas.microsoft.com/office/drawing/2014/main" id="{D20F6A6D-04BF-4ECE-AF9A-7A8CA4D67B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8" name="Rectangle 3">
            <a:extLst>
              <a:ext uri="{FF2B5EF4-FFF2-40B4-BE49-F238E27FC236}">
                <a16:creationId xmlns:a16="http://schemas.microsoft.com/office/drawing/2014/main" id="{F7D5DCDE-8464-48C0-92ED-BA84B420C0A6}"/>
              </a:ext>
            </a:extLst>
          </p:cNvPr>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r>
              <a:rPr lang="en-US" altLang="en-US" u="sng" dirty="0">
                <a:hlinkClick r:id="rId3" tooltip="Journal of psychiatric practice."/>
              </a:rPr>
              <a:t>J </a:t>
            </a:r>
            <a:r>
              <a:rPr lang="en-US" altLang="en-US" u="sng" dirty="0" err="1">
                <a:hlinkClick r:id="rId3" tooltip="Journal of psychiatric practice."/>
              </a:rPr>
              <a:t>Psychiatr</a:t>
            </a:r>
            <a:r>
              <a:rPr lang="en-US" altLang="en-US" u="sng" dirty="0">
                <a:hlinkClick r:id="rId3" tooltip="Journal of psychiatric practice."/>
              </a:rPr>
              <a:t> </a:t>
            </a:r>
            <a:r>
              <a:rPr lang="en-US" altLang="en-US" u="sng" dirty="0" err="1">
                <a:hlinkClick r:id="rId3" tooltip="Journal of psychiatric practice."/>
              </a:rPr>
              <a:t>Pract</a:t>
            </a:r>
            <a:r>
              <a:rPr lang="en-US" altLang="en-US" u="sng" dirty="0">
                <a:hlinkClick r:id="rId3" tooltip="Journal of psychiatric practice."/>
              </a:rPr>
              <a:t>.</a:t>
            </a:r>
            <a:r>
              <a:rPr lang="en-US" altLang="en-US" dirty="0"/>
              <a:t> 2014 May;20(3):225-7. </a:t>
            </a:r>
            <a:r>
              <a:rPr lang="en-US" altLang="en-US" dirty="0" err="1"/>
              <a:t>doi</a:t>
            </a:r>
            <a:r>
              <a:rPr lang="en-US" altLang="en-US" dirty="0"/>
              <a:t>: 10.1097/01.pra.0000450322.06612.a1.</a:t>
            </a:r>
          </a:p>
          <a:p>
            <a:pPr>
              <a:defRPr/>
            </a:pPr>
            <a:r>
              <a:rPr lang="en-US" altLang="en-US" b="1" dirty="0"/>
              <a:t>Mental health as an advocacy priority in the lesbian, gay, bisexual, and transgender communities. </a:t>
            </a:r>
            <a:r>
              <a:rPr lang="en-US" altLang="en-US" u="sng" dirty="0">
                <a:hlinkClick r:id="rId4"/>
              </a:rPr>
              <a:t>Pandya A</a:t>
            </a:r>
            <a:r>
              <a:rPr lang="en-US" altLang="en-US" dirty="0"/>
              <a:t>.</a:t>
            </a:r>
          </a:p>
          <a:p>
            <a:pPr>
              <a:defRPr/>
            </a:pPr>
            <a:r>
              <a:rPr lang="en-US" altLang="en-US" u="sng" dirty="0">
                <a:hlinkClick r:id="rId5" tooltip="Archives of sexual behavior."/>
              </a:rPr>
              <a:t>Arch Sex </a:t>
            </a:r>
            <a:r>
              <a:rPr lang="en-US" altLang="en-US" u="sng" dirty="0" err="1">
                <a:hlinkClick r:id="rId5" tooltip="Archives of sexual behavior."/>
              </a:rPr>
              <a:t>Behav</a:t>
            </a:r>
            <a:r>
              <a:rPr lang="en-US" altLang="en-US" u="sng" dirty="0">
                <a:hlinkClick r:id="rId5" tooltip="Archives of sexual behavior."/>
              </a:rPr>
              <a:t>.</a:t>
            </a:r>
            <a:r>
              <a:rPr lang="en-US" altLang="en-US" dirty="0"/>
              <a:t> 2014 Nov;43(8):1559-70. </a:t>
            </a:r>
            <a:r>
              <a:rPr lang="en-US" altLang="en-US" dirty="0" err="1"/>
              <a:t>doi</a:t>
            </a:r>
            <a:r>
              <a:rPr lang="en-US" altLang="en-US" dirty="0"/>
              <a:t>: 10.1007/s10508-014-0268-4. </a:t>
            </a:r>
            <a:r>
              <a:rPr lang="en-US" altLang="en-US" dirty="0" err="1"/>
              <a:t>Epub</a:t>
            </a:r>
            <a:r>
              <a:rPr lang="en-US" altLang="en-US" dirty="0"/>
              <a:t> 2014 Feb 27.</a:t>
            </a:r>
          </a:p>
          <a:p>
            <a:pPr>
              <a:defRPr/>
            </a:pPr>
            <a:r>
              <a:rPr lang="en-US" altLang="en-US" b="1" dirty="0"/>
              <a:t>Explaining the suicide risk of sexual minority individuals by contrasting </a:t>
            </a:r>
            <a:r>
              <a:rPr lang="en-US" altLang="en-US" b="1" dirty="0" err="1"/>
              <a:t>theminority</a:t>
            </a:r>
            <a:r>
              <a:rPr lang="en-US" altLang="en-US" b="1" dirty="0"/>
              <a:t> stress model with suicide models. </a:t>
            </a:r>
            <a:r>
              <a:rPr lang="en-US" altLang="en-US" u="sng" dirty="0">
                <a:hlinkClick r:id="rId6" tooltip="Journal of gay &amp; lesbian social services."/>
              </a:rPr>
              <a:t>J Gay Lesbian Soc Serv.</a:t>
            </a:r>
            <a:r>
              <a:rPr lang="en-US" altLang="en-US" dirty="0"/>
              <a:t> 2013;25(4). </a:t>
            </a:r>
            <a:r>
              <a:rPr lang="en-US" altLang="en-US" dirty="0" err="1"/>
              <a:t>doi</a:t>
            </a:r>
            <a:r>
              <a:rPr lang="en-US" altLang="en-US" dirty="0"/>
              <a:t>: 10.1080/10538720.2013.829395.</a:t>
            </a:r>
          </a:p>
          <a:p>
            <a:pPr>
              <a:defRPr/>
            </a:pPr>
            <a:r>
              <a:rPr lang="en-US" altLang="en-US" b="1" dirty="0"/>
              <a:t>Minority Stress Theory: An Examination of Factors Surrounding Sexual Risk Behavior among Gay &amp; Bisexual Men Who Use Club Drugs.</a:t>
            </a:r>
          </a:p>
          <a:p>
            <a:pPr>
              <a:defRPr/>
            </a:pPr>
            <a:r>
              <a:rPr lang="en-US" altLang="en-US" u="sng" dirty="0" err="1">
                <a:hlinkClick r:id="rId7"/>
              </a:rPr>
              <a:t>Dentato</a:t>
            </a:r>
            <a:r>
              <a:rPr lang="en-US" altLang="en-US" u="sng" dirty="0">
                <a:hlinkClick r:id="rId7"/>
              </a:rPr>
              <a:t> MP</a:t>
            </a:r>
            <a:r>
              <a:rPr lang="en-US" altLang="en-US" baseline="30000" dirty="0"/>
              <a:t>1</a:t>
            </a:r>
            <a:r>
              <a:rPr lang="en-US" altLang="en-US" dirty="0"/>
              <a:t>, </a:t>
            </a:r>
            <a:r>
              <a:rPr lang="en-US" altLang="en-US" u="sng" dirty="0" err="1">
                <a:hlinkClick r:id="rId8"/>
              </a:rPr>
              <a:t>Halkitis</a:t>
            </a:r>
            <a:r>
              <a:rPr lang="en-US" altLang="en-US" u="sng" dirty="0">
                <a:hlinkClick r:id="rId8"/>
              </a:rPr>
              <a:t> PN</a:t>
            </a:r>
            <a:r>
              <a:rPr lang="en-US" altLang="en-US" dirty="0"/>
              <a:t>, </a:t>
            </a:r>
            <a:r>
              <a:rPr lang="en-US" altLang="en-US" u="sng" dirty="0" err="1">
                <a:hlinkClick r:id="rId9"/>
              </a:rPr>
              <a:t>Orwat</a:t>
            </a:r>
            <a:r>
              <a:rPr lang="en-US" altLang="en-US" u="sng" dirty="0">
                <a:hlinkClick r:id="rId9"/>
              </a:rPr>
              <a:t> J</a:t>
            </a:r>
            <a:r>
              <a:rPr lang="en-US" altLang="en-US" dirty="0"/>
              <a:t>.</a:t>
            </a:r>
          </a:p>
          <a:p>
            <a:pPr>
              <a:defRPr/>
            </a:pPr>
            <a:r>
              <a:rPr lang="en-US" altLang="en-US" u="sng" dirty="0" err="1">
                <a:hlinkClick r:id="rId10"/>
              </a:rPr>
              <a:t>Plöderl</a:t>
            </a:r>
            <a:r>
              <a:rPr lang="en-US" altLang="en-US" u="sng" dirty="0">
                <a:hlinkClick r:id="rId10"/>
              </a:rPr>
              <a:t> M</a:t>
            </a:r>
            <a:r>
              <a:rPr lang="en-US" altLang="en-US" baseline="30000" dirty="0"/>
              <a:t>1</a:t>
            </a:r>
            <a:r>
              <a:rPr lang="en-US" altLang="en-US" dirty="0"/>
              <a:t>, </a:t>
            </a:r>
            <a:r>
              <a:rPr lang="en-US" altLang="en-US" u="sng" dirty="0" err="1">
                <a:hlinkClick r:id="rId11"/>
              </a:rPr>
              <a:t>Sellmeier</a:t>
            </a:r>
            <a:r>
              <a:rPr lang="en-US" altLang="en-US" u="sng" dirty="0">
                <a:hlinkClick r:id="rId11"/>
              </a:rPr>
              <a:t> M</a:t>
            </a:r>
            <a:r>
              <a:rPr lang="en-US" altLang="en-US" dirty="0"/>
              <a:t>, </a:t>
            </a:r>
            <a:r>
              <a:rPr lang="en-US" altLang="en-US" u="sng" dirty="0" err="1">
                <a:hlinkClick r:id="rId12"/>
              </a:rPr>
              <a:t>Fartacek</a:t>
            </a:r>
            <a:r>
              <a:rPr lang="en-US" altLang="en-US" u="sng" dirty="0">
                <a:hlinkClick r:id="rId12"/>
              </a:rPr>
              <a:t> C</a:t>
            </a:r>
            <a:r>
              <a:rPr lang="en-US" altLang="en-US" dirty="0"/>
              <a:t>, </a:t>
            </a:r>
            <a:r>
              <a:rPr lang="en-US" altLang="en-US" u="sng" dirty="0">
                <a:hlinkClick r:id="rId13"/>
              </a:rPr>
              <a:t>Pichler EM</a:t>
            </a:r>
            <a:r>
              <a:rPr lang="en-US" altLang="en-US" dirty="0"/>
              <a:t>, </a:t>
            </a:r>
            <a:r>
              <a:rPr lang="en-US" altLang="en-US" u="sng" dirty="0" err="1">
                <a:hlinkClick r:id="rId14"/>
              </a:rPr>
              <a:t>Fartacek</a:t>
            </a:r>
            <a:r>
              <a:rPr lang="en-US" altLang="en-US" u="sng" dirty="0">
                <a:hlinkClick r:id="rId14"/>
              </a:rPr>
              <a:t> R</a:t>
            </a:r>
            <a:r>
              <a:rPr lang="en-US" altLang="en-US" dirty="0"/>
              <a:t>, </a:t>
            </a:r>
            <a:r>
              <a:rPr lang="en-US" altLang="en-US" u="sng" dirty="0" err="1">
                <a:hlinkClick r:id="rId15"/>
              </a:rPr>
              <a:t>Kralovec</a:t>
            </a:r>
            <a:r>
              <a:rPr lang="en-US" altLang="en-US" u="sng" dirty="0">
                <a:hlinkClick r:id="rId15"/>
              </a:rPr>
              <a:t> K</a:t>
            </a:r>
            <a:r>
              <a:rPr lang="en-US" altLang="en-US" dirty="0"/>
              <a:t>.</a:t>
            </a:r>
          </a:p>
          <a:p>
            <a:pPr>
              <a:defRPr/>
            </a:pPr>
            <a:r>
              <a:rPr lang="en-US" altLang="en-US" u="sng" dirty="0">
                <a:hlinkClick r:id="rId16" tooltip="Journal of homosexuality."/>
              </a:rPr>
              <a:t>J </a:t>
            </a:r>
            <a:r>
              <a:rPr lang="en-US" altLang="en-US" u="sng" dirty="0" err="1">
                <a:hlinkClick r:id="rId16" tooltip="Journal of homosexuality."/>
              </a:rPr>
              <a:t>Homosex</a:t>
            </a:r>
            <a:r>
              <a:rPr lang="en-US" altLang="en-US" u="sng" dirty="0">
                <a:hlinkClick r:id="rId16" tooltip="Journal of homosexuality."/>
              </a:rPr>
              <a:t>.</a:t>
            </a:r>
            <a:r>
              <a:rPr lang="en-US" altLang="en-US" dirty="0"/>
              <a:t> 2011;58(1):117-37. </a:t>
            </a:r>
            <a:r>
              <a:rPr lang="en-US" altLang="en-US" dirty="0" err="1"/>
              <a:t>doi</a:t>
            </a:r>
            <a:r>
              <a:rPr lang="en-US" altLang="en-US" dirty="0"/>
              <a:t>: 10.1080/00918369.2011.533631.</a:t>
            </a:r>
          </a:p>
          <a:p>
            <a:pPr>
              <a:defRPr/>
            </a:pPr>
            <a:r>
              <a:rPr lang="en-US" altLang="en-US" b="1" dirty="0"/>
              <a:t>Stress-related growth, coming out, and internalized homonegativity in lesbian, gay, and bisexual youth. An examination of stress-related growth within the minority stress model. </a:t>
            </a:r>
            <a:r>
              <a:rPr lang="en-US" altLang="en-US" u="sng" dirty="0">
                <a:hlinkClick r:id="rId17"/>
              </a:rPr>
              <a:t>Cox N</a:t>
            </a:r>
            <a:r>
              <a:rPr lang="en-US" altLang="en-US" baseline="30000" dirty="0"/>
              <a:t>1</a:t>
            </a:r>
            <a:r>
              <a:rPr lang="en-US" altLang="en-US" dirty="0"/>
              <a:t>, </a:t>
            </a:r>
            <a:r>
              <a:rPr lang="en-US" altLang="en-US" u="sng" dirty="0" err="1">
                <a:hlinkClick r:id="rId18"/>
              </a:rPr>
              <a:t>Dewaele</a:t>
            </a:r>
            <a:r>
              <a:rPr lang="en-US" altLang="en-US" u="sng" dirty="0">
                <a:hlinkClick r:id="rId18"/>
              </a:rPr>
              <a:t> A</a:t>
            </a:r>
            <a:r>
              <a:rPr lang="en-US" altLang="en-US" dirty="0"/>
              <a:t>, </a:t>
            </a:r>
            <a:r>
              <a:rPr lang="en-US" altLang="en-US" u="sng" dirty="0">
                <a:hlinkClick r:id="rId19"/>
              </a:rPr>
              <a:t>van </a:t>
            </a:r>
            <a:r>
              <a:rPr lang="en-US" altLang="en-US" u="sng" dirty="0" err="1">
                <a:hlinkClick r:id="rId19"/>
              </a:rPr>
              <a:t>Houtte</a:t>
            </a:r>
            <a:r>
              <a:rPr lang="en-US" altLang="en-US" u="sng" dirty="0">
                <a:hlinkClick r:id="rId19"/>
              </a:rPr>
              <a:t> M</a:t>
            </a:r>
            <a:r>
              <a:rPr lang="en-US" altLang="en-US" dirty="0"/>
              <a:t>, </a:t>
            </a:r>
            <a:r>
              <a:rPr lang="en-US" altLang="en-US" u="sng" dirty="0" err="1">
                <a:hlinkClick r:id="rId20"/>
              </a:rPr>
              <a:t>Vincke</a:t>
            </a:r>
            <a:r>
              <a:rPr lang="en-US" altLang="en-US" u="sng" dirty="0">
                <a:hlinkClick r:id="rId20"/>
              </a:rPr>
              <a:t> J</a:t>
            </a:r>
            <a:r>
              <a:rPr lang="en-US" altLang="en-US" dirty="0"/>
              <a:t>.</a:t>
            </a:r>
          </a:p>
          <a:p>
            <a:pPr>
              <a:defRPr/>
            </a:pPr>
            <a:endParaRPr lang="en-US" altLang="en-US" dirty="0"/>
          </a:p>
          <a:p>
            <a:pPr>
              <a:defRPr/>
            </a:pPr>
            <a:endParaRPr lang="en-US" altLang="en-US" dirty="0"/>
          </a:p>
          <a:p>
            <a:pPr>
              <a:defRPr/>
            </a:pPr>
            <a:endParaRPr lang="en-US" altLang="en-US" dirty="0">
              <a:latin typeface="ScalaSansOT-Light" charset="-95"/>
            </a:endParaRPr>
          </a:p>
          <a:p>
            <a:pPr>
              <a:defRPr/>
            </a:pPr>
            <a:endParaRPr lang="en-US" altLang="en-US" dirty="0">
              <a:latin typeface="ScalaSansOT-Light" charset="-95"/>
            </a:endParaRPr>
          </a:p>
          <a:p>
            <a:pPr>
              <a:defRPr/>
            </a:pPr>
            <a:endParaRPr lang="en-US" altLang="en-US" dirty="0">
              <a:latin typeface="ScalaSansOT-Light" charset="-95"/>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 name="Google Shape;52;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171450" lvl="0" indent="-31750" algn="l" rtl="0">
              <a:lnSpc>
                <a:spcPct val="117999"/>
              </a:lnSpc>
              <a:spcBef>
                <a:spcPts val="0"/>
              </a:spcBef>
              <a:spcAft>
                <a:spcPts val="0"/>
              </a:spcAft>
              <a:buSzPts val="2200"/>
              <a:buFont typeface="Helvetica Neue"/>
              <a:buNone/>
            </a:pPr>
            <a:endParaRPr/>
          </a:p>
        </p:txBody>
      </p:sp>
      <p:sp>
        <p:nvSpPr>
          <p:cNvPr id="53" name="Google Shape;53;p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3600"/>
              <a:buFont typeface="Helvetica Neue Light"/>
              <a:buNone/>
              <a:tabLst/>
              <a:defRPr/>
            </a:pPr>
            <a:fld id="{00000000-1234-1234-1234-123412341234}" type="slidenum">
              <a:rPr kumimoji="0" lang="en-US" sz="3600" b="0" i="0" u="none" strike="noStrike" kern="1200" cap="none" spc="0" normalizeH="0" baseline="0" noProof="0">
                <a:ln>
                  <a:noFill/>
                </a:ln>
                <a:solidFill>
                  <a:srgbClr val="FFFFFF"/>
                </a:solidFill>
                <a:effectLst/>
                <a:uLnTx/>
                <a:uFillTx/>
                <a:latin typeface="Helvetica Neue Light"/>
                <a:ea typeface="Helvetica Neue Light"/>
                <a:cs typeface="Helvetica Neue Light"/>
                <a:sym typeface="Helvetica Neue Light"/>
              </a:rPr>
              <a:pPr marL="0" marR="0" lvl="0" indent="0" algn="ctr" defTabSz="457200" rtl="0" eaLnBrk="1" fontAlgn="auto" latinLnBrk="0" hangingPunct="1">
                <a:lnSpc>
                  <a:spcPct val="100000"/>
                </a:lnSpc>
                <a:spcBef>
                  <a:spcPts val="0"/>
                </a:spcBef>
                <a:spcAft>
                  <a:spcPts val="0"/>
                </a:spcAft>
                <a:buClr>
                  <a:srgbClr val="FFFFFF"/>
                </a:buClr>
                <a:buSzPts val="3600"/>
                <a:buFont typeface="Helvetica Neue Light"/>
                <a:buNone/>
                <a:tabLst/>
                <a:defRPr/>
              </a:pPr>
              <a:t>29</a:t>
            </a:fld>
            <a:endParaRPr kumimoji="0" sz="3600" b="0" i="0" u="none" strike="noStrike" kern="1200" cap="none" spc="0" normalizeH="0" baseline="0" noProof="0">
              <a:ln>
                <a:noFill/>
              </a:ln>
              <a:solidFill>
                <a:srgbClr val="FFFFFF"/>
              </a:solidFill>
              <a:effectLst/>
              <a:uLnTx/>
              <a:uFillTx/>
              <a:latin typeface="Helvetica Neue Light"/>
              <a:ea typeface="Helvetica Neue Light"/>
              <a:cs typeface="Helvetica Neue Light"/>
              <a:sym typeface="Helvetica Neue Ligh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7" name="Google Shape;167;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171450" lvl="0" indent="-31750" algn="l" rtl="0">
              <a:lnSpc>
                <a:spcPct val="117999"/>
              </a:lnSpc>
              <a:spcBef>
                <a:spcPts val="0"/>
              </a:spcBef>
              <a:spcAft>
                <a:spcPts val="0"/>
              </a:spcAft>
              <a:buSzPts val="2200"/>
              <a:buFont typeface="Helvetica Neue"/>
              <a:buNone/>
            </a:pPr>
            <a:endParaRPr/>
          </a:p>
        </p:txBody>
      </p:sp>
      <p:sp>
        <p:nvSpPr>
          <p:cNvPr id="168" name="Google Shape;168;p1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3600"/>
              <a:buFont typeface="Helvetica Neue Light"/>
              <a:buNone/>
              <a:tabLst/>
              <a:defRPr/>
            </a:pPr>
            <a:fld id="{00000000-1234-1234-1234-123412341234}" type="slidenum">
              <a:rPr kumimoji="0" lang="en-US" sz="3600" b="0" i="0" u="none" strike="noStrike" kern="1200" cap="none" spc="0" normalizeH="0" baseline="0" noProof="0">
                <a:ln>
                  <a:noFill/>
                </a:ln>
                <a:solidFill>
                  <a:srgbClr val="FFFFFF"/>
                </a:solidFill>
                <a:effectLst/>
                <a:uLnTx/>
                <a:uFillTx/>
                <a:latin typeface="Helvetica Neue Light"/>
                <a:ea typeface="Helvetica Neue Light"/>
                <a:cs typeface="Helvetica Neue Light"/>
                <a:sym typeface="Helvetica Neue Light"/>
              </a:rPr>
              <a:pPr marL="0" marR="0" lvl="0" indent="0" algn="ctr" defTabSz="457200" rtl="0" eaLnBrk="1" fontAlgn="auto" latinLnBrk="0" hangingPunct="1">
                <a:lnSpc>
                  <a:spcPct val="100000"/>
                </a:lnSpc>
                <a:spcBef>
                  <a:spcPts val="0"/>
                </a:spcBef>
                <a:spcAft>
                  <a:spcPts val="0"/>
                </a:spcAft>
                <a:buClr>
                  <a:srgbClr val="FFFFFF"/>
                </a:buClr>
                <a:buSzPts val="3600"/>
                <a:buFont typeface="Helvetica Neue Light"/>
                <a:buNone/>
                <a:tabLst/>
                <a:defRPr/>
              </a:pPr>
              <a:t>30</a:t>
            </a:fld>
            <a:endParaRPr kumimoji="0" sz="3600" b="0" i="0" u="none" strike="noStrike" kern="1200" cap="none" spc="0" normalizeH="0" baseline="0" noProof="0">
              <a:ln>
                <a:noFill/>
              </a:ln>
              <a:solidFill>
                <a:srgbClr val="FFFFFF"/>
              </a:solidFill>
              <a:effectLst/>
              <a:uLnTx/>
              <a:uFillTx/>
              <a:latin typeface="Helvetica Neue Light"/>
              <a:ea typeface="Helvetica Neue Light"/>
              <a:cs typeface="Helvetica Neue Light"/>
              <a:sym typeface="Helvetica Neue Ligh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7" name="Google Shape;167;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171450" lvl="0" indent="-31750" algn="l" rtl="0">
              <a:lnSpc>
                <a:spcPct val="117999"/>
              </a:lnSpc>
              <a:spcBef>
                <a:spcPts val="0"/>
              </a:spcBef>
              <a:spcAft>
                <a:spcPts val="0"/>
              </a:spcAft>
              <a:buSzPts val="2200"/>
              <a:buFont typeface="Helvetica Neue"/>
              <a:buNone/>
            </a:pPr>
            <a:endParaRPr/>
          </a:p>
        </p:txBody>
      </p:sp>
      <p:sp>
        <p:nvSpPr>
          <p:cNvPr id="168" name="Google Shape;168;p1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3600"/>
              <a:buFont typeface="Helvetica Neue Light"/>
              <a:buNone/>
              <a:tabLst/>
              <a:defRPr/>
            </a:pPr>
            <a:fld id="{00000000-1234-1234-1234-123412341234}" type="slidenum">
              <a:rPr kumimoji="0" lang="en-US" sz="3600" b="0" i="0" u="none" strike="noStrike" kern="1200" cap="none" spc="0" normalizeH="0" baseline="0" noProof="0">
                <a:ln>
                  <a:noFill/>
                </a:ln>
                <a:solidFill>
                  <a:srgbClr val="FFFFFF"/>
                </a:solidFill>
                <a:effectLst/>
                <a:uLnTx/>
                <a:uFillTx/>
                <a:latin typeface="Helvetica Neue Light"/>
                <a:ea typeface="Helvetica Neue Light"/>
                <a:cs typeface="Helvetica Neue Light"/>
                <a:sym typeface="Helvetica Neue Light"/>
              </a:rPr>
              <a:pPr marL="0" marR="0" lvl="0" indent="0" algn="ctr" defTabSz="457200" rtl="0" eaLnBrk="1" fontAlgn="auto" latinLnBrk="0" hangingPunct="1">
                <a:lnSpc>
                  <a:spcPct val="100000"/>
                </a:lnSpc>
                <a:spcBef>
                  <a:spcPts val="0"/>
                </a:spcBef>
                <a:spcAft>
                  <a:spcPts val="0"/>
                </a:spcAft>
                <a:buClr>
                  <a:srgbClr val="FFFFFF"/>
                </a:buClr>
                <a:buSzPts val="3600"/>
                <a:buFont typeface="Helvetica Neue Light"/>
                <a:buNone/>
                <a:tabLst/>
                <a:defRPr/>
              </a:pPr>
              <a:t>32</a:t>
            </a:fld>
            <a:endParaRPr kumimoji="0" sz="3600" b="0" i="0" u="none" strike="noStrike" kern="1200" cap="none" spc="0" normalizeH="0" baseline="0" noProof="0">
              <a:ln>
                <a:noFill/>
              </a:ln>
              <a:solidFill>
                <a:srgbClr val="FFFFFF"/>
              </a:solidFill>
              <a:effectLst/>
              <a:uLnTx/>
              <a:uFillTx/>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317552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6" name="Google Shape;116;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171450" lvl="0" indent="-31750" algn="l" rtl="0">
              <a:lnSpc>
                <a:spcPct val="117999"/>
              </a:lnSpc>
              <a:spcBef>
                <a:spcPts val="0"/>
              </a:spcBef>
              <a:spcAft>
                <a:spcPts val="0"/>
              </a:spcAft>
              <a:buSzPts val="2200"/>
              <a:buFont typeface="Helvetica Neue"/>
              <a:buNone/>
            </a:pPr>
            <a:endParaRPr/>
          </a:p>
        </p:txBody>
      </p:sp>
      <p:sp>
        <p:nvSpPr>
          <p:cNvPr id="117" name="Google Shape;117;p1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3600"/>
              <a:buFont typeface="Helvetica Neue Light"/>
              <a:buNone/>
              <a:tabLst/>
              <a:defRPr/>
            </a:pPr>
            <a:fld id="{00000000-1234-1234-1234-123412341234}" type="slidenum">
              <a:rPr kumimoji="0" lang="en-US" sz="3600" b="0" i="0" u="none" strike="noStrike" kern="1200" cap="none" spc="0" normalizeH="0" baseline="0" noProof="0">
                <a:ln>
                  <a:noFill/>
                </a:ln>
                <a:solidFill>
                  <a:srgbClr val="FFFFFF"/>
                </a:solidFill>
                <a:effectLst/>
                <a:uLnTx/>
                <a:uFillTx/>
                <a:latin typeface="Helvetica Neue Light"/>
                <a:ea typeface="Helvetica Neue Light"/>
                <a:cs typeface="Helvetica Neue Light"/>
                <a:sym typeface="Helvetica Neue Light"/>
              </a:rPr>
              <a:pPr marL="0" marR="0" lvl="0" indent="0" algn="ctr" defTabSz="457200" rtl="0" eaLnBrk="1" fontAlgn="auto" latinLnBrk="0" hangingPunct="1">
                <a:lnSpc>
                  <a:spcPct val="100000"/>
                </a:lnSpc>
                <a:spcBef>
                  <a:spcPts val="0"/>
                </a:spcBef>
                <a:spcAft>
                  <a:spcPts val="0"/>
                </a:spcAft>
                <a:buClr>
                  <a:srgbClr val="FFFFFF"/>
                </a:buClr>
                <a:buSzPts val="3600"/>
                <a:buFont typeface="Helvetica Neue Light"/>
                <a:buNone/>
                <a:tabLst/>
                <a:defRPr/>
              </a:pPr>
              <a:t>33</a:t>
            </a:fld>
            <a:endParaRPr kumimoji="0" sz="3600" b="0" i="0" u="none" strike="noStrike" kern="1200" cap="none" spc="0" normalizeH="0" baseline="0" noProof="0">
              <a:ln>
                <a:noFill/>
              </a:ln>
              <a:solidFill>
                <a:srgbClr val="FFFFFF"/>
              </a:solidFill>
              <a:effectLst/>
              <a:uLnTx/>
              <a:uFillTx/>
              <a:latin typeface="Helvetica Neue Light"/>
              <a:ea typeface="Helvetica Neue Light"/>
              <a:cs typeface="Helvetica Neue Light"/>
              <a:sym typeface="Helvetica Neue Light"/>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677DB1-4908-BE4D-AD31-EA56CB3BE0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4014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E20957-5108-4CDB-A24C-B85F0ED3F562}" type="slidenum">
              <a:rPr lang="en-US" smtClean="0"/>
              <a:t>9</a:t>
            </a:fld>
            <a:endParaRPr lang="en-US"/>
          </a:p>
        </p:txBody>
      </p:sp>
    </p:spTree>
    <p:extLst>
      <p:ext uri="{BB962C8B-B14F-4D97-AF65-F5344CB8AC3E}">
        <p14:creationId xmlns:p14="http://schemas.microsoft.com/office/powerpoint/2010/main" val="9427962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3" name="Google Shape;233;p2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171450" lvl="0" indent="-31750" algn="l" rtl="0">
              <a:lnSpc>
                <a:spcPct val="117999"/>
              </a:lnSpc>
              <a:spcBef>
                <a:spcPts val="0"/>
              </a:spcBef>
              <a:spcAft>
                <a:spcPts val="0"/>
              </a:spcAft>
              <a:buSzPts val="2200"/>
              <a:buFont typeface="Helvetica Neue"/>
              <a:buNone/>
            </a:pPr>
            <a:endParaRPr/>
          </a:p>
        </p:txBody>
      </p:sp>
      <p:sp>
        <p:nvSpPr>
          <p:cNvPr id="234" name="Google Shape;234;p2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3600"/>
              <a:buFont typeface="Helvetica Neue Light"/>
              <a:buNone/>
              <a:tabLst/>
              <a:defRPr/>
            </a:pPr>
            <a:fld id="{00000000-1234-1234-1234-123412341234}" type="slidenum">
              <a:rPr kumimoji="0" lang="en-US" sz="3600" b="0" i="0" u="none" strike="noStrike" kern="1200" cap="none" spc="0" normalizeH="0" baseline="0" noProof="0">
                <a:ln>
                  <a:noFill/>
                </a:ln>
                <a:solidFill>
                  <a:srgbClr val="FFFFFF"/>
                </a:solidFill>
                <a:effectLst/>
                <a:uLnTx/>
                <a:uFillTx/>
                <a:latin typeface="Helvetica Neue Light"/>
                <a:ea typeface="Helvetica Neue Light"/>
                <a:cs typeface="Helvetica Neue Light"/>
                <a:sym typeface="Helvetica Neue Light"/>
              </a:rPr>
              <a:pPr marL="0" marR="0" lvl="0" indent="0" algn="ctr" defTabSz="457200" rtl="0" eaLnBrk="1" fontAlgn="auto" latinLnBrk="0" hangingPunct="1">
                <a:lnSpc>
                  <a:spcPct val="100000"/>
                </a:lnSpc>
                <a:spcBef>
                  <a:spcPts val="0"/>
                </a:spcBef>
                <a:spcAft>
                  <a:spcPts val="0"/>
                </a:spcAft>
                <a:buClr>
                  <a:srgbClr val="FFFFFF"/>
                </a:buClr>
                <a:buSzPts val="3600"/>
                <a:buFont typeface="Helvetica Neue Light"/>
                <a:buNone/>
                <a:tabLst/>
                <a:defRPr/>
              </a:pPr>
              <a:t>36</a:t>
            </a:fld>
            <a:endParaRPr kumimoji="0" sz="3600" b="0" i="0" u="none" strike="noStrike" kern="1200" cap="none" spc="0" normalizeH="0" baseline="0" noProof="0">
              <a:ln>
                <a:noFill/>
              </a:ln>
              <a:solidFill>
                <a:srgbClr val="FFFFFF"/>
              </a:solidFill>
              <a:effectLst/>
              <a:uLnTx/>
              <a:uFillTx/>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424262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3498140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6" name="Google Shape;116;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171450" lvl="0" indent="-31750" algn="l" rtl="0">
              <a:lnSpc>
                <a:spcPct val="117999"/>
              </a:lnSpc>
              <a:spcBef>
                <a:spcPts val="0"/>
              </a:spcBef>
              <a:spcAft>
                <a:spcPts val="0"/>
              </a:spcAft>
              <a:buSzPts val="2200"/>
              <a:buFont typeface="Helvetica Neue"/>
              <a:buNone/>
            </a:pPr>
            <a:endParaRPr/>
          </a:p>
        </p:txBody>
      </p:sp>
      <p:sp>
        <p:nvSpPr>
          <p:cNvPr id="117" name="Google Shape;117;p1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3600"/>
              <a:buFont typeface="Helvetica Neue Light"/>
              <a:buNone/>
              <a:tabLst/>
              <a:defRPr/>
            </a:pPr>
            <a:fld id="{00000000-1234-1234-1234-123412341234}" type="slidenum">
              <a:rPr kumimoji="0" lang="en-US" sz="3600" b="0" i="0" u="none" strike="noStrike" kern="1200" cap="none" spc="0" normalizeH="0" baseline="0" noProof="0">
                <a:ln>
                  <a:noFill/>
                </a:ln>
                <a:solidFill>
                  <a:srgbClr val="FFFFFF"/>
                </a:solidFill>
                <a:effectLst/>
                <a:uLnTx/>
                <a:uFillTx/>
                <a:latin typeface="Helvetica Neue Light"/>
                <a:ea typeface="Helvetica Neue Light"/>
                <a:cs typeface="Helvetica Neue Light"/>
                <a:sym typeface="Helvetica Neue Light"/>
              </a:rPr>
              <a:pPr marL="0" marR="0" lvl="0" indent="0" algn="ctr" defTabSz="457200" rtl="0" eaLnBrk="1" fontAlgn="auto" latinLnBrk="0" hangingPunct="1">
                <a:lnSpc>
                  <a:spcPct val="100000"/>
                </a:lnSpc>
                <a:spcBef>
                  <a:spcPts val="0"/>
                </a:spcBef>
                <a:spcAft>
                  <a:spcPts val="0"/>
                </a:spcAft>
                <a:buClr>
                  <a:srgbClr val="FFFFFF"/>
                </a:buClr>
                <a:buSzPts val="3600"/>
                <a:buFont typeface="Helvetica Neue Light"/>
                <a:buNone/>
                <a:tabLst/>
                <a:defRPr/>
              </a:pPr>
              <a:t>38</a:t>
            </a:fld>
            <a:endParaRPr kumimoji="0" sz="3600" b="0" i="0" u="none" strike="noStrike" kern="1200" cap="none" spc="0" normalizeH="0" baseline="0" noProof="0">
              <a:ln>
                <a:noFill/>
              </a:ln>
              <a:solidFill>
                <a:srgbClr val="FFFFFF"/>
              </a:solidFill>
              <a:effectLst/>
              <a:uLnTx/>
              <a:uFillTx/>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142186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6" name="Google Shape;116;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171450" lvl="0" indent="-31750" algn="l" rtl="0">
              <a:lnSpc>
                <a:spcPct val="117999"/>
              </a:lnSpc>
              <a:spcBef>
                <a:spcPts val="0"/>
              </a:spcBef>
              <a:spcAft>
                <a:spcPts val="0"/>
              </a:spcAft>
              <a:buSzPts val="2200"/>
              <a:buFont typeface="Helvetica Neue"/>
              <a:buNone/>
            </a:pPr>
            <a:endParaRPr/>
          </a:p>
        </p:txBody>
      </p:sp>
      <p:sp>
        <p:nvSpPr>
          <p:cNvPr id="117" name="Google Shape;117;p1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3600"/>
              <a:buFont typeface="Helvetica Neue Light"/>
              <a:buNone/>
              <a:tabLst/>
              <a:defRPr/>
            </a:pPr>
            <a:fld id="{00000000-1234-1234-1234-123412341234}" type="slidenum">
              <a:rPr kumimoji="0" lang="en-US" sz="3600" b="0" i="0" u="none" strike="noStrike" kern="1200" cap="none" spc="0" normalizeH="0" baseline="0" noProof="0">
                <a:ln>
                  <a:noFill/>
                </a:ln>
                <a:solidFill>
                  <a:srgbClr val="FFFFFF"/>
                </a:solidFill>
                <a:effectLst/>
                <a:uLnTx/>
                <a:uFillTx/>
                <a:latin typeface="Helvetica Neue Light"/>
                <a:ea typeface="Helvetica Neue Light"/>
                <a:cs typeface="Helvetica Neue Light"/>
                <a:sym typeface="Helvetica Neue Light"/>
              </a:rPr>
              <a:pPr marL="0" marR="0" lvl="0" indent="0" algn="ctr" defTabSz="457200" rtl="0" eaLnBrk="1" fontAlgn="auto" latinLnBrk="0" hangingPunct="1">
                <a:lnSpc>
                  <a:spcPct val="100000"/>
                </a:lnSpc>
                <a:spcBef>
                  <a:spcPts val="0"/>
                </a:spcBef>
                <a:spcAft>
                  <a:spcPts val="0"/>
                </a:spcAft>
                <a:buClr>
                  <a:srgbClr val="FFFFFF"/>
                </a:buClr>
                <a:buSzPts val="3600"/>
                <a:buFont typeface="Helvetica Neue Light"/>
                <a:buNone/>
                <a:tabLst/>
                <a:defRPr/>
              </a:pPr>
              <a:t>39</a:t>
            </a:fld>
            <a:endParaRPr kumimoji="0" sz="3600" b="0" i="0" u="none" strike="noStrike" kern="1200" cap="none" spc="0" normalizeH="0" baseline="0" noProof="0">
              <a:ln>
                <a:noFill/>
              </a:ln>
              <a:solidFill>
                <a:srgbClr val="FFFFFF"/>
              </a:solidFill>
              <a:effectLst/>
              <a:uLnTx/>
              <a:uFillTx/>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2514499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0" name="Google Shape;200;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
        <p:nvSpPr>
          <p:cNvPr id="201" name="Google Shape;201;p2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3600"/>
              <a:buFont typeface="Helvetica Neue Light"/>
              <a:buNone/>
              <a:tabLst/>
              <a:defRPr/>
            </a:pPr>
            <a:fld id="{00000000-1234-1234-1234-123412341234}" type="slidenum">
              <a:rPr kumimoji="0" lang="en-US" sz="3600" b="0" i="0" u="none" strike="noStrike" kern="1200" cap="none" spc="0" normalizeH="0" baseline="0" noProof="0">
                <a:ln>
                  <a:noFill/>
                </a:ln>
                <a:solidFill>
                  <a:srgbClr val="FFFFFF"/>
                </a:solidFill>
                <a:effectLst/>
                <a:uLnTx/>
                <a:uFillTx/>
                <a:latin typeface="Helvetica Neue Light"/>
                <a:ea typeface="Helvetica Neue Light"/>
                <a:cs typeface="Helvetica Neue Light"/>
                <a:sym typeface="Helvetica Neue Light"/>
              </a:rPr>
              <a:pPr marL="0" marR="0" lvl="0" indent="0" algn="ctr" defTabSz="457200" rtl="0" eaLnBrk="1" fontAlgn="auto" latinLnBrk="0" hangingPunct="1">
                <a:lnSpc>
                  <a:spcPct val="100000"/>
                </a:lnSpc>
                <a:spcBef>
                  <a:spcPts val="0"/>
                </a:spcBef>
                <a:spcAft>
                  <a:spcPts val="0"/>
                </a:spcAft>
                <a:buClr>
                  <a:srgbClr val="FFFFFF"/>
                </a:buClr>
                <a:buSzPts val="3600"/>
                <a:buFont typeface="Helvetica Neue Light"/>
                <a:buNone/>
                <a:tabLst/>
                <a:defRPr/>
              </a:pPr>
              <a:t>41</a:t>
            </a:fld>
            <a:endParaRPr kumimoji="0" sz="3600" b="0" i="0" u="none" strike="noStrike" kern="1200" cap="none" spc="0" normalizeH="0" baseline="0" noProof="0">
              <a:ln>
                <a:noFill/>
              </a:ln>
              <a:solidFill>
                <a:srgbClr val="FFFFFF"/>
              </a:solidFill>
              <a:effectLst/>
              <a:uLnTx/>
              <a:uFillTx/>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17418726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2bd59feb4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22bd59feb4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04492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5" name="Google Shape;175;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extLst>
      <p:ext uri="{BB962C8B-B14F-4D97-AF65-F5344CB8AC3E}">
        <p14:creationId xmlns:p14="http://schemas.microsoft.com/office/powerpoint/2010/main" val="29442461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2" name="Google Shape;182;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2200"/>
              <a:buFont typeface="Helvetica Neue"/>
              <a:buNone/>
            </a:pPr>
            <a:r>
              <a:rPr lang="en-US"/>
              <a:t>However, if a parent is asking… that in itself shows just that they care – as afraid as they may be of making a mistake or of their own uneasy emotions, they are already doing the most important, and sometimes the most difficult part—genuinely caring.  Another great quote I have come across in this work is that “letting go is loving” and I think it points to the important idea that coming out is not only a process for the individual, but also their families and loved ones.  Families find they need to let go to the blue and pink bedrooms, to the sons and daughters that they once thought they knew in order to truly know and appreciate the real person standing in front of them.  “Loving is Letting Go.”</a:t>
            </a:r>
            <a:endParaRPr/>
          </a:p>
        </p:txBody>
      </p:sp>
      <p:sp>
        <p:nvSpPr>
          <p:cNvPr id="183" name="Google Shape;183;p1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3600"/>
              <a:buFont typeface="Helvetica Neue Light"/>
              <a:buNone/>
              <a:tabLst/>
              <a:defRPr/>
            </a:pPr>
            <a:fld id="{00000000-1234-1234-1234-123412341234}" type="slidenum">
              <a:rPr kumimoji="0" lang="en-US" sz="3600" b="0" i="0" u="none" strike="noStrike" kern="1200" cap="none" spc="0" normalizeH="0" baseline="0" noProof="0">
                <a:ln>
                  <a:noFill/>
                </a:ln>
                <a:solidFill>
                  <a:srgbClr val="FFFFFF"/>
                </a:solidFill>
                <a:effectLst/>
                <a:uLnTx/>
                <a:uFillTx/>
                <a:latin typeface="Helvetica Neue Light"/>
                <a:ea typeface="Helvetica Neue Light"/>
                <a:cs typeface="Helvetica Neue Light"/>
                <a:sym typeface="Helvetica Neue Light"/>
              </a:rPr>
              <a:pPr marL="0" marR="0" lvl="0" indent="0" algn="ctr" defTabSz="457200" rtl="0" eaLnBrk="1" fontAlgn="auto" latinLnBrk="0" hangingPunct="1">
                <a:lnSpc>
                  <a:spcPct val="100000"/>
                </a:lnSpc>
                <a:spcBef>
                  <a:spcPts val="0"/>
                </a:spcBef>
                <a:spcAft>
                  <a:spcPts val="0"/>
                </a:spcAft>
                <a:buClr>
                  <a:srgbClr val="FFFFFF"/>
                </a:buClr>
                <a:buSzPts val="3600"/>
                <a:buFont typeface="Helvetica Neue Light"/>
                <a:buNone/>
                <a:tabLst/>
                <a:defRPr/>
              </a:pPr>
              <a:t>44</a:t>
            </a:fld>
            <a:endParaRPr kumimoji="0" sz="3600" b="0" i="0" u="none" strike="noStrike" kern="1200" cap="none" spc="0" normalizeH="0" baseline="0" noProof="0">
              <a:ln>
                <a:noFill/>
              </a:ln>
              <a:solidFill>
                <a:srgbClr val="FFFFFF"/>
              </a:solidFill>
              <a:effectLst/>
              <a:uLnTx/>
              <a:uFillTx/>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25356425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2bd59feb4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2bd59feb4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57149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2" name="Google Shape;192;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a:t>A lot of parents come to me asking, when I cannot understand, then what can I do? What can I say? What if I make a mistake?  What if I am feeling uneasy about this?  The worries can be overwhelming.  At the end of the day, however, we all have 1 common mission – to make sure the child feels worthy of love, respect and acceptance.  </a:t>
            </a:r>
            <a:endParaRPr/>
          </a:p>
        </p:txBody>
      </p:sp>
      <p:sp>
        <p:nvSpPr>
          <p:cNvPr id="193" name="Google Shape;193;p2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3600"/>
              <a:buFont typeface="Helvetica Neue Light"/>
              <a:buNone/>
              <a:tabLst/>
              <a:defRPr/>
            </a:pPr>
            <a:fld id="{00000000-1234-1234-1234-123412341234}" type="slidenum">
              <a:rPr kumimoji="0" lang="en-US" sz="3600" b="0" i="0" u="none" strike="noStrike" kern="1200" cap="none" spc="0" normalizeH="0" baseline="0" noProof="0">
                <a:ln>
                  <a:noFill/>
                </a:ln>
                <a:solidFill>
                  <a:srgbClr val="FFFFFF"/>
                </a:solidFill>
                <a:effectLst/>
                <a:uLnTx/>
                <a:uFillTx/>
                <a:latin typeface="Helvetica Neue Light"/>
                <a:ea typeface="Helvetica Neue Light"/>
                <a:cs typeface="Helvetica Neue Light"/>
                <a:sym typeface="Helvetica Neue Light"/>
              </a:rPr>
              <a:pPr marL="0" marR="0" lvl="0" indent="0" algn="ctr" defTabSz="457200" rtl="0" eaLnBrk="1" fontAlgn="auto" latinLnBrk="0" hangingPunct="1">
                <a:lnSpc>
                  <a:spcPct val="100000"/>
                </a:lnSpc>
                <a:spcBef>
                  <a:spcPts val="0"/>
                </a:spcBef>
                <a:spcAft>
                  <a:spcPts val="0"/>
                </a:spcAft>
                <a:buClr>
                  <a:srgbClr val="FFFFFF"/>
                </a:buClr>
                <a:buSzPts val="3600"/>
                <a:buFont typeface="Helvetica Neue Light"/>
                <a:buNone/>
                <a:tabLst/>
                <a:defRPr/>
              </a:pPr>
              <a:t>48</a:t>
            </a:fld>
            <a:endParaRPr kumimoji="0" sz="3600" b="0" i="0" u="none" strike="noStrike" kern="1200" cap="none" spc="0" normalizeH="0" baseline="0" noProof="0">
              <a:ln>
                <a:noFill/>
              </a:ln>
              <a:solidFill>
                <a:srgbClr val="FFFFFF"/>
              </a:solidFill>
              <a:effectLst/>
              <a:uLnTx/>
              <a:uFillTx/>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3533324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E20957-5108-4CDB-A24C-B85F0ED3F562}" type="slidenum">
              <a:rPr lang="en-US" smtClean="0"/>
              <a:t>10</a:t>
            </a:fld>
            <a:endParaRPr lang="en-US"/>
          </a:p>
        </p:txBody>
      </p:sp>
    </p:spTree>
    <p:extLst>
      <p:ext uri="{BB962C8B-B14F-4D97-AF65-F5344CB8AC3E}">
        <p14:creationId xmlns:p14="http://schemas.microsoft.com/office/powerpoint/2010/main" val="25855671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2bd59feb4a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22bd59feb4a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81937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64AFC-F668-4369-8D6E-BDDE175DB4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9181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64AFC-F668-4369-8D6E-BDDE175DB4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73145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a:t>
            </a:r>
            <a:r>
              <a:rPr lang="en-US" dirty="0"/>
              <a:t>: The % of individuals scoring higher than or equal to three was the chosen metric because that is the cutoff point in both measures for clinical intervention for Depression and Anxiety. </a:t>
            </a:r>
          </a:p>
          <a:p>
            <a:r>
              <a:rPr lang="en-US" dirty="0"/>
              <a:t>Here are two sources that I think explain it well:</a:t>
            </a:r>
          </a:p>
          <a:p>
            <a:r>
              <a:rPr lang="en-US" dirty="0"/>
              <a:t>PHQ-2 (Depression): https://</a:t>
            </a:r>
            <a:r>
              <a:rPr lang="en-US" dirty="0" err="1"/>
              <a:t>www.hiv.uw.edu</a:t>
            </a:r>
            <a:r>
              <a:rPr lang="en-US" dirty="0"/>
              <a:t>/page/mental-health-screening/phq-2#:~:text=A%20PHQ%2D2%20score%20ranges,major%20depressive%20disorder%20is%20likely.</a:t>
            </a:r>
          </a:p>
          <a:p>
            <a:r>
              <a:rPr lang="en-US" dirty="0"/>
              <a:t>GAD-2 (Anxiety): https://</a:t>
            </a:r>
            <a:r>
              <a:rPr lang="en-US" dirty="0" err="1"/>
              <a:t>www.hiv.uw.edu</a:t>
            </a:r>
            <a:r>
              <a:rPr lang="en-US" dirty="0"/>
              <a:t>/page/mental-health-screening/gad-2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64AFC-F668-4369-8D6E-BDDE175DB4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3614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64AFC-F668-4369-8D6E-BDDE175DB4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3757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64AFC-F668-4369-8D6E-BDDE175DB4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3127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E20957-5108-4CDB-A24C-B85F0ED3F562}" type="slidenum">
              <a:rPr lang="en-US" smtClean="0"/>
              <a:t>13</a:t>
            </a:fld>
            <a:endParaRPr lang="en-US"/>
          </a:p>
        </p:txBody>
      </p:sp>
    </p:spTree>
    <p:extLst>
      <p:ext uri="{BB962C8B-B14F-4D97-AF65-F5344CB8AC3E}">
        <p14:creationId xmlns:p14="http://schemas.microsoft.com/office/powerpoint/2010/main" val="2016235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 name="Google Shape;60;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
        <p:nvSpPr>
          <p:cNvPr id="61" name="Google Shape;61;p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3600"/>
              <a:buFont typeface="Helvetica Neue Light"/>
              <a:buNone/>
              <a:tabLst/>
              <a:defRPr/>
            </a:pPr>
            <a:fld id="{00000000-1234-1234-1234-123412341234}" type="slidenum">
              <a:rPr kumimoji="0" lang="en-US" sz="3600" b="0" i="0" u="none" strike="noStrike" kern="1200" cap="none" spc="0" normalizeH="0" baseline="0" noProof="0">
                <a:ln>
                  <a:noFill/>
                </a:ln>
                <a:solidFill>
                  <a:srgbClr val="FFFFFF"/>
                </a:solidFill>
                <a:effectLst/>
                <a:uLnTx/>
                <a:uFillTx/>
                <a:latin typeface="Helvetica Neue Light"/>
                <a:ea typeface="Helvetica Neue Light"/>
                <a:cs typeface="Helvetica Neue Light"/>
                <a:sym typeface="Helvetica Neue Light"/>
              </a:rPr>
              <a:pPr marL="0" marR="0" lvl="0" indent="0" algn="ctr" defTabSz="457200" rtl="0" eaLnBrk="1" fontAlgn="auto" latinLnBrk="0" hangingPunct="1">
                <a:lnSpc>
                  <a:spcPct val="100000"/>
                </a:lnSpc>
                <a:spcBef>
                  <a:spcPts val="0"/>
                </a:spcBef>
                <a:spcAft>
                  <a:spcPts val="0"/>
                </a:spcAft>
                <a:buClr>
                  <a:srgbClr val="FFFFFF"/>
                </a:buClr>
                <a:buSzPts val="3600"/>
                <a:buFont typeface="Helvetica Neue Light"/>
                <a:buNone/>
                <a:tabLst/>
                <a:defRPr/>
              </a:pPr>
              <a:t>18</a:t>
            </a:fld>
            <a:endParaRPr kumimoji="0" sz="3600" b="0" i="0" u="none" strike="noStrike" kern="1200" cap="none" spc="0" normalizeH="0" baseline="0" noProof="0">
              <a:ln>
                <a:noFill/>
              </a:ln>
              <a:solidFill>
                <a:srgbClr val="FFFFFF"/>
              </a:solidFill>
              <a:effectLst/>
              <a:uLnTx/>
              <a:uFillTx/>
              <a:latin typeface="Helvetica Neue Light"/>
              <a:ea typeface="Helvetica Neue Light"/>
              <a:cs typeface="Helvetica Neue Light"/>
              <a:sym typeface="Helvetica Neue 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 name="Google Shape;67;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171450" lvl="0" indent="-31750" algn="l" rtl="0">
              <a:lnSpc>
                <a:spcPct val="117999"/>
              </a:lnSpc>
              <a:spcBef>
                <a:spcPts val="0"/>
              </a:spcBef>
              <a:spcAft>
                <a:spcPts val="0"/>
              </a:spcAft>
              <a:buSzPts val="2200"/>
              <a:buFont typeface="Helvetica Neue"/>
              <a:buNone/>
            </a:pPr>
            <a:endParaRPr/>
          </a:p>
        </p:txBody>
      </p:sp>
      <p:sp>
        <p:nvSpPr>
          <p:cNvPr id="68" name="Google Shape;68;p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3600"/>
              <a:buFont typeface="Helvetica Neue Light"/>
              <a:buNone/>
              <a:tabLst/>
              <a:defRPr/>
            </a:pPr>
            <a:fld id="{00000000-1234-1234-1234-123412341234}" type="slidenum">
              <a:rPr kumimoji="0" lang="en-US" sz="3600" b="0" i="0" u="none" strike="noStrike" kern="1200" cap="none" spc="0" normalizeH="0" baseline="0" noProof="0">
                <a:ln>
                  <a:noFill/>
                </a:ln>
                <a:solidFill>
                  <a:srgbClr val="FFFFFF"/>
                </a:solidFill>
                <a:effectLst/>
                <a:uLnTx/>
                <a:uFillTx/>
                <a:latin typeface="Helvetica Neue Light"/>
                <a:ea typeface="Helvetica Neue Light"/>
                <a:cs typeface="Helvetica Neue Light"/>
                <a:sym typeface="Helvetica Neue Light"/>
              </a:rPr>
              <a:pPr marL="0" marR="0" lvl="0" indent="0" algn="ctr" defTabSz="457200" rtl="0" eaLnBrk="1" fontAlgn="auto" latinLnBrk="0" hangingPunct="1">
                <a:lnSpc>
                  <a:spcPct val="100000"/>
                </a:lnSpc>
                <a:spcBef>
                  <a:spcPts val="0"/>
                </a:spcBef>
                <a:spcAft>
                  <a:spcPts val="0"/>
                </a:spcAft>
                <a:buClr>
                  <a:srgbClr val="FFFFFF"/>
                </a:buClr>
                <a:buSzPts val="3600"/>
                <a:buFont typeface="Helvetica Neue Light"/>
                <a:buNone/>
                <a:tabLst/>
                <a:defRPr/>
              </a:pPr>
              <a:t>19</a:t>
            </a:fld>
            <a:endParaRPr kumimoji="0" sz="3600" b="0" i="0" u="none" strike="noStrike" kern="1200" cap="none" spc="0" normalizeH="0" baseline="0" noProof="0">
              <a:ln>
                <a:noFill/>
              </a:ln>
              <a:solidFill>
                <a:srgbClr val="FFFFFF"/>
              </a:solidFill>
              <a:effectLst/>
              <a:uLnTx/>
              <a:uFillTx/>
              <a:latin typeface="Helvetica Neue Light"/>
              <a:ea typeface="Helvetica Neue Light"/>
              <a:cs typeface="Helvetica Neue Light"/>
              <a:sym typeface="Helvetica Neue Ligh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 name="Google Shape;7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 name="Google Shape;8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 name="Google Shape;90;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a:t>Assumption 1: Gender is dynamic </a:t>
            </a:r>
            <a:endParaRPr/>
          </a:p>
        </p:txBody>
      </p:sp>
      <p:sp>
        <p:nvSpPr>
          <p:cNvPr id="91" name="Google Shape;91;p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3600"/>
              <a:buFont typeface="Helvetica Neue Light"/>
              <a:buNone/>
              <a:tabLst/>
              <a:defRPr/>
            </a:pPr>
            <a:fld id="{00000000-1234-1234-1234-123412341234}" type="slidenum">
              <a:rPr kumimoji="0" lang="en-US" sz="3600" b="0" i="0" u="none" strike="noStrike" kern="1200" cap="none" spc="0" normalizeH="0" baseline="0" noProof="0">
                <a:ln>
                  <a:noFill/>
                </a:ln>
                <a:solidFill>
                  <a:srgbClr val="FFFFFF"/>
                </a:solidFill>
                <a:effectLst/>
                <a:uLnTx/>
                <a:uFillTx/>
                <a:latin typeface="Helvetica Neue Light"/>
                <a:ea typeface="Helvetica Neue Light"/>
                <a:cs typeface="Helvetica Neue Light"/>
                <a:sym typeface="Helvetica Neue Light"/>
              </a:rPr>
              <a:pPr marL="0" marR="0" lvl="0" indent="0" algn="ctr" defTabSz="457200" rtl="0" eaLnBrk="1" fontAlgn="auto" latinLnBrk="0" hangingPunct="1">
                <a:lnSpc>
                  <a:spcPct val="100000"/>
                </a:lnSpc>
                <a:spcBef>
                  <a:spcPts val="0"/>
                </a:spcBef>
                <a:spcAft>
                  <a:spcPts val="0"/>
                </a:spcAft>
                <a:buClr>
                  <a:srgbClr val="FFFFFF"/>
                </a:buClr>
                <a:buSzPts val="3600"/>
                <a:buFont typeface="Helvetica Neue Light"/>
                <a:buNone/>
                <a:tabLst/>
                <a:defRPr/>
              </a:pPr>
              <a:t>22</a:t>
            </a:fld>
            <a:endParaRPr kumimoji="0" sz="3600" b="0" i="0" u="none" strike="noStrike" kern="1200" cap="none" spc="0" normalizeH="0" baseline="0" noProof="0">
              <a:ln>
                <a:noFill/>
              </a:ln>
              <a:solidFill>
                <a:srgbClr val="FFFFFF"/>
              </a:solidFill>
              <a:effectLst/>
              <a:uLnTx/>
              <a:uFillTx/>
              <a:latin typeface="Helvetica Neue Light"/>
              <a:ea typeface="Helvetica Neue Light"/>
              <a:cs typeface="Helvetica Neue Light"/>
              <a:sym typeface="Helvetica Neue Light"/>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50FD2E4-E973-8545-837D-308335615927}"/>
              </a:ext>
            </a:extLst>
          </p:cNvPr>
          <p:cNvSpPr/>
          <p:nvPr userDrawn="1"/>
        </p:nvSpPr>
        <p:spPr>
          <a:xfrm rot="10800000">
            <a:off x="0" y="0"/>
            <a:ext cx="12192000" cy="6954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CDE951E-1C9B-F949-930B-A91BC84E0B6B}"/>
              </a:ext>
            </a:extLst>
          </p:cNvPr>
          <p:cNvSpPr/>
          <p:nvPr userDrawn="1"/>
        </p:nvSpPr>
        <p:spPr>
          <a:xfrm>
            <a:off x="-1" y="96478"/>
            <a:ext cx="12192000" cy="7212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B50DA2D1-44B0-6E47-BB2D-EBAE7A80A01C}"/>
              </a:ext>
            </a:extLst>
          </p:cNvPr>
          <p:cNvSpPr>
            <a:spLocks noGrp="1"/>
          </p:cNvSpPr>
          <p:nvPr>
            <p:ph type="ctrTitle"/>
          </p:nvPr>
        </p:nvSpPr>
        <p:spPr>
          <a:xfrm>
            <a:off x="601578" y="2710929"/>
            <a:ext cx="10873498" cy="1177550"/>
          </a:xfrm>
        </p:spPr>
        <p:txBody>
          <a:bodyPr anchor="b">
            <a:normAutofit/>
          </a:bodyPr>
          <a:lstStyle>
            <a:lvl1pPr algn="l">
              <a:defRPr sz="5402"/>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3D0E501-A3A1-6942-B050-33FAAA70AEE2}"/>
              </a:ext>
            </a:extLst>
          </p:cNvPr>
          <p:cNvSpPr>
            <a:spLocks noGrp="1"/>
          </p:cNvSpPr>
          <p:nvPr>
            <p:ph type="subTitle" idx="1" hasCustomPrompt="1"/>
          </p:nvPr>
        </p:nvSpPr>
        <p:spPr>
          <a:xfrm>
            <a:off x="601578" y="4266996"/>
            <a:ext cx="10873498" cy="1006120"/>
          </a:xfrm>
        </p:spPr>
        <p:txBody>
          <a:bodyPr/>
          <a:lstStyle>
            <a:lvl1pPr marL="0" marR="0" indent="0" algn="l" defTabSz="914484" rtl="0" eaLnBrk="1" fontAlgn="auto" latinLnBrk="0" hangingPunct="1">
              <a:lnSpc>
                <a:spcPct val="120000"/>
              </a:lnSpc>
              <a:spcBef>
                <a:spcPts val="0"/>
              </a:spcBef>
              <a:spcAft>
                <a:spcPts val="0"/>
              </a:spcAft>
              <a:buClrTx/>
              <a:buSzTx/>
              <a:buFont typeface="Arial" panose="020B0604020202020204" pitchFamily="34" charset="0"/>
              <a:buNone/>
              <a:tabLst/>
              <a:defRPr lang="en-US" sz="2400" b="0" kern="1200" dirty="0">
                <a:solidFill>
                  <a:schemeClr val="tx1"/>
                </a:solidFill>
                <a:latin typeface="+mn-lt"/>
                <a:ea typeface="+mn-ea"/>
                <a:cs typeface="+mn-cs"/>
              </a:defRPr>
            </a:lvl1pPr>
            <a:lvl2pPr marL="457241" indent="0" algn="ctr">
              <a:buNone/>
              <a:defRPr sz="2001"/>
            </a:lvl2pPr>
            <a:lvl3pPr marL="914484" indent="0" algn="ctr">
              <a:buNone/>
              <a:defRPr sz="1801"/>
            </a:lvl3pPr>
            <a:lvl4pPr marL="1371725" indent="0" algn="ctr">
              <a:buNone/>
              <a:defRPr sz="1600"/>
            </a:lvl4pPr>
            <a:lvl5pPr marL="1828966" indent="0" algn="ctr">
              <a:buNone/>
              <a:defRPr sz="1600"/>
            </a:lvl5pPr>
            <a:lvl6pPr marL="2286209" indent="0" algn="ctr">
              <a:buNone/>
              <a:defRPr sz="1600"/>
            </a:lvl6pPr>
            <a:lvl7pPr marL="2743449" indent="0" algn="ctr">
              <a:buNone/>
              <a:defRPr sz="1600"/>
            </a:lvl7pPr>
            <a:lvl8pPr marL="3200692" indent="0" algn="ctr">
              <a:buNone/>
              <a:defRPr sz="1600"/>
            </a:lvl8pPr>
            <a:lvl9pPr marL="3657933" indent="0" algn="ctr">
              <a:buNone/>
              <a:defRPr sz="1600"/>
            </a:lvl9pPr>
          </a:lstStyle>
          <a:p>
            <a:r>
              <a:rPr lang="en-US" dirty="0"/>
              <a:t>Click to edit Master subtitle style (Names, Titles) </a:t>
            </a:r>
            <a:r>
              <a:rPr lang="en-US" b="1" dirty="0"/>
              <a:t>(Committee Name)  </a:t>
            </a:r>
            <a:r>
              <a:rPr lang="en-US" dirty="0">
                <a:latin typeface="Arial" panose="020B0604020202020204" pitchFamily="34" charset="0"/>
                <a:cs typeface="Arial" panose="020B0604020202020204" pitchFamily="34" charset="0"/>
              </a:rPr>
              <a:t>| </a:t>
            </a:r>
            <a:r>
              <a:rPr lang="en-US" dirty="0"/>
              <a:t>(</a:t>
            </a:r>
            <a:r>
              <a:rPr lang="en-US" dirty="0">
                <a:latin typeface="Arial" panose="020B0604020202020204" pitchFamily="34" charset="0"/>
                <a:cs typeface="Arial" panose="020B0604020202020204" pitchFamily="34" charset="0"/>
              </a:rPr>
              <a:t>Date)</a:t>
            </a:r>
            <a:endParaRPr lang="en-US" dirty="0"/>
          </a:p>
          <a:p>
            <a:endParaRPr lang="en-US" dirty="0"/>
          </a:p>
        </p:txBody>
      </p:sp>
      <p:sp>
        <p:nvSpPr>
          <p:cNvPr id="8" name="Rectangle 7">
            <a:extLst>
              <a:ext uri="{FF2B5EF4-FFF2-40B4-BE49-F238E27FC236}">
                <a16:creationId xmlns:a16="http://schemas.microsoft.com/office/drawing/2014/main" id="{75DECF62-4C0A-AE42-87A4-736CEA02F606}"/>
              </a:ext>
            </a:extLst>
          </p:cNvPr>
          <p:cNvSpPr/>
          <p:nvPr userDrawn="1"/>
        </p:nvSpPr>
        <p:spPr>
          <a:xfrm>
            <a:off x="0" y="6297770"/>
            <a:ext cx="12192000" cy="560232"/>
          </a:xfrm>
          <a:prstGeom prst="rect">
            <a:avLst/>
          </a:prstGeom>
          <a:solidFill>
            <a:srgbClr val="F7B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pic>
        <p:nvPicPr>
          <p:cNvPr id="11" name="Content Placeholder 5">
            <a:extLst>
              <a:ext uri="{FF2B5EF4-FFF2-40B4-BE49-F238E27FC236}">
                <a16:creationId xmlns:a16="http://schemas.microsoft.com/office/drawing/2014/main" id="{6451041A-816A-D749-9970-4F0089116FC2}"/>
              </a:ext>
            </a:extLst>
          </p:cNvPr>
          <p:cNvPicPr>
            <a:picLocks noChangeAspect="1"/>
          </p:cNvPicPr>
          <p:nvPr userDrawn="1"/>
        </p:nvPicPr>
        <p:blipFill>
          <a:blip r:embed="rId2"/>
          <a:stretch>
            <a:fillRect/>
          </a:stretch>
        </p:blipFill>
        <p:spPr>
          <a:xfrm>
            <a:off x="3556006" y="921308"/>
            <a:ext cx="5079987" cy="1411106"/>
          </a:xfrm>
          <a:prstGeom prst="rect">
            <a:avLst/>
          </a:prstGeom>
        </p:spPr>
      </p:pic>
      <p:sp>
        <p:nvSpPr>
          <p:cNvPr id="12" name="Rectangle 11"/>
          <p:cNvSpPr/>
          <p:nvPr userDrawn="1"/>
        </p:nvSpPr>
        <p:spPr>
          <a:xfrm>
            <a:off x="3915534" y="5873038"/>
            <a:ext cx="4245586" cy="424732"/>
          </a:xfrm>
          <a:prstGeom prst="rect">
            <a:avLst/>
          </a:prstGeom>
        </p:spPr>
        <p:txBody>
          <a:bodyPr wrap="none">
            <a:spAutoFit/>
          </a:bodyPr>
          <a:lstStyle/>
          <a:p>
            <a:pPr algn="l">
              <a:lnSpc>
                <a:spcPct val="120000"/>
              </a:lnSpc>
              <a:spcBef>
                <a:spcPts val="0"/>
              </a:spcBef>
            </a:pPr>
            <a:r>
              <a:rPr lang="en-US" i="1" dirty="0">
                <a:latin typeface="Arial" panose="020B0604020202020204" pitchFamily="34" charset="0"/>
                <a:cs typeface="Arial" panose="020B0604020202020204" pitchFamily="34" charset="0"/>
              </a:rPr>
              <a:t>Care Transformation Collaborative of RI</a:t>
            </a:r>
          </a:p>
        </p:txBody>
      </p:sp>
    </p:spTree>
    <p:extLst>
      <p:ext uri="{BB962C8B-B14F-4D97-AF65-F5344CB8AC3E}">
        <p14:creationId xmlns:p14="http://schemas.microsoft.com/office/powerpoint/2010/main" val="2757740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8A5F8-CC02-794C-8091-3CDDCFCFBE9E}"/>
              </a:ext>
            </a:extLst>
          </p:cNvPr>
          <p:cNvSpPr>
            <a:spLocks noGrp="1"/>
          </p:cNvSpPr>
          <p:nvPr>
            <p:ph type="title"/>
          </p:nvPr>
        </p:nvSpPr>
        <p:spPr>
          <a:xfrm>
            <a:off x="839789" y="641684"/>
            <a:ext cx="3932237" cy="1415716"/>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7B3395-4A47-5244-8986-53DF27673A6A}"/>
              </a:ext>
            </a:extLst>
          </p:cNvPr>
          <p:cNvSpPr>
            <a:spLocks noGrp="1"/>
          </p:cNvSpPr>
          <p:nvPr>
            <p:ph type="pic" idx="1"/>
          </p:nvPr>
        </p:nvSpPr>
        <p:spPr>
          <a:xfrm>
            <a:off x="5183188" y="987426"/>
            <a:ext cx="6172201" cy="4873625"/>
          </a:xfrm>
        </p:spPr>
        <p:txBody>
          <a:bodyPr/>
          <a:lstStyle>
            <a:lvl1pPr marL="0" indent="0">
              <a:buNone/>
              <a:defRPr sz="3200"/>
            </a:lvl1pPr>
            <a:lvl2pPr marL="457241" indent="0">
              <a:buNone/>
              <a:defRPr sz="2801"/>
            </a:lvl2pPr>
            <a:lvl3pPr marL="914484" indent="0">
              <a:buNone/>
              <a:defRPr sz="2400"/>
            </a:lvl3pPr>
            <a:lvl4pPr marL="1371725" indent="0">
              <a:buNone/>
              <a:defRPr sz="2001"/>
            </a:lvl4pPr>
            <a:lvl5pPr marL="1828966" indent="0">
              <a:buNone/>
              <a:defRPr sz="2001"/>
            </a:lvl5pPr>
            <a:lvl6pPr marL="2286209" indent="0">
              <a:buNone/>
              <a:defRPr sz="2001"/>
            </a:lvl6pPr>
            <a:lvl7pPr marL="2743449" indent="0">
              <a:buNone/>
              <a:defRPr sz="2001"/>
            </a:lvl7pPr>
            <a:lvl8pPr marL="3200692" indent="0">
              <a:buNone/>
              <a:defRPr sz="2001"/>
            </a:lvl8pPr>
            <a:lvl9pPr marL="3657933" indent="0">
              <a:buNone/>
              <a:defRPr sz="2001"/>
            </a:lvl9pPr>
          </a:lstStyle>
          <a:p>
            <a:r>
              <a:rPr lang="en-US"/>
              <a:t>Click icon to add picture</a:t>
            </a:r>
          </a:p>
        </p:txBody>
      </p:sp>
      <p:sp>
        <p:nvSpPr>
          <p:cNvPr id="4" name="Text Placeholder 3">
            <a:extLst>
              <a:ext uri="{FF2B5EF4-FFF2-40B4-BE49-F238E27FC236}">
                <a16:creationId xmlns:a16="http://schemas.microsoft.com/office/drawing/2014/main" id="{29965766-4AA8-524E-99FC-04D31DC10BE9}"/>
              </a:ext>
            </a:extLst>
          </p:cNvPr>
          <p:cNvSpPr>
            <a:spLocks noGrp="1"/>
          </p:cNvSpPr>
          <p:nvPr>
            <p:ph type="body" sz="half" idx="2"/>
          </p:nvPr>
        </p:nvSpPr>
        <p:spPr>
          <a:xfrm>
            <a:off x="839789" y="2057400"/>
            <a:ext cx="3932237" cy="3811588"/>
          </a:xfrm>
        </p:spPr>
        <p:txBody>
          <a:bodyPr/>
          <a:lstStyle>
            <a:lvl1pPr marL="0" indent="0">
              <a:buNone/>
              <a:defRPr sz="1600"/>
            </a:lvl1pPr>
            <a:lvl2pPr marL="457241" indent="0">
              <a:buNone/>
              <a:defRPr sz="1399"/>
            </a:lvl2pPr>
            <a:lvl3pPr marL="914484" indent="0">
              <a:buNone/>
              <a:defRPr sz="1201"/>
            </a:lvl3pPr>
            <a:lvl4pPr marL="1371725" indent="0">
              <a:buNone/>
              <a:defRPr sz="1001"/>
            </a:lvl4pPr>
            <a:lvl5pPr marL="1828966" indent="0">
              <a:buNone/>
              <a:defRPr sz="1001"/>
            </a:lvl5pPr>
            <a:lvl6pPr marL="2286209" indent="0">
              <a:buNone/>
              <a:defRPr sz="1001"/>
            </a:lvl6pPr>
            <a:lvl7pPr marL="2743449" indent="0">
              <a:buNone/>
              <a:defRPr sz="1001"/>
            </a:lvl7pPr>
            <a:lvl8pPr marL="3200692" indent="0">
              <a:buNone/>
              <a:defRPr sz="1001"/>
            </a:lvl8pPr>
            <a:lvl9pPr marL="3657933" indent="0">
              <a:buNone/>
              <a:defRPr sz="1001"/>
            </a:lvl9pPr>
          </a:lstStyle>
          <a:p>
            <a:pPr lvl="0"/>
            <a:r>
              <a:rPr lang="en-US"/>
              <a:t>Edit Master text styles</a:t>
            </a:r>
          </a:p>
        </p:txBody>
      </p:sp>
    </p:spTree>
    <p:extLst>
      <p:ext uri="{BB962C8B-B14F-4D97-AF65-F5344CB8AC3E}">
        <p14:creationId xmlns:p14="http://schemas.microsoft.com/office/powerpoint/2010/main" val="272987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8E5D357-7347-43FC-B980-32C6926BCF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23676" y="3666226"/>
            <a:ext cx="6076950" cy="3200400"/>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Rectangle 13">
            <a:extLst>
              <a:ext uri="{FF2B5EF4-FFF2-40B4-BE49-F238E27FC236}">
                <a16:creationId xmlns:a16="http://schemas.microsoft.com/office/drawing/2014/main" id="{C6C33664-ACD6-44A3-95A5-32325CBC9685}"/>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endParaRPr lang="en-US" dirty="0"/>
          </a:p>
        </p:txBody>
      </p: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7" name="Picture 4">
            <a:extLst>
              <a:ext uri="{FF2B5EF4-FFF2-40B4-BE49-F238E27FC236}">
                <a16:creationId xmlns:a16="http://schemas.microsoft.com/office/drawing/2014/main" id="{43FAD239-D662-4B4E-8770-A5911E26D99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615155" y="365081"/>
            <a:ext cx="3160713" cy="81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8607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7678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7" name="Straight Connector 6">
            <a:extLst>
              <a:ext uri="{FF2B5EF4-FFF2-40B4-BE49-F238E27FC236}">
                <a16:creationId xmlns:a16="http://schemas.microsoft.com/office/drawing/2014/main" id="{2726F51A-8110-4C42-AABD-5C85D760AE1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8" name="Picture 18">
            <a:extLst>
              <a:ext uri="{FF2B5EF4-FFF2-40B4-BE49-F238E27FC236}">
                <a16:creationId xmlns:a16="http://schemas.microsoft.com/office/drawing/2014/main" id="{A3C74ABD-22DC-4512-BB9D-4EDDEF3A9AA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6606"/>
          <a:stretch>
            <a:fillRect/>
          </a:stretch>
        </p:blipFill>
        <p:spPr bwMode="auto">
          <a:xfrm>
            <a:off x="8412163" y="5357813"/>
            <a:ext cx="3776662"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5154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102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65527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7307666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20948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sp>
        <p:nvSpPr>
          <p:cNvPr id="10" name="Content Placeholder 9"/>
          <p:cNvSpPr>
            <a:spLocks noGrp="1"/>
          </p:cNvSpPr>
          <p:nvPr>
            <p:ph sz="quarter" idx="11"/>
          </p:nvPr>
        </p:nvSpPr>
        <p:spPr>
          <a:xfrm>
            <a:off x="514351" y="4856674"/>
            <a:ext cx="11283950" cy="1155939"/>
          </a:xfrm>
          <a:prstGeom prst="rect">
            <a:avLst/>
          </a:prstGeom>
        </p:spPr>
        <p:txBody>
          <a:bodyPr/>
          <a:lstStyle>
            <a:lvl1pPr>
              <a:buFontTx/>
              <a:buNone/>
              <a:defRPr sz="2400" b="1">
                <a:solidFill>
                  <a:schemeClr val="accent3"/>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pic>
        <p:nvPicPr>
          <p:cNvPr id="9" name="Picture 17">
            <a:extLst>
              <a:ext uri="{FF2B5EF4-FFF2-40B4-BE49-F238E27FC236}">
                <a16:creationId xmlns:a16="http://schemas.microsoft.com/office/drawing/2014/main" id="{5E719239-4789-4513-97F6-C5AAC2B7BD4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6638"/>
          <a:stretch>
            <a:fillRect/>
          </a:stretch>
        </p:blipFill>
        <p:spPr bwMode="auto">
          <a:xfrm>
            <a:off x="8531225" y="3414242"/>
            <a:ext cx="36576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a:extLst>
              <a:ext uri="{FF2B5EF4-FFF2-40B4-BE49-F238E27FC236}">
                <a16:creationId xmlns:a16="http://schemas.microsoft.com/office/drawing/2014/main" id="{FC4B364F-76F3-46FC-9B42-31DB5B948825}"/>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5" name="Picture 4">
            <a:extLst>
              <a:ext uri="{FF2B5EF4-FFF2-40B4-BE49-F238E27FC236}">
                <a16:creationId xmlns:a16="http://schemas.microsoft.com/office/drawing/2014/main" id="{DCF97225-67B2-4AE3-BACE-C9A3A6B219A7}"/>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55531"/>
          <a:stretch/>
        </p:blipFill>
        <p:spPr bwMode="auto">
          <a:xfrm>
            <a:off x="8148638" y="6261245"/>
            <a:ext cx="3686175" cy="26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30882734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20" name="Picture 12">
            <a:extLst>
              <a:ext uri="{FF2B5EF4-FFF2-40B4-BE49-F238E27FC236}">
                <a16:creationId xmlns:a16="http://schemas.microsoft.com/office/drawing/2014/main" id="{39FA180E-C2BE-46AF-AC4E-CD561BB6D6F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1575" y="3665838"/>
            <a:ext cx="60769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D671983E-8B4D-4CAA-A709-316EE77D06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21910" y="3664211"/>
            <a:ext cx="6086475" cy="3200400"/>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39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52442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69A4E-0AE5-9F42-877E-12AC156F2D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0A3848-E5D0-9243-9A93-C6867418A4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66062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0908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BFECAE68-92FA-4A4A-B563-689F14960083}"/>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7" name="Straight Connector 6">
            <a:extLst>
              <a:ext uri="{FF2B5EF4-FFF2-40B4-BE49-F238E27FC236}">
                <a16:creationId xmlns:a16="http://schemas.microsoft.com/office/drawing/2014/main" id="{CF8612AE-D726-4116-B9FE-BAACF302815A}"/>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10" name="Picture 18">
            <a:extLst>
              <a:ext uri="{FF2B5EF4-FFF2-40B4-BE49-F238E27FC236}">
                <a16:creationId xmlns:a16="http://schemas.microsoft.com/office/drawing/2014/main" id="{8EF0ACAA-1252-4486-B78D-8FF5F74214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6606"/>
          <a:stretch>
            <a:fillRect/>
          </a:stretch>
        </p:blipFill>
        <p:spPr bwMode="auto">
          <a:xfrm>
            <a:off x="8412163" y="5357813"/>
            <a:ext cx="3776662"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65119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352192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42742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1158781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3518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pic>
        <p:nvPicPr>
          <p:cNvPr id="12" name="Picture 17">
            <a:extLst>
              <a:ext uri="{FF2B5EF4-FFF2-40B4-BE49-F238E27FC236}">
                <a16:creationId xmlns:a16="http://schemas.microsoft.com/office/drawing/2014/main" id="{AAD91D21-32A7-4A33-AE66-E9658103740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6638"/>
          <a:stretch>
            <a:fillRect/>
          </a:stretch>
        </p:blipFill>
        <p:spPr bwMode="auto">
          <a:xfrm>
            <a:off x="8531225" y="3414242"/>
            <a:ext cx="36576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a:extLst>
              <a:ext uri="{FF2B5EF4-FFF2-40B4-BE49-F238E27FC236}">
                <a16:creationId xmlns:a16="http://schemas.microsoft.com/office/drawing/2014/main" id="{6FE3F0E1-02ED-49FD-87F3-B12EB1CBD118}"/>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5" name="Picture 4">
            <a:extLst>
              <a:ext uri="{FF2B5EF4-FFF2-40B4-BE49-F238E27FC236}">
                <a16:creationId xmlns:a16="http://schemas.microsoft.com/office/drawing/2014/main" id="{DFFAFFA5-387D-4DCB-96C5-1AC2C2971F8E}"/>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55531"/>
          <a:stretch/>
        </p:blipFill>
        <p:spPr bwMode="auto">
          <a:xfrm>
            <a:off x="8148638" y="6261245"/>
            <a:ext cx="3686175" cy="26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31220062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7397797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solidFill>
                  <a:srgbClr val="1D6FA9"/>
                </a:solidFill>
                <a:latin typeface="+mn-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3811563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074436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0BFEB-0562-784E-879B-7B5CFFC2B636}"/>
              </a:ext>
            </a:extLst>
          </p:cNvPr>
          <p:cNvSpPr>
            <a:spLocks noGrp="1"/>
          </p:cNvSpPr>
          <p:nvPr>
            <p:ph type="title"/>
          </p:nvPr>
        </p:nvSpPr>
        <p:spPr>
          <a:xfrm>
            <a:off x="831849" y="1709739"/>
            <a:ext cx="10515601" cy="2852737"/>
          </a:xfrm>
        </p:spPr>
        <p:txBody>
          <a:bodyPr anchor="b"/>
          <a:lstStyle>
            <a:lvl1pPr>
              <a:defRPr sz="6001"/>
            </a:lvl1pPr>
          </a:lstStyle>
          <a:p>
            <a:r>
              <a:rPr lang="en-US"/>
              <a:t>Click to edit Master title style</a:t>
            </a:r>
          </a:p>
        </p:txBody>
      </p:sp>
      <p:sp>
        <p:nvSpPr>
          <p:cNvPr id="3" name="Text Placeholder 2">
            <a:extLst>
              <a:ext uri="{FF2B5EF4-FFF2-40B4-BE49-F238E27FC236}">
                <a16:creationId xmlns:a16="http://schemas.microsoft.com/office/drawing/2014/main" id="{139E419B-108F-3D47-94D0-9EE12689E00D}"/>
              </a:ext>
            </a:extLst>
          </p:cNvPr>
          <p:cNvSpPr>
            <a:spLocks noGrp="1"/>
          </p:cNvSpPr>
          <p:nvPr>
            <p:ph type="body" idx="1"/>
          </p:nvPr>
        </p:nvSpPr>
        <p:spPr>
          <a:xfrm>
            <a:off x="831849" y="4589464"/>
            <a:ext cx="10515601" cy="1500187"/>
          </a:xfrm>
        </p:spPr>
        <p:txBody>
          <a:bodyPr/>
          <a:lstStyle>
            <a:lvl1pPr marL="0" indent="0">
              <a:buNone/>
              <a:defRPr sz="2400">
                <a:solidFill>
                  <a:schemeClr val="tx1">
                    <a:tint val="75000"/>
                  </a:schemeClr>
                </a:solidFill>
              </a:defRPr>
            </a:lvl1pPr>
            <a:lvl2pPr marL="457241" indent="0">
              <a:buNone/>
              <a:defRPr sz="2001">
                <a:solidFill>
                  <a:schemeClr val="tx1">
                    <a:tint val="75000"/>
                  </a:schemeClr>
                </a:solidFill>
              </a:defRPr>
            </a:lvl2pPr>
            <a:lvl3pPr marL="914484" indent="0">
              <a:buNone/>
              <a:defRPr sz="1801">
                <a:solidFill>
                  <a:schemeClr val="tx1">
                    <a:tint val="75000"/>
                  </a:schemeClr>
                </a:solidFill>
              </a:defRPr>
            </a:lvl3pPr>
            <a:lvl4pPr marL="1371725" indent="0">
              <a:buNone/>
              <a:defRPr sz="1600">
                <a:solidFill>
                  <a:schemeClr val="tx1">
                    <a:tint val="75000"/>
                  </a:schemeClr>
                </a:solidFill>
              </a:defRPr>
            </a:lvl4pPr>
            <a:lvl5pPr marL="1828966" indent="0">
              <a:buNone/>
              <a:defRPr sz="1600">
                <a:solidFill>
                  <a:schemeClr val="tx1">
                    <a:tint val="75000"/>
                  </a:schemeClr>
                </a:solidFill>
              </a:defRPr>
            </a:lvl5pPr>
            <a:lvl6pPr marL="2286209" indent="0">
              <a:buNone/>
              <a:defRPr sz="1600">
                <a:solidFill>
                  <a:schemeClr val="tx1">
                    <a:tint val="75000"/>
                  </a:schemeClr>
                </a:solidFill>
              </a:defRPr>
            </a:lvl6pPr>
            <a:lvl7pPr marL="2743449" indent="0">
              <a:buNone/>
              <a:defRPr sz="1600">
                <a:solidFill>
                  <a:schemeClr val="tx1">
                    <a:tint val="75000"/>
                  </a:schemeClr>
                </a:solidFill>
              </a:defRPr>
            </a:lvl7pPr>
            <a:lvl8pPr marL="3200692" indent="0">
              <a:buNone/>
              <a:defRPr sz="1600">
                <a:solidFill>
                  <a:schemeClr val="tx1">
                    <a:tint val="75000"/>
                  </a:schemeClr>
                </a:solidFill>
              </a:defRPr>
            </a:lvl8pPr>
            <a:lvl9pPr marL="3657933"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3855499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12/13/2023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3806921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12/13/2023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3259357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12/13/2023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222822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4261139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4241855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3388187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899990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pic>
        <p:nvPicPr>
          <p:cNvPr id="7" name="Picture 6">
            <a:extLst>
              <a:ext uri="{FF2B5EF4-FFF2-40B4-BE49-F238E27FC236}">
                <a16:creationId xmlns:a16="http://schemas.microsoft.com/office/drawing/2014/main" id="{EE9846F2-A538-8946-96F8-04F79C930CE0}"/>
              </a:ext>
            </a:extLst>
          </p:cNvPr>
          <p:cNvPicPr>
            <a:picLocks noChangeAspect="1"/>
          </p:cNvPicPr>
          <p:nvPr userDrawn="1"/>
        </p:nvPicPr>
        <p:blipFill>
          <a:blip r:embed="rId2"/>
          <a:stretch>
            <a:fillRect/>
          </a:stretch>
        </p:blipFill>
        <p:spPr>
          <a:xfrm>
            <a:off x="838201" y="6356350"/>
            <a:ext cx="1587499" cy="367310"/>
          </a:xfrm>
          <a:prstGeom prst="rect">
            <a:avLst/>
          </a:prstGeom>
        </p:spPr>
      </p:pic>
    </p:spTree>
    <p:extLst>
      <p:ext uri="{BB962C8B-B14F-4D97-AF65-F5344CB8AC3E}">
        <p14:creationId xmlns:p14="http://schemas.microsoft.com/office/powerpoint/2010/main" val="19293378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867661"/>
            <a:ext cx="10363200" cy="1231107"/>
          </a:xfrm>
        </p:spPr>
        <p:txBody>
          <a:bodyPr lIns="0" tIns="0" rIns="0" bIns="0" anchor="t" anchorCtr="0">
            <a:spAutoFit/>
          </a:bodyPr>
          <a:lstStyle>
            <a:lvl1pPr>
              <a:defRPr sz="8000" baseline="0">
                <a:solidFill>
                  <a:schemeClr val="bg1"/>
                </a:solidFill>
                <a:latin typeface="+mn-lt"/>
              </a:defRPr>
            </a:lvl1pPr>
          </a:lstStyle>
          <a:p>
            <a:r>
              <a:rPr lang="en-US" dirty="0"/>
              <a:t>Presentation Title</a:t>
            </a:r>
          </a:p>
        </p:txBody>
      </p:sp>
      <p:pic>
        <p:nvPicPr>
          <p:cNvPr id="4" name="Picture 3" descr="1LineAAPLogoRevers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05580" y="5874484"/>
            <a:ext cx="3681576" cy="542101"/>
          </a:xfrm>
          <a:prstGeom prst="rect">
            <a:avLst/>
          </a:prstGeom>
        </p:spPr>
      </p:pic>
      <p:sp>
        <p:nvSpPr>
          <p:cNvPr id="6" name="Picture Placeholder 2"/>
          <p:cNvSpPr>
            <a:spLocks noGrp="1"/>
          </p:cNvSpPr>
          <p:nvPr>
            <p:ph type="pic" idx="1" hasCustomPrompt="1"/>
          </p:nvPr>
        </p:nvSpPr>
        <p:spPr>
          <a:xfrm>
            <a:off x="0" y="3337685"/>
            <a:ext cx="5562344" cy="3520315"/>
          </a:xfrm>
        </p:spPr>
        <p:txBody>
          <a:bodyPr anchor="b" anchorCtr="0">
            <a:normAutofit/>
          </a:bodyPr>
          <a:lstStyle>
            <a:lvl1pPr marL="0" indent="0">
              <a:buNone/>
              <a:defRPr sz="3200" baseline="0">
                <a:solidFill>
                  <a:schemeClr val="bg1"/>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Picture. To outline a photo, see http://</a:t>
            </a:r>
            <a:r>
              <a:rPr lang="en-US" dirty="0" err="1"/>
              <a:t>www.gcflearnfree.org</a:t>
            </a:r>
            <a:r>
              <a:rPr lang="en-US" dirty="0"/>
              <a:t>/powerpoint2013/17.4</a:t>
            </a:r>
          </a:p>
        </p:txBody>
      </p:sp>
    </p:spTree>
    <p:extLst>
      <p:ext uri="{BB962C8B-B14F-4D97-AF65-F5344CB8AC3E}">
        <p14:creationId xmlns:p14="http://schemas.microsoft.com/office/powerpoint/2010/main" val="38864162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38478"/>
            <a:ext cx="10972800" cy="861775"/>
          </a:xfrm>
        </p:spPr>
        <p:txBody>
          <a:bodyPr>
            <a:spAutoFit/>
          </a:bodyPr>
          <a:lstStyle>
            <a:lvl1pPr>
              <a:defRPr sz="4800" b="1" i="0" cap="small">
                <a:solidFill>
                  <a:srgbClr val="D84E19"/>
                </a:solidFill>
                <a:latin typeface="Georgia"/>
              </a:defRPr>
            </a:lvl1pPr>
          </a:lstStyle>
          <a:p>
            <a:r>
              <a:rPr lang="en-US" dirty="0"/>
              <a:t>Topic Title</a:t>
            </a:r>
          </a:p>
        </p:txBody>
      </p:sp>
      <p:sp>
        <p:nvSpPr>
          <p:cNvPr id="3" name="Content Placeholder 2"/>
          <p:cNvSpPr>
            <a:spLocks noGrp="1"/>
          </p:cNvSpPr>
          <p:nvPr>
            <p:ph idx="1"/>
          </p:nvPr>
        </p:nvSpPr>
        <p:spPr>
          <a:xfrm>
            <a:off x="609600" y="2569465"/>
            <a:ext cx="10972800" cy="3439823"/>
          </a:xfrm>
        </p:spPr>
        <p:txBody>
          <a:bodyPr>
            <a:noAutofit/>
          </a:bodyPr>
          <a:lstStyle>
            <a:lvl1pPr>
              <a:buClr>
                <a:srgbClr val="F5AA2C"/>
              </a:buClr>
              <a:defRPr/>
            </a:lvl1pPr>
            <a:lvl3pPr marL="1676358" indent="-457189">
              <a:buClr>
                <a:schemeClr val="tx1">
                  <a:lumMod val="50000"/>
                  <a:lumOff val="50000"/>
                </a:schemeClr>
              </a:buClr>
              <a:buFont typeface="Lucida Grande"/>
              <a:buChar char="▪"/>
              <a:defRPr/>
            </a:lvl3pPr>
            <a:lvl4pPr marL="2133547" indent="-304792">
              <a:buFont typeface="Lucida Grande"/>
              <a:buChar char="~"/>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5032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7374B-7ADE-5E49-B2E3-4462C1D3DF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601E23-87F2-A04D-925F-C6B364AA3624}"/>
              </a:ext>
            </a:extLst>
          </p:cNvPr>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299C1-3111-9140-A8A0-A0D31B249E1C}"/>
              </a:ext>
            </a:extLst>
          </p:cNvPr>
          <p:cNvSpPr>
            <a:spLocks noGrp="1"/>
          </p:cNvSpPr>
          <p:nvPr>
            <p:ph sz="half" idx="2"/>
          </p:nvPr>
        </p:nvSpPr>
        <p:spPr>
          <a:xfrm>
            <a:off x="6172202"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77177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201318"/>
            <a:ext cx="10972800" cy="861775"/>
          </a:xfrm>
        </p:spPr>
        <p:txBody>
          <a:bodyPr>
            <a:spAutoFit/>
          </a:bodyPr>
          <a:lstStyle>
            <a:lvl1pPr>
              <a:defRPr sz="4800" b="1" i="0" cap="small">
                <a:solidFill>
                  <a:srgbClr val="D84E19"/>
                </a:solidFill>
                <a:latin typeface="Georgia"/>
              </a:defRPr>
            </a:lvl1pPr>
          </a:lstStyle>
          <a:p>
            <a:r>
              <a:rPr lang="en-US" dirty="0"/>
              <a:t>Topic Title</a:t>
            </a:r>
          </a:p>
        </p:txBody>
      </p:sp>
      <p:sp>
        <p:nvSpPr>
          <p:cNvPr id="3" name="Content Placeholder 2"/>
          <p:cNvSpPr>
            <a:spLocks noGrp="1"/>
          </p:cNvSpPr>
          <p:nvPr>
            <p:ph sz="half" idx="1"/>
          </p:nvPr>
        </p:nvSpPr>
        <p:spPr>
          <a:xfrm>
            <a:off x="609600" y="2194560"/>
            <a:ext cx="5384800" cy="3836011"/>
          </a:xfrm>
        </p:spPr>
        <p:txBody>
          <a:bodyPr>
            <a:noAutofit/>
          </a:bodyPr>
          <a:lstStyle>
            <a:lvl1pPr>
              <a:buClr>
                <a:schemeClr val="accent3"/>
              </a:buClr>
              <a:defRPr sz="3733"/>
            </a:lvl1pPr>
            <a:lvl2pPr>
              <a:defRPr sz="3200"/>
            </a:lvl2pPr>
            <a:lvl3pPr marL="1523962" indent="-304792">
              <a:buClr>
                <a:schemeClr val="tx1">
                  <a:lumMod val="50000"/>
                  <a:lumOff val="50000"/>
                </a:schemeClr>
              </a:buClr>
              <a:buSzPct val="100000"/>
              <a:buFont typeface="Lucida Grande"/>
              <a:buChar char="▪"/>
              <a:defRPr sz="2667"/>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2194560"/>
            <a:ext cx="5384800" cy="3836011"/>
          </a:xfrm>
        </p:spPr>
        <p:txBody>
          <a:bodyPr>
            <a:noAutofit/>
          </a:bodyPr>
          <a:lstStyle>
            <a:lvl1pPr>
              <a:buClr>
                <a:schemeClr val="accent3"/>
              </a:buClr>
              <a:defRPr sz="3733"/>
            </a:lvl1pPr>
            <a:lvl2pPr>
              <a:defRPr sz="3200"/>
            </a:lvl2pPr>
            <a:lvl3pPr marL="1523962" indent="-304792">
              <a:buClr>
                <a:schemeClr val="tx1">
                  <a:lumMod val="50000"/>
                  <a:lumOff val="50000"/>
                </a:schemeClr>
              </a:buClr>
              <a:buFont typeface="Lucida Grande"/>
              <a:buChar char="▪"/>
              <a:defRPr sz="2667"/>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60474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340865"/>
            <a:ext cx="11132187" cy="1107996"/>
          </a:xfrm>
        </p:spPr>
        <p:txBody>
          <a:bodyPr anchor="t">
            <a:spAutoFit/>
          </a:bodyPr>
          <a:lstStyle>
            <a:lvl1pPr algn="ctr">
              <a:defRPr lang="en-US" sz="6400" b="1" i="0" dirty="0">
                <a:solidFill>
                  <a:srgbClr val="F5AA2C"/>
                </a:solidFill>
                <a:latin typeface="+mn-lt"/>
              </a:defRPr>
            </a:lvl1pPr>
          </a:lstStyle>
          <a:p>
            <a:r>
              <a:rPr lang="en-US" dirty="0"/>
              <a:t>Section title</a:t>
            </a:r>
          </a:p>
        </p:txBody>
      </p:sp>
      <p:sp>
        <p:nvSpPr>
          <p:cNvPr id="3" name="Picture Placeholder 2"/>
          <p:cNvSpPr>
            <a:spLocks noGrp="1"/>
          </p:cNvSpPr>
          <p:nvPr>
            <p:ph type="pic" idx="1" hasCustomPrompt="1"/>
          </p:nvPr>
        </p:nvSpPr>
        <p:spPr>
          <a:xfrm>
            <a:off x="0" y="3337685"/>
            <a:ext cx="5562344" cy="3520315"/>
          </a:xfrm>
        </p:spPr>
        <p:txBody>
          <a:bodyPr anchor="b" anchorCtr="0">
            <a:normAutofit/>
          </a:bodyPr>
          <a:lstStyle>
            <a:lvl1pPr marL="0" indent="0">
              <a:buNone/>
              <a:defRPr sz="3200" baseline="0">
                <a:solidFill>
                  <a:schemeClr val="bg1"/>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Picture. To outline a photo, see http://</a:t>
            </a:r>
            <a:r>
              <a:rPr lang="en-US" dirty="0" err="1"/>
              <a:t>www.gcflearnfree.org</a:t>
            </a:r>
            <a:r>
              <a:rPr lang="en-US" dirty="0"/>
              <a:t>/powerpoint2013/17.4</a:t>
            </a:r>
          </a:p>
        </p:txBody>
      </p:sp>
      <p:pic>
        <p:nvPicPr>
          <p:cNvPr id="4" name="Picture 3" descr="1LineAAPLogoRevers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77635" y="5874484"/>
            <a:ext cx="3681576" cy="542101"/>
          </a:xfrm>
          <a:prstGeom prst="rect">
            <a:avLst/>
          </a:prstGeom>
        </p:spPr>
      </p:pic>
    </p:spTree>
    <p:extLst>
      <p:ext uri="{BB962C8B-B14F-4D97-AF65-F5344CB8AC3E}">
        <p14:creationId xmlns:p14="http://schemas.microsoft.com/office/powerpoint/2010/main" val="17652100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0831" y="2514601"/>
            <a:ext cx="2889504" cy="410369"/>
          </a:xfrm>
        </p:spPr>
        <p:txBody>
          <a:bodyPr lIns="0" tIns="0" rIns="0" bIns="0" anchor="t" anchorCtr="0">
            <a:spAutoFit/>
          </a:bodyPr>
          <a:lstStyle>
            <a:lvl1pPr algn="l">
              <a:defRPr sz="2667" b="1" baseline="0">
                <a:solidFill>
                  <a:schemeClr val="accent1"/>
                </a:solidFill>
                <a:latin typeface="+mn-lt"/>
              </a:defRPr>
            </a:lvl1pPr>
          </a:lstStyle>
          <a:p>
            <a:r>
              <a:rPr lang="en-US" dirty="0"/>
              <a:t>Text here.</a:t>
            </a:r>
          </a:p>
        </p:txBody>
      </p:sp>
      <p:sp>
        <p:nvSpPr>
          <p:cNvPr id="3" name="Picture Placeholder 2"/>
          <p:cNvSpPr>
            <a:spLocks noGrp="1"/>
          </p:cNvSpPr>
          <p:nvPr>
            <p:ph type="pic" idx="1"/>
          </p:nvPr>
        </p:nvSpPr>
        <p:spPr>
          <a:xfrm>
            <a:off x="4181856" y="1371600"/>
            <a:ext cx="3474720" cy="3913632"/>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9" name="Picture Placeholder 2"/>
          <p:cNvSpPr>
            <a:spLocks noGrp="1"/>
          </p:cNvSpPr>
          <p:nvPr>
            <p:ph type="pic" idx="13"/>
          </p:nvPr>
        </p:nvSpPr>
        <p:spPr>
          <a:xfrm>
            <a:off x="7924800" y="1371600"/>
            <a:ext cx="3486912" cy="3913632"/>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12" name="Content Placeholder 2"/>
          <p:cNvSpPr>
            <a:spLocks noGrp="1"/>
          </p:cNvSpPr>
          <p:nvPr>
            <p:ph idx="14" hasCustomPrompt="1"/>
          </p:nvPr>
        </p:nvSpPr>
        <p:spPr>
          <a:xfrm>
            <a:off x="4181856" y="5349240"/>
            <a:ext cx="7217664" cy="287259"/>
          </a:xfrm>
        </p:spPr>
        <p:txBody>
          <a:bodyPr lIns="0" tIns="0" rIns="0" bIns="0">
            <a:spAutoFit/>
          </a:bodyPr>
          <a:lstStyle>
            <a:lvl1pPr marL="0" indent="0">
              <a:buClr>
                <a:srgbClr val="F5AA2C"/>
              </a:buClr>
              <a:buFontTx/>
              <a:buNone/>
              <a:defRPr sz="1867"/>
            </a:lvl1pPr>
            <a:lvl3pPr marL="1676358" indent="-457189">
              <a:buClr>
                <a:schemeClr val="tx1">
                  <a:lumMod val="50000"/>
                  <a:lumOff val="50000"/>
                </a:schemeClr>
              </a:buClr>
              <a:buFont typeface="Lucida Grande"/>
              <a:buChar char="▪"/>
              <a:defRPr/>
            </a:lvl3pPr>
            <a:lvl4pPr marL="2133547" indent="-304792">
              <a:buFont typeface="Lucida Grande"/>
              <a:buChar char="~"/>
              <a:defRPr/>
            </a:lvl4pPr>
          </a:lstStyle>
          <a:p>
            <a:pPr lvl="0"/>
            <a:r>
              <a:rPr lang="en-US" dirty="0"/>
              <a:t>Caption text, if necessary</a:t>
            </a:r>
          </a:p>
        </p:txBody>
      </p:sp>
    </p:spTree>
    <p:extLst>
      <p:ext uri="{BB962C8B-B14F-4D97-AF65-F5344CB8AC3E}">
        <p14:creationId xmlns:p14="http://schemas.microsoft.com/office/powerpoint/2010/main" val="34275195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able or Graph">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377953" y="594360"/>
            <a:ext cx="11412799" cy="5138928"/>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Table or graph</a:t>
            </a:r>
          </a:p>
        </p:txBody>
      </p:sp>
      <p:sp>
        <p:nvSpPr>
          <p:cNvPr id="7" name="Content Placeholder 2"/>
          <p:cNvSpPr>
            <a:spLocks noGrp="1"/>
          </p:cNvSpPr>
          <p:nvPr>
            <p:ph idx="14" hasCustomPrompt="1"/>
          </p:nvPr>
        </p:nvSpPr>
        <p:spPr>
          <a:xfrm>
            <a:off x="377951" y="5741663"/>
            <a:ext cx="11412799" cy="287259"/>
          </a:xfrm>
        </p:spPr>
        <p:txBody>
          <a:bodyPr lIns="0" tIns="0" rIns="0" bIns="0">
            <a:spAutoFit/>
          </a:bodyPr>
          <a:lstStyle>
            <a:lvl1pPr marL="0" indent="0">
              <a:buClr>
                <a:srgbClr val="F5AA2C"/>
              </a:buClr>
              <a:buFontTx/>
              <a:buNone/>
              <a:defRPr sz="1867"/>
            </a:lvl1pPr>
            <a:lvl3pPr marL="1676358" indent="-457189">
              <a:buClr>
                <a:schemeClr val="tx1">
                  <a:lumMod val="50000"/>
                  <a:lumOff val="50000"/>
                </a:schemeClr>
              </a:buClr>
              <a:buFont typeface="Lucida Grande"/>
              <a:buChar char="▪"/>
              <a:defRPr/>
            </a:lvl3pPr>
            <a:lvl4pPr marL="2133547" indent="-304792">
              <a:buFont typeface="Lucida Grande"/>
              <a:buChar char="~"/>
              <a:defRPr/>
            </a:lvl4pPr>
          </a:lstStyle>
          <a:p>
            <a:pPr lvl="0"/>
            <a:r>
              <a:rPr lang="en-US" dirty="0"/>
              <a:t>Caption text, if necessary</a:t>
            </a:r>
          </a:p>
        </p:txBody>
      </p:sp>
    </p:spTree>
    <p:extLst>
      <p:ext uri="{BB962C8B-B14F-4D97-AF65-F5344CB8AC3E}">
        <p14:creationId xmlns:p14="http://schemas.microsoft.com/office/powerpoint/2010/main" val="13853853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5520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5985933"/>
          </a:xfrm>
        </p:spPr>
        <p:txBody>
          <a:bodyPr/>
          <a:lstStyle/>
          <a:p>
            <a:r>
              <a:rPr lang="en-US"/>
              <a:t>Click icon to add picture</a:t>
            </a:r>
            <a:endParaRPr lang="en-US" dirty="0"/>
          </a:p>
        </p:txBody>
      </p:sp>
    </p:spTree>
    <p:extLst>
      <p:ext uri="{BB962C8B-B14F-4D97-AF65-F5344CB8AC3E}">
        <p14:creationId xmlns:p14="http://schemas.microsoft.com/office/powerpoint/2010/main" val="12322411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20"/>
        <p:cNvGrpSpPr/>
        <p:nvPr/>
      </p:nvGrpSpPr>
      <p:grpSpPr>
        <a:xfrm>
          <a:off x="0" y="0"/>
          <a:ext cx="0" cy="0"/>
          <a:chOff x="0" y="0"/>
          <a:chExt cx="0" cy="0"/>
        </a:xfrm>
      </p:grpSpPr>
      <p:sp>
        <p:nvSpPr>
          <p:cNvPr id="21" name="Google Shape;21;p43"/>
          <p:cNvSpPr txBox="1">
            <a:spLocks noGrp="1"/>
          </p:cNvSpPr>
          <p:nvPr>
            <p:ph type="title"/>
          </p:nvPr>
        </p:nvSpPr>
        <p:spPr>
          <a:xfrm>
            <a:off x="892970" y="178595"/>
            <a:ext cx="10406063" cy="1518047"/>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FFFFFF"/>
              </a:buClr>
              <a:buSzPts val="1800"/>
              <a:buNone/>
              <a:defRPr/>
            </a:lvl1pPr>
            <a:lvl2pPr lvl="1" algn="ctr">
              <a:lnSpc>
                <a:spcPct val="100000"/>
              </a:lnSpc>
              <a:spcBef>
                <a:spcPts val="0"/>
              </a:spcBef>
              <a:spcAft>
                <a:spcPts val="0"/>
              </a:spcAft>
              <a:buClr>
                <a:srgbClr val="FFFFFF"/>
              </a:buClr>
              <a:buSzPts val="1800"/>
              <a:buNone/>
              <a:defRPr/>
            </a:lvl2pPr>
            <a:lvl3pPr lvl="2" algn="ctr">
              <a:lnSpc>
                <a:spcPct val="100000"/>
              </a:lnSpc>
              <a:spcBef>
                <a:spcPts val="0"/>
              </a:spcBef>
              <a:spcAft>
                <a:spcPts val="0"/>
              </a:spcAft>
              <a:buClr>
                <a:srgbClr val="FFFFFF"/>
              </a:buClr>
              <a:buSzPts val="1800"/>
              <a:buNone/>
              <a:defRPr/>
            </a:lvl3pPr>
            <a:lvl4pPr lvl="3" algn="ctr">
              <a:lnSpc>
                <a:spcPct val="100000"/>
              </a:lnSpc>
              <a:spcBef>
                <a:spcPts val="0"/>
              </a:spcBef>
              <a:spcAft>
                <a:spcPts val="0"/>
              </a:spcAft>
              <a:buClr>
                <a:srgbClr val="FFFFFF"/>
              </a:buClr>
              <a:buSzPts val="1800"/>
              <a:buNone/>
              <a:defRPr/>
            </a:lvl4pPr>
            <a:lvl5pPr lvl="4" algn="ctr">
              <a:lnSpc>
                <a:spcPct val="100000"/>
              </a:lnSpc>
              <a:spcBef>
                <a:spcPts val="0"/>
              </a:spcBef>
              <a:spcAft>
                <a:spcPts val="0"/>
              </a:spcAft>
              <a:buClr>
                <a:srgbClr val="FFFFFF"/>
              </a:buClr>
              <a:buSzPts val="1800"/>
              <a:buNone/>
              <a:defRPr/>
            </a:lvl5pPr>
            <a:lvl6pPr lvl="5" algn="ctr">
              <a:lnSpc>
                <a:spcPct val="100000"/>
              </a:lnSpc>
              <a:spcBef>
                <a:spcPts val="0"/>
              </a:spcBef>
              <a:spcAft>
                <a:spcPts val="0"/>
              </a:spcAft>
              <a:buClr>
                <a:srgbClr val="FFFFFF"/>
              </a:buClr>
              <a:buSzPts val="1800"/>
              <a:buNone/>
              <a:defRPr/>
            </a:lvl6pPr>
            <a:lvl7pPr lvl="6" algn="ctr">
              <a:lnSpc>
                <a:spcPct val="100000"/>
              </a:lnSpc>
              <a:spcBef>
                <a:spcPts val="0"/>
              </a:spcBef>
              <a:spcAft>
                <a:spcPts val="0"/>
              </a:spcAft>
              <a:buClr>
                <a:srgbClr val="FFFFFF"/>
              </a:buClr>
              <a:buSzPts val="1800"/>
              <a:buNone/>
              <a:defRPr/>
            </a:lvl7pPr>
            <a:lvl8pPr lvl="7" algn="ctr">
              <a:lnSpc>
                <a:spcPct val="100000"/>
              </a:lnSpc>
              <a:spcBef>
                <a:spcPts val="0"/>
              </a:spcBef>
              <a:spcAft>
                <a:spcPts val="0"/>
              </a:spcAft>
              <a:buClr>
                <a:srgbClr val="FFFFFF"/>
              </a:buClr>
              <a:buSzPts val="1800"/>
              <a:buNone/>
              <a:defRPr/>
            </a:lvl8pPr>
            <a:lvl9pPr lvl="8" algn="ctr">
              <a:lnSpc>
                <a:spcPct val="100000"/>
              </a:lnSpc>
              <a:spcBef>
                <a:spcPts val="0"/>
              </a:spcBef>
              <a:spcAft>
                <a:spcPts val="0"/>
              </a:spcAft>
              <a:buClr>
                <a:srgbClr val="FFFFFF"/>
              </a:buClr>
              <a:buSzPts val="1800"/>
              <a:buNone/>
              <a:defRPr/>
            </a:lvl9pPr>
          </a:lstStyle>
          <a:p>
            <a:endParaRPr/>
          </a:p>
        </p:txBody>
      </p:sp>
      <p:sp>
        <p:nvSpPr>
          <p:cNvPr id="22" name="Google Shape;22;p43"/>
          <p:cNvSpPr txBox="1">
            <a:spLocks noGrp="1"/>
          </p:cNvSpPr>
          <p:nvPr>
            <p:ph type="body" idx="1"/>
          </p:nvPr>
        </p:nvSpPr>
        <p:spPr>
          <a:xfrm>
            <a:off x="892970" y="1821657"/>
            <a:ext cx="10406063" cy="4420195"/>
          </a:xfrm>
          <a:prstGeom prst="rect">
            <a:avLst/>
          </a:prstGeom>
          <a:noFill/>
          <a:ln>
            <a:noFill/>
          </a:ln>
        </p:spPr>
        <p:txBody>
          <a:bodyPr spcFirstLastPara="1" wrap="square" lIns="50800" tIns="50800" rIns="50800" bIns="50800" anchor="ctr" anchorCtr="0">
            <a:normAutofit/>
          </a:bodyPr>
          <a:lstStyle>
            <a:lvl1pPr marL="321449" lvl="0" indent="-220997" algn="l">
              <a:lnSpc>
                <a:spcPct val="100000"/>
              </a:lnSpc>
              <a:spcBef>
                <a:spcPts val="2953"/>
              </a:spcBef>
              <a:spcAft>
                <a:spcPts val="0"/>
              </a:spcAft>
              <a:buClr>
                <a:srgbClr val="FFFFFF"/>
              </a:buClr>
              <a:buSzPts val="1350"/>
              <a:buChar char="•"/>
              <a:defRPr/>
            </a:lvl1pPr>
            <a:lvl2pPr marL="642899" lvl="1" indent="-220997" algn="l">
              <a:lnSpc>
                <a:spcPct val="100000"/>
              </a:lnSpc>
              <a:spcBef>
                <a:spcPts val="2953"/>
              </a:spcBef>
              <a:spcAft>
                <a:spcPts val="0"/>
              </a:spcAft>
              <a:buClr>
                <a:srgbClr val="FFFFFF"/>
              </a:buClr>
              <a:buSzPts val="1350"/>
              <a:buChar char="•"/>
              <a:defRPr/>
            </a:lvl2pPr>
            <a:lvl3pPr marL="964348" lvl="2" indent="-220997" algn="l">
              <a:lnSpc>
                <a:spcPct val="100000"/>
              </a:lnSpc>
              <a:spcBef>
                <a:spcPts val="2953"/>
              </a:spcBef>
              <a:spcAft>
                <a:spcPts val="0"/>
              </a:spcAft>
              <a:buClr>
                <a:srgbClr val="FFFFFF"/>
              </a:buClr>
              <a:buSzPts val="1350"/>
              <a:buChar char="•"/>
              <a:defRPr/>
            </a:lvl3pPr>
            <a:lvl4pPr marL="1285797" lvl="3" indent="-220997" algn="l">
              <a:lnSpc>
                <a:spcPct val="100000"/>
              </a:lnSpc>
              <a:spcBef>
                <a:spcPts val="2953"/>
              </a:spcBef>
              <a:spcAft>
                <a:spcPts val="0"/>
              </a:spcAft>
              <a:buClr>
                <a:srgbClr val="FFFFFF"/>
              </a:buClr>
              <a:buSzPts val="1350"/>
              <a:buChar char="•"/>
              <a:defRPr/>
            </a:lvl4pPr>
            <a:lvl5pPr marL="1607246" lvl="4" indent="-220997" algn="l">
              <a:lnSpc>
                <a:spcPct val="100000"/>
              </a:lnSpc>
              <a:spcBef>
                <a:spcPts val="2953"/>
              </a:spcBef>
              <a:spcAft>
                <a:spcPts val="0"/>
              </a:spcAft>
              <a:buClr>
                <a:srgbClr val="FFFFFF"/>
              </a:buClr>
              <a:buSzPts val="1350"/>
              <a:buChar char="•"/>
              <a:defRPr/>
            </a:lvl5pPr>
            <a:lvl6pPr marL="1928696" lvl="5" indent="-220997" algn="l">
              <a:lnSpc>
                <a:spcPct val="100000"/>
              </a:lnSpc>
              <a:spcBef>
                <a:spcPts val="2953"/>
              </a:spcBef>
              <a:spcAft>
                <a:spcPts val="0"/>
              </a:spcAft>
              <a:buClr>
                <a:srgbClr val="FFFFFF"/>
              </a:buClr>
              <a:buSzPts val="1350"/>
              <a:buChar char="•"/>
              <a:defRPr/>
            </a:lvl6pPr>
            <a:lvl7pPr marL="2250145" lvl="6" indent="-220997" algn="l">
              <a:lnSpc>
                <a:spcPct val="100000"/>
              </a:lnSpc>
              <a:spcBef>
                <a:spcPts val="2953"/>
              </a:spcBef>
              <a:spcAft>
                <a:spcPts val="0"/>
              </a:spcAft>
              <a:buClr>
                <a:srgbClr val="FFFFFF"/>
              </a:buClr>
              <a:buSzPts val="1350"/>
              <a:buChar char="•"/>
              <a:defRPr/>
            </a:lvl7pPr>
            <a:lvl8pPr marL="2571594" lvl="7" indent="-220997" algn="l">
              <a:lnSpc>
                <a:spcPct val="100000"/>
              </a:lnSpc>
              <a:spcBef>
                <a:spcPts val="2953"/>
              </a:spcBef>
              <a:spcAft>
                <a:spcPts val="0"/>
              </a:spcAft>
              <a:buClr>
                <a:srgbClr val="FFFFFF"/>
              </a:buClr>
              <a:buSzPts val="1350"/>
              <a:buChar char="•"/>
              <a:defRPr/>
            </a:lvl8pPr>
            <a:lvl9pPr marL="2893044" lvl="8" indent="-220997" algn="l">
              <a:lnSpc>
                <a:spcPct val="100000"/>
              </a:lnSpc>
              <a:spcBef>
                <a:spcPts val="2953"/>
              </a:spcBef>
              <a:spcAft>
                <a:spcPts val="0"/>
              </a:spcAft>
              <a:buClr>
                <a:srgbClr val="FFFFFF"/>
              </a:buClr>
              <a:buSzPts val="1350"/>
              <a:buChar char="•"/>
              <a:defRPr/>
            </a:lvl9pPr>
          </a:lstStyle>
          <a:p>
            <a:endParaRPr/>
          </a:p>
        </p:txBody>
      </p:sp>
      <p:sp>
        <p:nvSpPr>
          <p:cNvPr id="23" name="Google Shape;23;p43"/>
          <p:cNvSpPr txBox="1">
            <a:spLocks noGrp="1"/>
          </p:cNvSpPr>
          <p:nvPr>
            <p:ph type="sldNum" idx="12"/>
          </p:nvPr>
        </p:nvSpPr>
        <p:spPr>
          <a:xfrm>
            <a:off x="5917312" y="6509743"/>
            <a:ext cx="345473" cy="297261"/>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FFFFFF"/>
              </a:buClr>
              <a:buSzPts val="1800"/>
              <a:buFont typeface="Helvetica Neue Light"/>
              <a:buNone/>
              <a:defRPr sz="1265"/>
            </a:lvl1pPr>
            <a:lvl2pPr marL="0" lvl="1" indent="0" algn="ctr">
              <a:lnSpc>
                <a:spcPct val="100000"/>
              </a:lnSpc>
              <a:spcBef>
                <a:spcPts val="0"/>
              </a:spcBef>
              <a:spcAft>
                <a:spcPts val="0"/>
              </a:spcAft>
              <a:buClr>
                <a:srgbClr val="FFFFFF"/>
              </a:buClr>
              <a:buSzPts val="1800"/>
              <a:buFont typeface="Helvetica Neue Light"/>
              <a:buNone/>
              <a:defRPr sz="1265"/>
            </a:lvl2pPr>
            <a:lvl3pPr marL="0" lvl="2" indent="0" algn="ctr">
              <a:lnSpc>
                <a:spcPct val="100000"/>
              </a:lnSpc>
              <a:spcBef>
                <a:spcPts val="0"/>
              </a:spcBef>
              <a:spcAft>
                <a:spcPts val="0"/>
              </a:spcAft>
              <a:buClr>
                <a:srgbClr val="FFFFFF"/>
              </a:buClr>
              <a:buSzPts val="1800"/>
              <a:buFont typeface="Helvetica Neue Light"/>
              <a:buNone/>
              <a:defRPr sz="1265"/>
            </a:lvl3pPr>
            <a:lvl4pPr marL="0" lvl="3" indent="0" algn="ctr">
              <a:lnSpc>
                <a:spcPct val="100000"/>
              </a:lnSpc>
              <a:spcBef>
                <a:spcPts val="0"/>
              </a:spcBef>
              <a:spcAft>
                <a:spcPts val="0"/>
              </a:spcAft>
              <a:buClr>
                <a:srgbClr val="FFFFFF"/>
              </a:buClr>
              <a:buSzPts val="1800"/>
              <a:buFont typeface="Helvetica Neue Light"/>
              <a:buNone/>
              <a:defRPr sz="1265"/>
            </a:lvl4pPr>
            <a:lvl5pPr marL="0" lvl="4" indent="0" algn="ctr">
              <a:lnSpc>
                <a:spcPct val="100000"/>
              </a:lnSpc>
              <a:spcBef>
                <a:spcPts val="0"/>
              </a:spcBef>
              <a:spcAft>
                <a:spcPts val="0"/>
              </a:spcAft>
              <a:buClr>
                <a:srgbClr val="FFFFFF"/>
              </a:buClr>
              <a:buSzPts val="1800"/>
              <a:buFont typeface="Helvetica Neue Light"/>
              <a:buNone/>
              <a:defRPr sz="1265"/>
            </a:lvl5pPr>
            <a:lvl6pPr marL="0" lvl="5" indent="0" algn="ctr">
              <a:lnSpc>
                <a:spcPct val="100000"/>
              </a:lnSpc>
              <a:spcBef>
                <a:spcPts val="0"/>
              </a:spcBef>
              <a:spcAft>
                <a:spcPts val="0"/>
              </a:spcAft>
              <a:buClr>
                <a:srgbClr val="FFFFFF"/>
              </a:buClr>
              <a:buSzPts val="1800"/>
              <a:buFont typeface="Helvetica Neue Light"/>
              <a:buNone/>
              <a:defRPr sz="1265"/>
            </a:lvl6pPr>
            <a:lvl7pPr marL="0" lvl="6" indent="0" algn="ctr">
              <a:lnSpc>
                <a:spcPct val="100000"/>
              </a:lnSpc>
              <a:spcBef>
                <a:spcPts val="0"/>
              </a:spcBef>
              <a:spcAft>
                <a:spcPts val="0"/>
              </a:spcAft>
              <a:buClr>
                <a:srgbClr val="FFFFFF"/>
              </a:buClr>
              <a:buSzPts val="1800"/>
              <a:buFont typeface="Helvetica Neue Light"/>
              <a:buNone/>
              <a:defRPr sz="1265"/>
            </a:lvl7pPr>
            <a:lvl8pPr marL="0" lvl="7" indent="0" algn="ctr">
              <a:lnSpc>
                <a:spcPct val="100000"/>
              </a:lnSpc>
              <a:spcBef>
                <a:spcPts val="0"/>
              </a:spcBef>
              <a:spcAft>
                <a:spcPts val="0"/>
              </a:spcAft>
              <a:buClr>
                <a:srgbClr val="FFFFFF"/>
              </a:buClr>
              <a:buSzPts val="1800"/>
              <a:buFont typeface="Helvetica Neue Light"/>
              <a:buNone/>
              <a:defRPr sz="1265"/>
            </a:lvl8pPr>
            <a:lvl9pPr marL="0" lvl="8" indent="0" algn="ctr">
              <a:lnSpc>
                <a:spcPct val="100000"/>
              </a:lnSpc>
              <a:spcBef>
                <a:spcPts val="0"/>
              </a:spcBef>
              <a:spcAft>
                <a:spcPts val="0"/>
              </a:spcAft>
              <a:buClr>
                <a:srgbClr val="FFFFFF"/>
              </a:buClr>
              <a:buSzPts val="1800"/>
              <a:buFont typeface="Helvetica Neue Light"/>
              <a:buNone/>
              <a:defRPr sz="1265"/>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358520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50F8F-600F-D7EC-8496-2E38245463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4094CB-B5D4-C37D-7D64-718360882E66}"/>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AB824B-4FB8-43BD-8739-3C75FE8873EF}"/>
              </a:ext>
            </a:extLst>
          </p:cNvPr>
          <p:cNvSpPr>
            <a:spLocks noGrp="1"/>
          </p:cNvSpPr>
          <p:nvPr>
            <p:ph type="dt" sz="half" idx="10"/>
          </p:nvPr>
        </p:nvSpPr>
        <p:spPr/>
        <p:txBody>
          <a:bodyPr/>
          <a:lstStyle/>
          <a:p>
            <a:fld id="{E7118831-472E-BA41-A459-B7D58B2111FC}" type="datetimeFigureOut">
              <a:rPr lang="en-US" smtClean="0"/>
              <a:t>12/13/2023</a:t>
            </a:fld>
            <a:endParaRPr lang="en-US"/>
          </a:p>
        </p:txBody>
      </p:sp>
      <p:sp>
        <p:nvSpPr>
          <p:cNvPr id="5" name="Footer Placeholder 4">
            <a:extLst>
              <a:ext uri="{FF2B5EF4-FFF2-40B4-BE49-F238E27FC236}">
                <a16:creationId xmlns:a16="http://schemas.microsoft.com/office/drawing/2014/main" id="{59D5ECB8-6216-9CE2-B397-F35E812A25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41C37-ADC8-62C8-EB8F-E36CC002AE6B}"/>
              </a:ext>
            </a:extLst>
          </p:cNvPr>
          <p:cNvSpPr>
            <a:spLocks noGrp="1"/>
          </p:cNvSpPr>
          <p:nvPr>
            <p:ph type="sldNum" sz="quarter" idx="12"/>
          </p:nvPr>
        </p:nvSpPr>
        <p:spPr/>
        <p:txBody>
          <a:bodyPr/>
          <a:lstStyle/>
          <a:p>
            <a:fld id="{8604C0EC-6C82-4243-A8F5-85C44B962F20}" type="slidenum">
              <a:rPr lang="en-US" smtClean="0"/>
              <a:t>‹#›</a:t>
            </a:fld>
            <a:endParaRPr lang="en-US"/>
          </a:p>
        </p:txBody>
      </p:sp>
    </p:spTree>
    <p:extLst>
      <p:ext uri="{BB962C8B-B14F-4D97-AF65-F5344CB8AC3E}">
        <p14:creationId xmlns:p14="http://schemas.microsoft.com/office/powerpoint/2010/main" val="8534439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91884912"/>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ntent" type="objOnly">
  <p:cSld name="Content">
    <p:spTree>
      <p:nvGrpSpPr>
        <p:cNvPr id="1" name="Shape 24"/>
        <p:cNvGrpSpPr/>
        <p:nvPr/>
      </p:nvGrpSpPr>
      <p:grpSpPr>
        <a:xfrm>
          <a:off x="0" y="0"/>
          <a:ext cx="0" cy="0"/>
          <a:chOff x="0" y="0"/>
          <a:chExt cx="0" cy="0"/>
        </a:xfrm>
      </p:grpSpPr>
      <p:sp>
        <p:nvSpPr>
          <p:cNvPr id="25" name="Google Shape;25;p44"/>
          <p:cNvSpPr txBox="1">
            <a:spLocks noGrp="1"/>
          </p:cNvSpPr>
          <p:nvPr>
            <p:ph type="body" idx="1"/>
          </p:nvPr>
        </p:nvSpPr>
        <p:spPr>
          <a:xfrm>
            <a:off x="609600" y="381000"/>
            <a:ext cx="11226800" cy="5486400"/>
          </a:xfrm>
          <a:prstGeom prst="rect">
            <a:avLst/>
          </a:prstGeom>
          <a:noFill/>
          <a:ln>
            <a:noFill/>
          </a:ln>
        </p:spPr>
        <p:txBody>
          <a:bodyPr spcFirstLastPara="1" wrap="square" lIns="50800" tIns="50800" rIns="50800" bIns="50800" anchor="ctr" anchorCtr="0">
            <a:normAutofit/>
          </a:bodyPr>
          <a:lstStyle>
            <a:lvl1pPr marL="321449" lvl="0" indent="-220997" algn="l">
              <a:lnSpc>
                <a:spcPct val="100000"/>
              </a:lnSpc>
              <a:spcBef>
                <a:spcPts val="2953"/>
              </a:spcBef>
              <a:spcAft>
                <a:spcPts val="0"/>
              </a:spcAft>
              <a:buClr>
                <a:srgbClr val="FFFFFF"/>
              </a:buClr>
              <a:buSzPts val="1350"/>
              <a:buChar char="•"/>
              <a:defRPr/>
            </a:lvl1pPr>
            <a:lvl2pPr marL="642899" lvl="1" indent="-220997" algn="l">
              <a:lnSpc>
                <a:spcPct val="100000"/>
              </a:lnSpc>
              <a:spcBef>
                <a:spcPts val="2953"/>
              </a:spcBef>
              <a:spcAft>
                <a:spcPts val="0"/>
              </a:spcAft>
              <a:buClr>
                <a:srgbClr val="FFFFFF"/>
              </a:buClr>
              <a:buSzPts val="1350"/>
              <a:buChar char="•"/>
              <a:defRPr/>
            </a:lvl2pPr>
            <a:lvl3pPr marL="964348" lvl="2" indent="-220997" algn="l">
              <a:lnSpc>
                <a:spcPct val="100000"/>
              </a:lnSpc>
              <a:spcBef>
                <a:spcPts val="2953"/>
              </a:spcBef>
              <a:spcAft>
                <a:spcPts val="0"/>
              </a:spcAft>
              <a:buClr>
                <a:srgbClr val="FFFFFF"/>
              </a:buClr>
              <a:buSzPts val="1350"/>
              <a:buChar char="•"/>
              <a:defRPr/>
            </a:lvl3pPr>
            <a:lvl4pPr marL="1285797" lvl="3" indent="-220997" algn="l">
              <a:lnSpc>
                <a:spcPct val="100000"/>
              </a:lnSpc>
              <a:spcBef>
                <a:spcPts val="2953"/>
              </a:spcBef>
              <a:spcAft>
                <a:spcPts val="0"/>
              </a:spcAft>
              <a:buClr>
                <a:srgbClr val="FFFFFF"/>
              </a:buClr>
              <a:buSzPts val="1350"/>
              <a:buChar char="•"/>
              <a:defRPr/>
            </a:lvl4pPr>
            <a:lvl5pPr marL="1607246" lvl="4" indent="-220997" algn="l">
              <a:lnSpc>
                <a:spcPct val="100000"/>
              </a:lnSpc>
              <a:spcBef>
                <a:spcPts val="2953"/>
              </a:spcBef>
              <a:spcAft>
                <a:spcPts val="0"/>
              </a:spcAft>
              <a:buClr>
                <a:srgbClr val="FFFFFF"/>
              </a:buClr>
              <a:buSzPts val="1350"/>
              <a:buChar char="•"/>
              <a:defRPr/>
            </a:lvl5pPr>
            <a:lvl6pPr marL="1928696" lvl="5" indent="-220997" algn="l">
              <a:lnSpc>
                <a:spcPct val="100000"/>
              </a:lnSpc>
              <a:spcBef>
                <a:spcPts val="2953"/>
              </a:spcBef>
              <a:spcAft>
                <a:spcPts val="0"/>
              </a:spcAft>
              <a:buClr>
                <a:srgbClr val="FFFFFF"/>
              </a:buClr>
              <a:buSzPts val="1350"/>
              <a:buChar char="•"/>
              <a:defRPr/>
            </a:lvl6pPr>
            <a:lvl7pPr marL="2250145" lvl="6" indent="-220997" algn="l">
              <a:lnSpc>
                <a:spcPct val="100000"/>
              </a:lnSpc>
              <a:spcBef>
                <a:spcPts val="2953"/>
              </a:spcBef>
              <a:spcAft>
                <a:spcPts val="0"/>
              </a:spcAft>
              <a:buClr>
                <a:srgbClr val="FFFFFF"/>
              </a:buClr>
              <a:buSzPts val="1350"/>
              <a:buChar char="•"/>
              <a:defRPr/>
            </a:lvl7pPr>
            <a:lvl8pPr marL="2571594" lvl="7" indent="-220997" algn="l">
              <a:lnSpc>
                <a:spcPct val="100000"/>
              </a:lnSpc>
              <a:spcBef>
                <a:spcPts val="2953"/>
              </a:spcBef>
              <a:spcAft>
                <a:spcPts val="0"/>
              </a:spcAft>
              <a:buClr>
                <a:srgbClr val="FFFFFF"/>
              </a:buClr>
              <a:buSzPts val="1350"/>
              <a:buChar char="•"/>
              <a:defRPr/>
            </a:lvl8pPr>
            <a:lvl9pPr marL="2893044" lvl="8" indent="-220997" algn="l">
              <a:lnSpc>
                <a:spcPct val="100000"/>
              </a:lnSpc>
              <a:spcBef>
                <a:spcPts val="2953"/>
              </a:spcBef>
              <a:spcAft>
                <a:spcPts val="0"/>
              </a:spcAft>
              <a:buClr>
                <a:srgbClr val="FFFFFF"/>
              </a:buClr>
              <a:buSzPts val="1350"/>
              <a:buChar char="•"/>
              <a:defRPr/>
            </a:lvl9pPr>
          </a:lstStyle>
          <a:p>
            <a:endParaRPr/>
          </a:p>
        </p:txBody>
      </p:sp>
      <p:sp>
        <p:nvSpPr>
          <p:cNvPr id="26" name="Google Shape;26;p44"/>
          <p:cNvSpPr txBox="1">
            <a:spLocks noGrp="1"/>
          </p:cNvSpPr>
          <p:nvPr>
            <p:ph type="dt" idx="10"/>
          </p:nvPr>
        </p:nvSpPr>
        <p:spPr>
          <a:xfrm>
            <a:off x="8782052" y="612775"/>
            <a:ext cx="1276349" cy="4572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FFFFFF"/>
              </a:buClr>
              <a:buSzPts val="3600"/>
              <a:buFont typeface="Helvetica Neue Light"/>
              <a:buNone/>
              <a:defRPr sz="2531" b="0" i="0" u="none" strike="noStrike" cap="none">
                <a:solidFill>
                  <a:srgbClr val="FFFFFF"/>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FFFFFF"/>
              </a:buClr>
              <a:buSzPts val="3600"/>
              <a:buFont typeface="Helvetica Neue Light"/>
              <a:buNone/>
              <a:defRPr sz="2531" b="0" i="0" u="none" strike="noStrike" cap="none">
                <a:solidFill>
                  <a:srgbClr val="FFFFFF"/>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FFFFFF"/>
              </a:buClr>
              <a:buSzPts val="3600"/>
              <a:buFont typeface="Helvetica Neue Light"/>
              <a:buNone/>
              <a:defRPr sz="2531" b="0" i="0" u="none" strike="noStrike" cap="none">
                <a:solidFill>
                  <a:srgbClr val="FFFFFF"/>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FFFFFF"/>
              </a:buClr>
              <a:buSzPts val="3600"/>
              <a:buFont typeface="Helvetica Neue Light"/>
              <a:buNone/>
              <a:defRPr sz="2531" b="0" i="0" u="none" strike="noStrike" cap="none">
                <a:solidFill>
                  <a:srgbClr val="FFFFFF"/>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FFFFFF"/>
              </a:buClr>
              <a:buSzPts val="3600"/>
              <a:buFont typeface="Helvetica Neue Light"/>
              <a:buNone/>
              <a:defRPr sz="2531" b="0" i="0" u="none" strike="noStrike" cap="none">
                <a:solidFill>
                  <a:srgbClr val="FFFFFF"/>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FFFFFF"/>
              </a:buClr>
              <a:buSzPts val="3600"/>
              <a:buFont typeface="Helvetica Neue Light"/>
              <a:buNone/>
              <a:defRPr sz="2531" b="0" i="0" u="none" strike="noStrike" cap="none">
                <a:solidFill>
                  <a:srgbClr val="FFFFFF"/>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FFFFFF"/>
              </a:buClr>
              <a:buSzPts val="3600"/>
              <a:buFont typeface="Helvetica Neue Light"/>
              <a:buNone/>
              <a:defRPr sz="2531" b="0" i="0" u="none" strike="noStrike" cap="none">
                <a:solidFill>
                  <a:srgbClr val="FFFFFF"/>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FFFFFF"/>
              </a:buClr>
              <a:buSzPts val="3600"/>
              <a:buFont typeface="Helvetica Neue Light"/>
              <a:buNone/>
              <a:defRPr sz="2531" b="0" i="0" u="none" strike="noStrike" cap="none">
                <a:solidFill>
                  <a:srgbClr val="FFFFFF"/>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FFFFFF"/>
              </a:buClr>
              <a:buSzPts val="3600"/>
              <a:buFont typeface="Helvetica Neue Light"/>
              <a:buNone/>
              <a:defRPr sz="2531" b="0" i="0" u="none" strike="noStrike" cap="none">
                <a:solidFill>
                  <a:srgbClr val="FFFFFF"/>
                </a:solidFill>
                <a:latin typeface="Helvetica Neue Light"/>
                <a:ea typeface="Helvetica Neue Light"/>
                <a:cs typeface="Helvetica Neue Light"/>
                <a:sym typeface="Helvetica Neue Light"/>
              </a:defRPr>
            </a:lvl9pPr>
          </a:lstStyle>
          <a:p>
            <a:endParaRPr/>
          </a:p>
        </p:txBody>
      </p:sp>
      <p:sp>
        <p:nvSpPr>
          <p:cNvPr id="27" name="Google Shape;27;p44"/>
          <p:cNvSpPr txBox="1">
            <a:spLocks noGrp="1"/>
          </p:cNvSpPr>
          <p:nvPr>
            <p:ph type="ftr" idx="11"/>
          </p:nvPr>
        </p:nvSpPr>
        <p:spPr>
          <a:xfrm>
            <a:off x="7010403" y="612775"/>
            <a:ext cx="1767417" cy="4572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FFFFFF"/>
              </a:buClr>
              <a:buSzPts val="3600"/>
              <a:buFont typeface="Helvetica Neue Light"/>
              <a:buNone/>
              <a:defRPr sz="2531" b="0" i="0" u="none" strike="noStrike" cap="none">
                <a:solidFill>
                  <a:srgbClr val="FFFFFF"/>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FFFFFF"/>
              </a:buClr>
              <a:buSzPts val="3600"/>
              <a:buFont typeface="Helvetica Neue Light"/>
              <a:buNone/>
              <a:defRPr sz="2531" b="0" i="0" u="none" strike="noStrike" cap="none">
                <a:solidFill>
                  <a:srgbClr val="FFFFFF"/>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FFFFFF"/>
              </a:buClr>
              <a:buSzPts val="3600"/>
              <a:buFont typeface="Helvetica Neue Light"/>
              <a:buNone/>
              <a:defRPr sz="2531" b="0" i="0" u="none" strike="noStrike" cap="none">
                <a:solidFill>
                  <a:srgbClr val="FFFFFF"/>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FFFFFF"/>
              </a:buClr>
              <a:buSzPts val="3600"/>
              <a:buFont typeface="Helvetica Neue Light"/>
              <a:buNone/>
              <a:defRPr sz="2531" b="0" i="0" u="none" strike="noStrike" cap="none">
                <a:solidFill>
                  <a:srgbClr val="FFFFFF"/>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FFFFFF"/>
              </a:buClr>
              <a:buSzPts val="3600"/>
              <a:buFont typeface="Helvetica Neue Light"/>
              <a:buNone/>
              <a:defRPr sz="2531" b="0" i="0" u="none" strike="noStrike" cap="none">
                <a:solidFill>
                  <a:srgbClr val="FFFFFF"/>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FFFFFF"/>
              </a:buClr>
              <a:buSzPts val="3600"/>
              <a:buFont typeface="Helvetica Neue Light"/>
              <a:buNone/>
              <a:defRPr sz="2531" b="0" i="0" u="none" strike="noStrike" cap="none">
                <a:solidFill>
                  <a:srgbClr val="FFFFFF"/>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FFFFFF"/>
              </a:buClr>
              <a:buSzPts val="3600"/>
              <a:buFont typeface="Helvetica Neue Light"/>
              <a:buNone/>
              <a:defRPr sz="2531" b="0" i="0" u="none" strike="noStrike" cap="none">
                <a:solidFill>
                  <a:srgbClr val="FFFFFF"/>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FFFFFF"/>
              </a:buClr>
              <a:buSzPts val="3600"/>
              <a:buFont typeface="Helvetica Neue Light"/>
              <a:buNone/>
              <a:defRPr sz="2531" b="0" i="0" u="none" strike="noStrike" cap="none">
                <a:solidFill>
                  <a:srgbClr val="FFFFFF"/>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FFFFFF"/>
              </a:buClr>
              <a:buSzPts val="3600"/>
              <a:buFont typeface="Helvetica Neue Light"/>
              <a:buNone/>
              <a:defRPr sz="2531" b="0" i="0" u="none" strike="noStrike" cap="none">
                <a:solidFill>
                  <a:srgbClr val="FFFFFF"/>
                </a:solidFill>
                <a:latin typeface="Helvetica Neue Light"/>
                <a:ea typeface="Helvetica Neue Light"/>
                <a:cs typeface="Helvetica Neue Light"/>
                <a:sym typeface="Helvetica Neue Light"/>
              </a:defRPr>
            </a:lvl9pPr>
          </a:lstStyle>
          <a:p>
            <a:endParaRPr/>
          </a:p>
        </p:txBody>
      </p:sp>
      <p:sp>
        <p:nvSpPr>
          <p:cNvPr id="28" name="Google Shape;28;p44"/>
          <p:cNvSpPr txBox="1">
            <a:spLocks noGrp="1"/>
          </p:cNvSpPr>
          <p:nvPr>
            <p:ph type="sldNum" idx="12"/>
          </p:nvPr>
        </p:nvSpPr>
        <p:spPr>
          <a:xfrm>
            <a:off x="5897689" y="6509743"/>
            <a:ext cx="384721" cy="297261"/>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FFFFFF"/>
              </a:buClr>
              <a:buSzPts val="1800"/>
              <a:buFont typeface="Helvetica Neue Light"/>
              <a:buNone/>
              <a:defRPr sz="1265" b="0" i="0" u="none" strike="noStrike" cap="none">
                <a:solidFill>
                  <a:srgbClr val="FFFFFF"/>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FFFFFF"/>
              </a:buClr>
              <a:buSzPts val="1800"/>
              <a:buFont typeface="Helvetica Neue Light"/>
              <a:buNone/>
              <a:defRPr sz="1265" b="0" i="0" u="none" strike="noStrike" cap="none">
                <a:solidFill>
                  <a:srgbClr val="FFFFFF"/>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FFFFFF"/>
              </a:buClr>
              <a:buSzPts val="1800"/>
              <a:buFont typeface="Helvetica Neue Light"/>
              <a:buNone/>
              <a:defRPr sz="1265" b="0" i="0" u="none" strike="noStrike" cap="none">
                <a:solidFill>
                  <a:srgbClr val="FFFFFF"/>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FFFFFF"/>
              </a:buClr>
              <a:buSzPts val="1800"/>
              <a:buFont typeface="Helvetica Neue Light"/>
              <a:buNone/>
              <a:defRPr sz="1265" b="0" i="0" u="none" strike="noStrike" cap="none">
                <a:solidFill>
                  <a:srgbClr val="FFFFFF"/>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FFFFFF"/>
              </a:buClr>
              <a:buSzPts val="1800"/>
              <a:buFont typeface="Helvetica Neue Light"/>
              <a:buNone/>
              <a:defRPr sz="1265" b="0" i="0" u="none" strike="noStrike" cap="none">
                <a:solidFill>
                  <a:srgbClr val="FFFFFF"/>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FFFFFF"/>
              </a:buClr>
              <a:buSzPts val="1800"/>
              <a:buFont typeface="Helvetica Neue Light"/>
              <a:buNone/>
              <a:defRPr sz="1265" b="0" i="0" u="none" strike="noStrike" cap="none">
                <a:solidFill>
                  <a:srgbClr val="FFFFFF"/>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FFFFFF"/>
              </a:buClr>
              <a:buSzPts val="1800"/>
              <a:buFont typeface="Helvetica Neue Light"/>
              <a:buNone/>
              <a:defRPr sz="1265" b="0" i="0" u="none" strike="noStrike" cap="none">
                <a:solidFill>
                  <a:srgbClr val="FFFFFF"/>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FFFFFF"/>
              </a:buClr>
              <a:buSzPts val="1800"/>
              <a:buFont typeface="Helvetica Neue Light"/>
              <a:buNone/>
              <a:defRPr sz="1265" b="0" i="0" u="none" strike="noStrike" cap="none">
                <a:solidFill>
                  <a:srgbClr val="FFFFFF"/>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FFFFFF"/>
              </a:buClr>
              <a:buSzPts val="1800"/>
              <a:buFont typeface="Helvetica Neue Light"/>
              <a:buNone/>
              <a:defRPr sz="1265" b="0" i="0" u="none" strike="noStrike" cap="none">
                <a:solidFill>
                  <a:srgbClr val="FFFFFF"/>
                </a:solidFill>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60224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41517-3188-F645-B0E6-B9C1BA6A71C6}"/>
              </a:ext>
            </a:extLst>
          </p:cNvPr>
          <p:cNvSpPr>
            <a:spLocks noGrp="1"/>
          </p:cNvSpPr>
          <p:nvPr>
            <p:ph type="title"/>
          </p:nvPr>
        </p:nvSpPr>
        <p:spPr>
          <a:xfrm>
            <a:off x="839787" y="641683"/>
            <a:ext cx="10515601" cy="1049006"/>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A09903-DA49-8D48-A2AC-32F4C6C443D3}"/>
              </a:ext>
            </a:extLst>
          </p:cNvPr>
          <p:cNvSpPr>
            <a:spLocks noGrp="1"/>
          </p:cNvSpPr>
          <p:nvPr>
            <p:ph type="body" idx="1"/>
          </p:nvPr>
        </p:nvSpPr>
        <p:spPr>
          <a:xfrm>
            <a:off x="839790" y="1681164"/>
            <a:ext cx="5157788" cy="823912"/>
          </a:xfrm>
        </p:spPr>
        <p:txBody>
          <a:bodyPr anchor="b"/>
          <a:lstStyle>
            <a:lvl1pPr marL="0" indent="0">
              <a:buNone/>
              <a:defRPr sz="2400" b="1"/>
            </a:lvl1pPr>
            <a:lvl2pPr marL="457241" indent="0">
              <a:buNone/>
              <a:defRPr sz="2001" b="1"/>
            </a:lvl2pPr>
            <a:lvl3pPr marL="914484" indent="0">
              <a:buNone/>
              <a:defRPr sz="1801" b="1"/>
            </a:lvl3pPr>
            <a:lvl4pPr marL="1371725" indent="0">
              <a:buNone/>
              <a:defRPr sz="1600" b="1"/>
            </a:lvl4pPr>
            <a:lvl5pPr marL="1828966" indent="0">
              <a:buNone/>
              <a:defRPr sz="1600" b="1"/>
            </a:lvl5pPr>
            <a:lvl6pPr marL="2286209" indent="0">
              <a:buNone/>
              <a:defRPr sz="1600" b="1"/>
            </a:lvl6pPr>
            <a:lvl7pPr marL="2743449" indent="0">
              <a:buNone/>
              <a:defRPr sz="1600" b="1"/>
            </a:lvl7pPr>
            <a:lvl8pPr marL="3200692" indent="0">
              <a:buNone/>
              <a:defRPr sz="1600" b="1"/>
            </a:lvl8pPr>
            <a:lvl9pPr marL="3657933"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B348030-8A58-ED4F-A7B8-4A1DD16F10BA}"/>
              </a:ext>
            </a:extLst>
          </p:cNvPr>
          <p:cNvSpPr>
            <a:spLocks noGrp="1"/>
          </p:cNvSpPr>
          <p:nvPr>
            <p:ph sz="half" idx="2"/>
          </p:nvPr>
        </p:nvSpPr>
        <p:spPr>
          <a:xfrm>
            <a:off x="839790" y="2505075"/>
            <a:ext cx="515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D94FA6-04E8-B341-A50C-B4B577374DA1}"/>
              </a:ext>
            </a:extLst>
          </p:cNvPr>
          <p:cNvSpPr>
            <a:spLocks noGrp="1"/>
          </p:cNvSpPr>
          <p:nvPr>
            <p:ph type="body" sz="quarter" idx="3"/>
          </p:nvPr>
        </p:nvSpPr>
        <p:spPr>
          <a:xfrm>
            <a:off x="6172202" y="1681164"/>
            <a:ext cx="5183187" cy="823912"/>
          </a:xfrm>
        </p:spPr>
        <p:txBody>
          <a:bodyPr anchor="b"/>
          <a:lstStyle>
            <a:lvl1pPr marL="0" indent="0">
              <a:buNone/>
              <a:defRPr sz="2400" b="1"/>
            </a:lvl1pPr>
            <a:lvl2pPr marL="457241" indent="0">
              <a:buNone/>
              <a:defRPr sz="2001" b="1"/>
            </a:lvl2pPr>
            <a:lvl3pPr marL="914484" indent="0">
              <a:buNone/>
              <a:defRPr sz="1801" b="1"/>
            </a:lvl3pPr>
            <a:lvl4pPr marL="1371725" indent="0">
              <a:buNone/>
              <a:defRPr sz="1600" b="1"/>
            </a:lvl4pPr>
            <a:lvl5pPr marL="1828966" indent="0">
              <a:buNone/>
              <a:defRPr sz="1600" b="1"/>
            </a:lvl5pPr>
            <a:lvl6pPr marL="2286209" indent="0">
              <a:buNone/>
              <a:defRPr sz="1600" b="1"/>
            </a:lvl6pPr>
            <a:lvl7pPr marL="2743449" indent="0">
              <a:buNone/>
              <a:defRPr sz="1600" b="1"/>
            </a:lvl7pPr>
            <a:lvl8pPr marL="3200692" indent="0">
              <a:buNone/>
              <a:defRPr sz="1600" b="1"/>
            </a:lvl8pPr>
            <a:lvl9pPr marL="3657933"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17E830F-9150-D541-B7C9-17FABC87F561}"/>
              </a:ext>
            </a:extLst>
          </p:cNvPr>
          <p:cNvSpPr>
            <a:spLocks noGrp="1"/>
          </p:cNvSpPr>
          <p:nvPr>
            <p:ph sz="quarter" idx="4"/>
          </p:nvPr>
        </p:nvSpPr>
        <p:spPr>
          <a:xfrm>
            <a:off x="6172202" y="2505075"/>
            <a:ext cx="51831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20146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1_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298408" y="1821657"/>
            <a:ext cx="5000625" cy="4420195"/>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892970" y="1821657"/>
            <a:ext cx="5000625" cy="4420195"/>
          </a:xfrm>
          <a:prstGeom prst="rect">
            <a:avLst/>
          </a:prstGeom>
        </p:spPr>
        <p:txBody>
          <a:bodyPr/>
          <a:lstStyle>
            <a:lvl1pPr marL="241087" indent="-241087">
              <a:spcBef>
                <a:spcPts val="2251"/>
              </a:spcBef>
              <a:defRPr sz="1969"/>
            </a:lvl1pPr>
            <a:lvl2pPr marL="482175" indent="-241087">
              <a:spcBef>
                <a:spcPts val="2251"/>
              </a:spcBef>
              <a:defRPr sz="1969"/>
            </a:lvl2pPr>
            <a:lvl3pPr marL="866128" indent="-241087">
              <a:spcBef>
                <a:spcPts val="2251"/>
              </a:spcBef>
              <a:defRPr sz="1969"/>
            </a:lvl3pPr>
            <a:lvl4pPr marL="1178648" indent="-241087">
              <a:spcBef>
                <a:spcPts val="2251"/>
              </a:spcBef>
              <a:defRPr sz="1969"/>
            </a:lvl4pPr>
            <a:lvl5pPr marL="1491168" indent="-241087">
              <a:spcBef>
                <a:spcPts val="2251"/>
              </a:spcBef>
              <a:defRPr sz="1969"/>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24104291"/>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Bullets &amp; Photo" type="tx">
  <p:cSld name="Title, Bullets &amp; Photo">
    <p:spTree>
      <p:nvGrpSpPr>
        <p:cNvPr id="1" name="Shape 9"/>
        <p:cNvGrpSpPr/>
        <p:nvPr/>
      </p:nvGrpSpPr>
      <p:grpSpPr>
        <a:xfrm>
          <a:off x="0" y="0"/>
          <a:ext cx="0" cy="0"/>
          <a:chOff x="0" y="0"/>
          <a:chExt cx="0" cy="0"/>
        </a:xfrm>
      </p:grpSpPr>
      <p:sp>
        <p:nvSpPr>
          <p:cNvPr id="10" name="Google Shape;10;p41"/>
          <p:cNvSpPr>
            <a:spLocks noGrp="1"/>
          </p:cNvSpPr>
          <p:nvPr>
            <p:ph type="pic" idx="2"/>
          </p:nvPr>
        </p:nvSpPr>
        <p:spPr>
          <a:xfrm>
            <a:off x="6298408" y="1821657"/>
            <a:ext cx="5000625" cy="4420195"/>
          </a:xfrm>
          <a:prstGeom prst="rect">
            <a:avLst/>
          </a:prstGeom>
          <a:noFill/>
          <a:ln>
            <a:noFill/>
          </a:ln>
        </p:spPr>
      </p:sp>
      <p:sp>
        <p:nvSpPr>
          <p:cNvPr id="11" name="Google Shape;11;p41"/>
          <p:cNvSpPr txBox="1">
            <a:spLocks noGrp="1"/>
          </p:cNvSpPr>
          <p:nvPr>
            <p:ph type="title"/>
          </p:nvPr>
        </p:nvSpPr>
        <p:spPr>
          <a:xfrm>
            <a:off x="892970" y="178595"/>
            <a:ext cx="10406063" cy="1518047"/>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FFFFFF"/>
              </a:buClr>
              <a:buSzPts val="1800"/>
              <a:buNone/>
              <a:defRPr/>
            </a:lvl1pPr>
            <a:lvl2pPr lvl="1" algn="ctr">
              <a:lnSpc>
                <a:spcPct val="100000"/>
              </a:lnSpc>
              <a:spcBef>
                <a:spcPts val="0"/>
              </a:spcBef>
              <a:spcAft>
                <a:spcPts val="0"/>
              </a:spcAft>
              <a:buClr>
                <a:srgbClr val="FFFFFF"/>
              </a:buClr>
              <a:buSzPts val="1800"/>
              <a:buNone/>
              <a:defRPr/>
            </a:lvl2pPr>
            <a:lvl3pPr lvl="2" algn="ctr">
              <a:lnSpc>
                <a:spcPct val="100000"/>
              </a:lnSpc>
              <a:spcBef>
                <a:spcPts val="0"/>
              </a:spcBef>
              <a:spcAft>
                <a:spcPts val="0"/>
              </a:spcAft>
              <a:buClr>
                <a:srgbClr val="FFFFFF"/>
              </a:buClr>
              <a:buSzPts val="1800"/>
              <a:buNone/>
              <a:defRPr/>
            </a:lvl3pPr>
            <a:lvl4pPr lvl="3" algn="ctr">
              <a:lnSpc>
                <a:spcPct val="100000"/>
              </a:lnSpc>
              <a:spcBef>
                <a:spcPts val="0"/>
              </a:spcBef>
              <a:spcAft>
                <a:spcPts val="0"/>
              </a:spcAft>
              <a:buClr>
                <a:srgbClr val="FFFFFF"/>
              </a:buClr>
              <a:buSzPts val="1800"/>
              <a:buNone/>
              <a:defRPr/>
            </a:lvl4pPr>
            <a:lvl5pPr lvl="4" algn="ctr">
              <a:lnSpc>
                <a:spcPct val="100000"/>
              </a:lnSpc>
              <a:spcBef>
                <a:spcPts val="0"/>
              </a:spcBef>
              <a:spcAft>
                <a:spcPts val="0"/>
              </a:spcAft>
              <a:buClr>
                <a:srgbClr val="FFFFFF"/>
              </a:buClr>
              <a:buSzPts val="1800"/>
              <a:buNone/>
              <a:defRPr/>
            </a:lvl5pPr>
            <a:lvl6pPr lvl="5" algn="ctr">
              <a:lnSpc>
                <a:spcPct val="100000"/>
              </a:lnSpc>
              <a:spcBef>
                <a:spcPts val="0"/>
              </a:spcBef>
              <a:spcAft>
                <a:spcPts val="0"/>
              </a:spcAft>
              <a:buClr>
                <a:srgbClr val="FFFFFF"/>
              </a:buClr>
              <a:buSzPts val="1800"/>
              <a:buNone/>
              <a:defRPr/>
            </a:lvl6pPr>
            <a:lvl7pPr lvl="6" algn="ctr">
              <a:lnSpc>
                <a:spcPct val="100000"/>
              </a:lnSpc>
              <a:spcBef>
                <a:spcPts val="0"/>
              </a:spcBef>
              <a:spcAft>
                <a:spcPts val="0"/>
              </a:spcAft>
              <a:buClr>
                <a:srgbClr val="FFFFFF"/>
              </a:buClr>
              <a:buSzPts val="1800"/>
              <a:buNone/>
              <a:defRPr/>
            </a:lvl7pPr>
            <a:lvl8pPr lvl="7" algn="ctr">
              <a:lnSpc>
                <a:spcPct val="100000"/>
              </a:lnSpc>
              <a:spcBef>
                <a:spcPts val="0"/>
              </a:spcBef>
              <a:spcAft>
                <a:spcPts val="0"/>
              </a:spcAft>
              <a:buClr>
                <a:srgbClr val="FFFFFF"/>
              </a:buClr>
              <a:buSzPts val="1800"/>
              <a:buNone/>
              <a:defRPr/>
            </a:lvl8pPr>
            <a:lvl9pPr lvl="8" algn="ctr">
              <a:lnSpc>
                <a:spcPct val="100000"/>
              </a:lnSpc>
              <a:spcBef>
                <a:spcPts val="0"/>
              </a:spcBef>
              <a:spcAft>
                <a:spcPts val="0"/>
              </a:spcAft>
              <a:buClr>
                <a:srgbClr val="FFFFFF"/>
              </a:buClr>
              <a:buSzPts val="1800"/>
              <a:buNone/>
              <a:defRPr/>
            </a:lvl9pPr>
          </a:lstStyle>
          <a:p>
            <a:endParaRPr/>
          </a:p>
        </p:txBody>
      </p:sp>
      <p:sp>
        <p:nvSpPr>
          <p:cNvPr id="12" name="Google Shape;12;p41"/>
          <p:cNvSpPr txBox="1">
            <a:spLocks noGrp="1"/>
          </p:cNvSpPr>
          <p:nvPr>
            <p:ph type="body" idx="1"/>
          </p:nvPr>
        </p:nvSpPr>
        <p:spPr>
          <a:xfrm>
            <a:off x="892970" y="1821657"/>
            <a:ext cx="5000625" cy="4420195"/>
          </a:xfrm>
          <a:prstGeom prst="rect">
            <a:avLst/>
          </a:prstGeom>
          <a:noFill/>
          <a:ln>
            <a:noFill/>
          </a:ln>
        </p:spPr>
        <p:txBody>
          <a:bodyPr spcFirstLastPara="1" wrap="square" lIns="50800" tIns="50800" rIns="50800" bIns="50800" anchor="ctr" anchorCtr="0">
            <a:normAutofit/>
          </a:bodyPr>
          <a:lstStyle>
            <a:lvl1pPr marL="321449" lvl="0" indent="-254480" algn="l">
              <a:lnSpc>
                <a:spcPct val="100000"/>
              </a:lnSpc>
              <a:spcBef>
                <a:spcPts val="2251"/>
              </a:spcBef>
              <a:spcAft>
                <a:spcPts val="0"/>
              </a:spcAft>
              <a:buClr>
                <a:srgbClr val="FFFFFF"/>
              </a:buClr>
              <a:buSzPts val="2100"/>
              <a:buFont typeface="Helvetica Neue Light"/>
              <a:buChar char="•"/>
              <a:defRPr sz="1969"/>
            </a:lvl1pPr>
            <a:lvl2pPr marL="642899" lvl="1" indent="-254480" algn="l">
              <a:lnSpc>
                <a:spcPct val="100000"/>
              </a:lnSpc>
              <a:spcBef>
                <a:spcPts val="2251"/>
              </a:spcBef>
              <a:spcAft>
                <a:spcPts val="0"/>
              </a:spcAft>
              <a:buClr>
                <a:srgbClr val="FFFFFF"/>
              </a:buClr>
              <a:buSzPts val="2100"/>
              <a:buFont typeface="Helvetica Neue Light"/>
              <a:buChar char="•"/>
              <a:defRPr sz="1969"/>
            </a:lvl2pPr>
            <a:lvl3pPr marL="964348" lvl="2" indent="-254480" algn="l">
              <a:lnSpc>
                <a:spcPct val="100000"/>
              </a:lnSpc>
              <a:spcBef>
                <a:spcPts val="2251"/>
              </a:spcBef>
              <a:spcAft>
                <a:spcPts val="0"/>
              </a:spcAft>
              <a:buClr>
                <a:srgbClr val="FFFFFF"/>
              </a:buClr>
              <a:buSzPts val="2100"/>
              <a:buFont typeface="Helvetica Neue Light"/>
              <a:buChar char="•"/>
              <a:defRPr sz="1969"/>
            </a:lvl3pPr>
            <a:lvl4pPr marL="1285797" lvl="3" indent="-254480" algn="l">
              <a:lnSpc>
                <a:spcPct val="100000"/>
              </a:lnSpc>
              <a:spcBef>
                <a:spcPts val="2251"/>
              </a:spcBef>
              <a:spcAft>
                <a:spcPts val="0"/>
              </a:spcAft>
              <a:buClr>
                <a:srgbClr val="FFFFFF"/>
              </a:buClr>
              <a:buSzPts val="2100"/>
              <a:buFont typeface="Helvetica Neue Light"/>
              <a:buChar char="•"/>
              <a:defRPr sz="1969"/>
            </a:lvl4pPr>
            <a:lvl5pPr marL="1607246" lvl="4" indent="-254480" algn="l">
              <a:lnSpc>
                <a:spcPct val="100000"/>
              </a:lnSpc>
              <a:spcBef>
                <a:spcPts val="2251"/>
              </a:spcBef>
              <a:spcAft>
                <a:spcPts val="0"/>
              </a:spcAft>
              <a:buClr>
                <a:srgbClr val="FFFFFF"/>
              </a:buClr>
              <a:buSzPts val="2100"/>
              <a:buFont typeface="Helvetica Neue Light"/>
              <a:buChar char="•"/>
              <a:defRPr sz="1969"/>
            </a:lvl5pPr>
            <a:lvl6pPr marL="1928696" lvl="5" indent="-220997" algn="l">
              <a:lnSpc>
                <a:spcPct val="100000"/>
              </a:lnSpc>
              <a:spcBef>
                <a:spcPts val="2953"/>
              </a:spcBef>
              <a:spcAft>
                <a:spcPts val="0"/>
              </a:spcAft>
              <a:buClr>
                <a:srgbClr val="FFFFFF"/>
              </a:buClr>
              <a:buSzPts val="1350"/>
              <a:buChar char="•"/>
              <a:defRPr/>
            </a:lvl6pPr>
            <a:lvl7pPr marL="2250145" lvl="6" indent="-220997" algn="l">
              <a:lnSpc>
                <a:spcPct val="100000"/>
              </a:lnSpc>
              <a:spcBef>
                <a:spcPts val="2953"/>
              </a:spcBef>
              <a:spcAft>
                <a:spcPts val="0"/>
              </a:spcAft>
              <a:buClr>
                <a:srgbClr val="FFFFFF"/>
              </a:buClr>
              <a:buSzPts val="1350"/>
              <a:buChar char="•"/>
              <a:defRPr/>
            </a:lvl7pPr>
            <a:lvl8pPr marL="2571594" lvl="7" indent="-220997" algn="l">
              <a:lnSpc>
                <a:spcPct val="100000"/>
              </a:lnSpc>
              <a:spcBef>
                <a:spcPts val="2953"/>
              </a:spcBef>
              <a:spcAft>
                <a:spcPts val="0"/>
              </a:spcAft>
              <a:buClr>
                <a:srgbClr val="FFFFFF"/>
              </a:buClr>
              <a:buSzPts val="1350"/>
              <a:buChar char="•"/>
              <a:defRPr/>
            </a:lvl8pPr>
            <a:lvl9pPr marL="2893044" lvl="8" indent="-220997" algn="l">
              <a:lnSpc>
                <a:spcPct val="100000"/>
              </a:lnSpc>
              <a:spcBef>
                <a:spcPts val="2953"/>
              </a:spcBef>
              <a:spcAft>
                <a:spcPts val="0"/>
              </a:spcAft>
              <a:buClr>
                <a:srgbClr val="FFFFFF"/>
              </a:buClr>
              <a:buSzPts val="1350"/>
              <a:buChar char="•"/>
              <a:defRPr/>
            </a:lvl9pPr>
          </a:lstStyle>
          <a:p>
            <a:endParaRPr/>
          </a:p>
        </p:txBody>
      </p:sp>
      <p:sp>
        <p:nvSpPr>
          <p:cNvPr id="13" name="Google Shape;13;p41"/>
          <p:cNvSpPr txBox="1">
            <a:spLocks noGrp="1"/>
          </p:cNvSpPr>
          <p:nvPr>
            <p:ph type="sldNum" idx="12"/>
          </p:nvPr>
        </p:nvSpPr>
        <p:spPr>
          <a:xfrm>
            <a:off x="5917312" y="6509743"/>
            <a:ext cx="345473" cy="297261"/>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FFFFFF"/>
              </a:buClr>
              <a:buSzPts val="1800"/>
              <a:buFont typeface="Helvetica Neue Light"/>
              <a:buNone/>
              <a:defRPr sz="1265"/>
            </a:lvl1pPr>
            <a:lvl2pPr marL="0" lvl="1" indent="0" algn="ctr">
              <a:lnSpc>
                <a:spcPct val="100000"/>
              </a:lnSpc>
              <a:spcBef>
                <a:spcPts val="0"/>
              </a:spcBef>
              <a:spcAft>
                <a:spcPts val="0"/>
              </a:spcAft>
              <a:buClr>
                <a:srgbClr val="FFFFFF"/>
              </a:buClr>
              <a:buSzPts val="1800"/>
              <a:buFont typeface="Helvetica Neue Light"/>
              <a:buNone/>
              <a:defRPr sz="1265"/>
            </a:lvl2pPr>
            <a:lvl3pPr marL="0" lvl="2" indent="0" algn="ctr">
              <a:lnSpc>
                <a:spcPct val="100000"/>
              </a:lnSpc>
              <a:spcBef>
                <a:spcPts val="0"/>
              </a:spcBef>
              <a:spcAft>
                <a:spcPts val="0"/>
              </a:spcAft>
              <a:buClr>
                <a:srgbClr val="FFFFFF"/>
              </a:buClr>
              <a:buSzPts val="1800"/>
              <a:buFont typeface="Helvetica Neue Light"/>
              <a:buNone/>
              <a:defRPr sz="1265"/>
            </a:lvl3pPr>
            <a:lvl4pPr marL="0" lvl="3" indent="0" algn="ctr">
              <a:lnSpc>
                <a:spcPct val="100000"/>
              </a:lnSpc>
              <a:spcBef>
                <a:spcPts val="0"/>
              </a:spcBef>
              <a:spcAft>
                <a:spcPts val="0"/>
              </a:spcAft>
              <a:buClr>
                <a:srgbClr val="FFFFFF"/>
              </a:buClr>
              <a:buSzPts val="1800"/>
              <a:buFont typeface="Helvetica Neue Light"/>
              <a:buNone/>
              <a:defRPr sz="1265"/>
            </a:lvl4pPr>
            <a:lvl5pPr marL="0" lvl="4" indent="0" algn="ctr">
              <a:lnSpc>
                <a:spcPct val="100000"/>
              </a:lnSpc>
              <a:spcBef>
                <a:spcPts val="0"/>
              </a:spcBef>
              <a:spcAft>
                <a:spcPts val="0"/>
              </a:spcAft>
              <a:buClr>
                <a:srgbClr val="FFFFFF"/>
              </a:buClr>
              <a:buSzPts val="1800"/>
              <a:buFont typeface="Helvetica Neue Light"/>
              <a:buNone/>
              <a:defRPr sz="1265"/>
            </a:lvl5pPr>
            <a:lvl6pPr marL="0" lvl="5" indent="0" algn="ctr">
              <a:lnSpc>
                <a:spcPct val="100000"/>
              </a:lnSpc>
              <a:spcBef>
                <a:spcPts val="0"/>
              </a:spcBef>
              <a:spcAft>
                <a:spcPts val="0"/>
              </a:spcAft>
              <a:buClr>
                <a:srgbClr val="FFFFFF"/>
              </a:buClr>
              <a:buSzPts val="1800"/>
              <a:buFont typeface="Helvetica Neue Light"/>
              <a:buNone/>
              <a:defRPr sz="1265"/>
            </a:lvl6pPr>
            <a:lvl7pPr marL="0" lvl="6" indent="0" algn="ctr">
              <a:lnSpc>
                <a:spcPct val="100000"/>
              </a:lnSpc>
              <a:spcBef>
                <a:spcPts val="0"/>
              </a:spcBef>
              <a:spcAft>
                <a:spcPts val="0"/>
              </a:spcAft>
              <a:buClr>
                <a:srgbClr val="FFFFFF"/>
              </a:buClr>
              <a:buSzPts val="1800"/>
              <a:buFont typeface="Helvetica Neue Light"/>
              <a:buNone/>
              <a:defRPr sz="1265"/>
            </a:lvl7pPr>
            <a:lvl8pPr marL="0" lvl="7" indent="0" algn="ctr">
              <a:lnSpc>
                <a:spcPct val="100000"/>
              </a:lnSpc>
              <a:spcBef>
                <a:spcPts val="0"/>
              </a:spcBef>
              <a:spcAft>
                <a:spcPts val="0"/>
              </a:spcAft>
              <a:buClr>
                <a:srgbClr val="FFFFFF"/>
              </a:buClr>
              <a:buSzPts val="1800"/>
              <a:buFont typeface="Helvetica Neue Light"/>
              <a:buNone/>
              <a:defRPr sz="1265"/>
            </a:lvl8pPr>
            <a:lvl9pPr marL="0" lvl="8" indent="0" algn="ctr">
              <a:lnSpc>
                <a:spcPct val="100000"/>
              </a:lnSpc>
              <a:spcBef>
                <a:spcPts val="0"/>
              </a:spcBef>
              <a:spcAft>
                <a:spcPts val="0"/>
              </a:spcAft>
              <a:buClr>
                <a:srgbClr val="FFFFFF"/>
              </a:buClr>
              <a:buSzPts val="1800"/>
              <a:buFont typeface="Helvetica Neue Light"/>
              <a:buNone/>
              <a:defRPr sz="1265"/>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52291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ADFA0-E515-054E-9B8F-95152ADB2DE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6855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3203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BE4E8-6EFE-5F46-8687-102AF32F3A3F}"/>
              </a:ext>
            </a:extLst>
          </p:cNvPr>
          <p:cNvSpPr>
            <a:spLocks noGrp="1"/>
          </p:cNvSpPr>
          <p:nvPr>
            <p:ph type="title"/>
          </p:nvPr>
        </p:nvSpPr>
        <p:spPr>
          <a:xfrm>
            <a:off x="839789" y="641684"/>
            <a:ext cx="3932237" cy="1415716"/>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E1D1BB-297C-9045-926B-51C3101E34FC}"/>
              </a:ext>
            </a:extLst>
          </p:cNvPr>
          <p:cNvSpPr>
            <a:spLocks noGrp="1"/>
          </p:cNvSpPr>
          <p:nvPr>
            <p:ph idx="1"/>
          </p:nvPr>
        </p:nvSpPr>
        <p:spPr>
          <a:xfrm>
            <a:off x="5183188" y="987426"/>
            <a:ext cx="6172201" cy="4873625"/>
          </a:xfrm>
        </p:spPr>
        <p:txBody>
          <a:bodyPr/>
          <a:lstStyle>
            <a:lvl1pPr>
              <a:defRPr sz="3200"/>
            </a:lvl1pPr>
            <a:lvl2pPr>
              <a:defRPr sz="2801"/>
            </a:lvl2pPr>
            <a:lvl3pPr>
              <a:defRPr sz="2400"/>
            </a:lvl3pPr>
            <a:lvl4pPr>
              <a:defRPr sz="2001"/>
            </a:lvl4pPr>
            <a:lvl5pPr>
              <a:defRPr sz="2001"/>
            </a:lvl5pPr>
            <a:lvl6pPr>
              <a:defRPr sz="2001"/>
            </a:lvl6pPr>
            <a:lvl7pPr>
              <a:defRPr sz="2001"/>
            </a:lvl7pPr>
            <a:lvl8pPr>
              <a:defRPr sz="2001"/>
            </a:lvl8pPr>
            <a:lvl9pPr>
              <a:defRPr sz="200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D4504F-9A18-F54A-A3DD-00A84B7C82BB}"/>
              </a:ext>
            </a:extLst>
          </p:cNvPr>
          <p:cNvSpPr>
            <a:spLocks noGrp="1"/>
          </p:cNvSpPr>
          <p:nvPr>
            <p:ph type="body" sz="half" idx="2"/>
          </p:nvPr>
        </p:nvSpPr>
        <p:spPr>
          <a:xfrm>
            <a:off x="839789" y="2057400"/>
            <a:ext cx="3932237" cy="3811588"/>
          </a:xfrm>
        </p:spPr>
        <p:txBody>
          <a:bodyPr/>
          <a:lstStyle>
            <a:lvl1pPr marL="0" indent="0">
              <a:buNone/>
              <a:defRPr sz="1600"/>
            </a:lvl1pPr>
            <a:lvl2pPr marL="457241" indent="0">
              <a:buNone/>
              <a:defRPr sz="1399"/>
            </a:lvl2pPr>
            <a:lvl3pPr marL="914484" indent="0">
              <a:buNone/>
              <a:defRPr sz="1201"/>
            </a:lvl3pPr>
            <a:lvl4pPr marL="1371725" indent="0">
              <a:buNone/>
              <a:defRPr sz="1001"/>
            </a:lvl4pPr>
            <a:lvl5pPr marL="1828966" indent="0">
              <a:buNone/>
              <a:defRPr sz="1001"/>
            </a:lvl5pPr>
            <a:lvl6pPr marL="2286209" indent="0">
              <a:buNone/>
              <a:defRPr sz="1001"/>
            </a:lvl6pPr>
            <a:lvl7pPr marL="2743449" indent="0">
              <a:buNone/>
              <a:defRPr sz="1001"/>
            </a:lvl7pPr>
            <a:lvl8pPr marL="3200692" indent="0">
              <a:buNone/>
              <a:defRPr sz="1001"/>
            </a:lvl8pPr>
            <a:lvl9pPr marL="3657933" indent="0">
              <a:buNone/>
              <a:defRPr sz="1001"/>
            </a:lvl9pPr>
          </a:lstStyle>
          <a:p>
            <a:pPr lvl="0"/>
            <a:r>
              <a:rPr lang="en-US"/>
              <a:t>Edit Master text styles</a:t>
            </a:r>
          </a:p>
        </p:txBody>
      </p:sp>
    </p:spTree>
    <p:extLst>
      <p:ext uri="{BB962C8B-B14F-4D97-AF65-F5344CB8AC3E}">
        <p14:creationId xmlns:p14="http://schemas.microsoft.com/office/powerpoint/2010/main" val="3154016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5" name="Rectangle 4"/>
          <p:cNvSpPr/>
          <p:nvPr/>
        </p:nvSpPr>
        <p:spPr>
          <a:xfrm>
            <a:off x="1" y="0"/>
            <a:ext cx="40513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4040718" y="0"/>
            <a:ext cx="635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731519"/>
            <a:ext cx="3200400" cy="2148839"/>
          </a:xfrm>
        </p:spPr>
        <p:txBody>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614334" y="807480"/>
            <a:ext cx="7066804" cy="53902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a:xfrm>
            <a:off x="465667" y="6395144"/>
            <a:ext cx="2618317" cy="365125"/>
          </a:xfrm>
        </p:spPr>
        <p:txBody>
          <a:bodyPr/>
          <a:lstStyle>
            <a:lvl1pPr algn="l">
              <a:defRPr/>
            </a:lvl1pPr>
          </a:lstStyle>
          <a:p>
            <a:pPr>
              <a:defRPr/>
            </a:pPr>
            <a:fld id="{99252F06-D974-4759-ACE9-A161C6DF30CD}" type="datetime1">
              <a:rPr lang="en-US"/>
              <a:pPr>
                <a:defRPr/>
              </a:pPr>
              <a:t>12/13/2023</a:t>
            </a:fld>
            <a:endParaRPr lang="en-US" dirty="0"/>
          </a:p>
        </p:txBody>
      </p:sp>
      <p:sp>
        <p:nvSpPr>
          <p:cNvPr id="8" name="Footer Placeholder 5"/>
          <p:cNvSpPr>
            <a:spLocks noGrp="1"/>
          </p:cNvSpPr>
          <p:nvPr>
            <p:ph type="ftr" sz="quarter" idx="11"/>
          </p:nvPr>
        </p:nvSpPr>
        <p:spPr>
          <a:xfrm>
            <a:off x="4195293" y="6363574"/>
            <a:ext cx="6507051" cy="365125"/>
          </a:xfrm>
        </p:spPr>
        <p:txBody>
          <a:bodyPr/>
          <a:lstStyle>
            <a:lvl1pPr algn="l">
              <a:defRPr>
                <a:solidFill>
                  <a:schemeClr val="tx2"/>
                </a:solidFill>
              </a:defRPr>
            </a:lvl1pPr>
          </a:lstStyle>
          <a:p>
            <a:pPr>
              <a:defRPr/>
            </a:pPr>
            <a:endParaRPr lang="en-US"/>
          </a:p>
        </p:txBody>
      </p:sp>
      <p:sp>
        <p:nvSpPr>
          <p:cNvPr id="9" name="Slide Number Placeholder 6"/>
          <p:cNvSpPr>
            <a:spLocks noGrp="1"/>
          </p:cNvSpPr>
          <p:nvPr>
            <p:ph type="sldNum" sz="quarter" idx="12"/>
          </p:nvPr>
        </p:nvSpPr>
        <p:spPr>
          <a:xfrm>
            <a:off x="10862254" y="6363573"/>
            <a:ext cx="818884" cy="365125"/>
          </a:xfrm>
        </p:spPr>
        <p:txBody>
          <a:bodyPr/>
          <a:lstStyle>
            <a:lvl1pPr>
              <a:defRPr>
                <a:solidFill>
                  <a:schemeClr val="tx2"/>
                </a:solidFill>
              </a:defRPr>
            </a:lvl1pPr>
          </a:lstStyle>
          <a:p>
            <a:pPr>
              <a:defRPr/>
            </a:pPr>
            <a:fld id="{FF8873A4-313D-4173-B1C4-3F2E1433D932}" type="slidenum">
              <a:rPr lang="en-US" altLang="en-US"/>
              <a:pPr>
                <a:defRPr/>
              </a:pPr>
              <a:t>‹#›</a:t>
            </a:fld>
            <a:endParaRPr lang="en-US" altLang="en-US"/>
          </a:p>
        </p:txBody>
      </p:sp>
      <p:pic>
        <p:nvPicPr>
          <p:cNvPr id="10" name="Content Placeholder 5">
            <a:extLst>
              <a:ext uri="{FF2B5EF4-FFF2-40B4-BE49-F238E27FC236}">
                <a16:creationId xmlns:a16="http://schemas.microsoft.com/office/drawing/2014/main" id="{F6074C9D-37D3-E142-BCD5-C65A82F2F3E1}"/>
              </a:ext>
            </a:extLst>
          </p:cNvPr>
          <p:cNvPicPr>
            <a:picLocks noChangeAspect="1"/>
          </p:cNvPicPr>
          <p:nvPr userDrawn="1"/>
        </p:nvPicPr>
        <p:blipFill>
          <a:blip r:embed="rId2"/>
          <a:stretch>
            <a:fillRect/>
          </a:stretch>
        </p:blipFill>
        <p:spPr>
          <a:xfrm>
            <a:off x="9608718" y="130147"/>
            <a:ext cx="2438400" cy="677333"/>
          </a:xfrm>
          <a:prstGeom prst="rect">
            <a:avLst/>
          </a:prstGeom>
        </p:spPr>
      </p:pic>
      <p:cxnSp>
        <p:nvCxnSpPr>
          <p:cNvPr id="11" name="Straight Connector 10">
            <a:extLst>
              <a:ext uri="{FF2B5EF4-FFF2-40B4-BE49-F238E27FC236}">
                <a16:creationId xmlns:a16="http://schemas.microsoft.com/office/drawing/2014/main" id="{97849BE6-9366-0C45-9026-E567CDB39409}"/>
              </a:ext>
            </a:extLst>
          </p:cNvPr>
          <p:cNvCxnSpPr>
            <a:cxnSpLocks/>
          </p:cNvCxnSpPr>
          <p:nvPr userDrawn="1"/>
        </p:nvCxnSpPr>
        <p:spPr>
          <a:xfrm>
            <a:off x="176462" y="641684"/>
            <a:ext cx="11806990" cy="0"/>
          </a:xfrm>
          <a:prstGeom prst="line">
            <a:avLst/>
          </a:prstGeom>
          <a:ln w="25400">
            <a:solidFill>
              <a:srgbClr val="F7B31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6683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8.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image" Target="../media/image9.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5.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50FD2E4-E973-8545-837D-308335615927}"/>
              </a:ext>
            </a:extLst>
          </p:cNvPr>
          <p:cNvSpPr/>
          <p:nvPr userDrawn="1"/>
        </p:nvSpPr>
        <p:spPr>
          <a:xfrm>
            <a:off x="0" y="6306422"/>
            <a:ext cx="12192000" cy="546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114F952F-5EBD-B441-98F8-D43B76A30678}"/>
              </a:ext>
            </a:extLst>
          </p:cNvPr>
          <p:cNvSpPr>
            <a:spLocks noGrp="1"/>
          </p:cNvSpPr>
          <p:nvPr>
            <p:ph type="title"/>
          </p:nvPr>
        </p:nvSpPr>
        <p:spPr>
          <a:xfrm>
            <a:off x="838200" y="641684"/>
            <a:ext cx="10515601" cy="10490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881CA2F-EAC7-514E-9EB6-8FA6917AA980}"/>
              </a:ext>
            </a:extLst>
          </p:cNvPr>
          <p:cNvSpPr>
            <a:spLocks noGrp="1"/>
          </p:cNvSpPr>
          <p:nvPr>
            <p:ph type="body" idx="1"/>
          </p:nvPr>
        </p:nvSpPr>
        <p:spPr>
          <a:xfrm>
            <a:off x="838200" y="1825625"/>
            <a:ext cx="10515601"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CFEB6A-119A-4D49-B591-91D20A88E121}"/>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1">
                <a:solidFill>
                  <a:schemeClr val="tx1">
                    <a:tint val="75000"/>
                  </a:schemeClr>
                </a:solidFill>
              </a:defRPr>
            </a:lvl1pPr>
          </a:lstStyle>
          <a:p>
            <a:fld id="{52DBE217-D37F-3B46-A238-743F9246B98D}" type="datetime1">
              <a:rPr lang="en-US" smtClean="0"/>
              <a:t>12/13/2023</a:t>
            </a:fld>
            <a:endParaRPr lang="en-US"/>
          </a:p>
        </p:txBody>
      </p:sp>
      <p:sp>
        <p:nvSpPr>
          <p:cNvPr id="5" name="Footer Placeholder 4">
            <a:extLst>
              <a:ext uri="{FF2B5EF4-FFF2-40B4-BE49-F238E27FC236}">
                <a16:creationId xmlns:a16="http://schemas.microsoft.com/office/drawing/2014/main" id="{B24E5736-0CB6-7643-84E5-931F2AB59E72}"/>
              </a:ext>
            </a:extLst>
          </p:cNvPr>
          <p:cNvSpPr>
            <a:spLocks noGrp="1"/>
          </p:cNvSpPr>
          <p:nvPr>
            <p:ph type="ftr" sz="quarter" idx="3"/>
          </p:nvPr>
        </p:nvSpPr>
        <p:spPr>
          <a:xfrm>
            <a:off x="4038602" y="6356351"/>
            <a:ext cx="4114801" cy="365125"/>
          </a:xfrm>
          <a:prstGeom prst="rect">
            <a:avLst/>
          </a:prstGeom>
        </p:spPr>
        <p:txBody>
          <a:bodyPr vert="horz" lIns="91440" tIns="45720" rIns="91440" bIns="45720" rtlCol="0" anchor="ctr"/>
          <a:lstStyle>
            <a:lvl1pPr algn="ctr">
              <a:defRPr sz="1201">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3C9676-5C45-234F-83F7-F8661B50797B}"/>
              </a:ext>
            </a:extLst>
          </p:cNvPr>
          <p:cNvSpPr>
            <a:spLocks noGrp="1"/>
          </p:cNvSpPr>
          <p:nvPr>
            <p:ph type="sldNum" sz="quarter" idx="4"/>
          </p:nvPr>
        </p:nvSpPr>
        <p:spPr>
          <a:xfrm>
            <a:off x="8610602" y="6356351"/>
            <a:ext cx="2743200" cy="365125"/>
          </a:xfrm>
          <a:prstGeom prst="rect">
            <a:avLst/>
          </a:prstGeom>
        </p:spPr>
        <p:txBody>
          <a:bodyPr vert="horz" lIns="91440" tIns="45720" rIns="91440" bIns="45720" rtlCol="0" anchor="ctr"/>
          <a:lstStyle>
            <a:lvl1pPr algn="r">
              <a:defRPr sz="1201">
                <a:solidFill>
                  <a:schemeClr val="tx1">
                    <a:tint val="75000"/>
                  </a:schemeClr>
                </a:solidFill>
              </a:defRPr>
            </a:lvl1pPr>
          </a:lstStyle>
          <a:p>
            <a:fld id="{F81F0205-19D0-7E4A-9ED8-815C205B56F5}" type="slidenum">
              <a:rPr lang="en-US" smtClean="0"/>
              <a:t>‹#›</a:t>
            </a:fld>
            <a:endParaRPr lang="en-US"/>
          </a:p>
        </p:txBody>
      </p:sp>
      <p:pic>
        <p:nvPicPr>
          <p:cNvPr id="7" name="Content Placeholder 5">
            <a:extLst>
              <a:ext uri="{FF2B5EF4-FFF2-40B4-BE49-F238E27FC236}">
                <a16:creationId xmlns:a16="http://schemas.microsoft.com/office/drawing/2014/main" id="{F6074C9D-37D3-E142-BCD5-C65A82F2F3E1}"/>
              </a:ext>
            </a:extLst>
          </p:cNvPr>
          <p:cNvPicPr>
            <a:picLocks noChangeAspect="1"/>
          </p:cNvPicPr>
          <p:nvPr userDrawn="1"/>
        </p:nvPicPr>
        <p:blipFill>
          <a:blip r:embed="rId12"/>
          <a:stretch>
            <a:fillRect/>
          </a:stretch>
        </p:blipFill>
        <p:spPr>
          <a:xfrm>
            <a:off x="9608718" y="130147"/>
            <a:ext cx="2438400" cy="677333"/>
          </a:xfrm>
          <a:prstGeom prst="rect">
            <a:avLst/>
          </a:prstGeom>
        </p:spPr>
      </p:pic>
      <p:cxnSp>
        <p:nvCxnSpPr>
          <p:cNvPr id="8" name="Straight Connector 7">
            <a:extLst>
              <a:ext uri="{FF2B5EF4-FFF2-40B4-BE49-F238E27FC236}">
                <a16:creationId xmlns:a16="http://schemas.microsoft.com/office/drawing/2014/main" id="{97849BE6-9366-0C45-9026-E567CDB39409}"/>
              </a:ext>
            </a:extLst>
          </p:cNvPr>
          <p:cNvCxnSpPr>
            <a:cxnSpLocks/>
          </p:cNvCxnSpPr>
          <p:nvPr userDrawn="1"/>
        </p:nvCxnSpPr>
        <p:spPr>
          <a:xfrm>
            <a:off x="176462" y="641684"/>
            <a:ext cx="11806990" cy="0"/>
          </a:xfrm>
          <a:prstGeom prst="line">
            <a:avLst/>
          </a:prstGeom>
          <a:ln w="25400">
            <a:solidFill>
              <a:srgbClr val="F7B31D"/>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50FD2E4-E973-8545-837D-308335615927}"/>
              </a:ext>
            </a:extLst>
          </p:cNvPr>
          <p:cNvSpPr/>
          <p:nvPr userDrawn="1"/>
        </p:nvSpPr>
        <p:spPr>
          <a:xfrm>
            <a:off x="0" y="6396911"/>
            <a:ext cx="12192000" cy="4610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ate Placeholder 3">
            <a:extLst>
              <a:ext uri="{FF2B5EF4-FFF2-40B4-BE49-F238E27FC236}">
                <a16:creationId xmlns:a16="http://schemas.microsoft.com/office/drawing/2014/main" id="{64E323F0-759C-C749-AA22-883B54398341}"/>
              </a:ext>
            </a:extLst>
          </p:cNvPr>
          <p:cNvSpPr txBox="1">
            <a:spLocks/>
          </p:cNvSpPr>
          <p:nvPr userDrawn="1"/>
        </p:nvSpPr>
        <p:spPr>
          <a:xfrm>
            <a:off x="838201" y="6448427"/>
            <a:ext cx="274320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0FA414-2E57-E141-944D-0E383832F5B5}" type="datetime1">
              <a:rPr lang="en-US" smtClean="0"/>
              <a:pPr/>
              <a:t>12/13/2023</a:t>
            </a:fld>
            <a:endParaRPr lang="en-US" dirty="0"/>
          </a:p>
        </p:txBody>
      </p:sp>
      <p:sp>
        <p:nvSpPr>
          <p:cNvPr id="11" name="Slide Number Placeholder 5">
            <a:extLst>
              <a:ext uri="{FF2B5EF4-FFF2-40B4-BE49-F238E27FC236}">
                <a16:creationId xmlns:a16="http://schemas.microsoft.com/office/drawing/2014/main" id="{FBE463CF-D589-5343-9B25-534697E39CF9}"/>
              </a:ext>
            </a:extLst>
          </p:cNvPr>
          <p:cNvSpPr txBox="1">
            <a:spLocks/>
          </p:cNvSpPr>
          <p:nvPr userDrawn="1"/>
        </p:nvSpPr>
        <p:spPr>
          <a:xfrm>
            <a:off x="8763002" y="6448427"/>
            <a:ext cx="274320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81F0205-19D0-7E4A-9ED8-815C205B56F5}" type="slidenum">
              <a:rPr lang="en-US" smtClean="0"/>
              <a:pPr algn="r"/>
              <a:t>‹#›</a:t>
            </a:fld>
            <a:endParaRPr lang="en-US" dirty="0"/>
          </a:p>
        </p:txBody>
      </p:sp>
      <p:sp>
        <p:nvSpPr>
          <p:cNvPr id="12" name="Footer Placeholder 2"/>
          <p:cNvSpPr txBox="1">
            <a:spLocks/>
          </p:cNvSpPr>
          <p:nvPr userDrawn="1"/>
        </p:nvSpPr>
        <p:spPr>
          <a:xfrm>
            <a:off x="3581401" y="6451940"/>
            <a:ext cx="504139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schemeClr val="bg1"/>
                </a:solidFill>
              </a:rPr>
              <a:t>Prepared by Care Transformation Collaborative of RI</a:t>
            </a:r>
          </a:p>
        </p:txBody>
      </p:sp>
    </p:spTree>
    <p:extLst>
      <p:ext uri="{BB962C8B-B14F-4D97-AF65-F5344CB8AC3E}">
        <p14:creationId xmlns:p14="http://schemas.microsoft.com/office/powerpoint/2010/main" val="2209014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7" r:id="rId10"/>
  </p:sldLayoutIdLst>
  <p:hf hdr="0" ftr="0" dt="0"/>
  <p:txStyles>
    <p:titleStyle>
      <a:lvl1pPr algn="l" defTabSz="914484" rtl="0" eaLnBrk="1" latinLnBrk="0" hangingPunct="1">
        <a:lnSpc>
          <a:spcPct val="90000"/>
        </a:lnSpc>
        <a:spcBef>
          <a:spcPct val="0"/>
        </a:spcBef>
        <a:buNone/>
        <a:defRPr sz="4401" b="1" kern="1200">
          <a:solidFill>
            <a:schemeClr val="tx1"/>
          </a:solidFill>
          <a:latin typeface="+mj-lt"/>
          <a:ea typeface="+mj-ea"/>
          <a:cs typeface="+mj-cs"/>
        </a:defRPr>
      </a:lvl1pPr>
    </p:titleStyle>
    <p:bodyStyle>
      <a:lvl1pPr marL="228621" indent="-228621" algn="l" defTabSz="914484" rtl="0" eaLnBrk="1" latinLnBrk="0" hangingPunct="1">
        <a:lnSpc>
          <a:spcPct val="90000"/>
        </a:lnSpc>
        <a:spcBef>
          <a:spcPts val="1001"/>
        </a:spcBef>
        <a:buFont typeface="Arial" panose="020B0604020202020204" pitchFamily="34" charset="0"/>
        <a:buChar char="•"/>
        <a:defRPr sz="2801" kern="1200">
          <a:solidFill>
            <a:schemeClr val="tx1"/>
          </a:solidFill>
          <a:latin typeface="+mn-lt"/>
          <a:ea typeface="+mn-ea"/>
          <a:cs typeface="+mn-cs"/>
        </a:defRPr>
      </a:lvl1pPr>
      <a:lvl2pPr marL="685862" indent="-228621" algn="l" defTabSz="914484"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3103" indent="-228621" algn="l" defTabSz="914484" rtl="0" eaLnBrk="1" latinLnBrk="0" hangingPunct="1">
        <a:lnSpc>
          <a:spcPct val="90000"/>
        </a:lnSpc>
        <a:spcBef>
          <a:spcPts val="499"/>
        </a:spcBef>
        <a:buFont typeface="Arial" panose="020B0604020202020204" pitchFamily="34" charset="0"/>
        <a:buChar char="•"/>
        <a:defRPr sz="2001" kern="1200">
          <a:solidFill>
            <a:schemeClr val="tx1"/>
          </a:solidFill>
          <a:latin typeface="+mn-lt"/>
          <a:ea typeface="+mn-ea"/>
          <a:cs typeface="+mn-cs"/>
        </a:defRPr>
      </a:lvl3pPr>
      <a:lvl4pPr marL="1600346" indent="-228621" algn="l" defTabSz="9144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4pPr>
      <a:lvl5pPr marL="2057587" indent="-228621" algn="l" defTabSz="9144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5pPr>
      <a:lvl6pPr marL="2514828" indent="-228621" algn="l" defTabSz="9144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2071" indent="-228621" algn="l" defTabSz="9144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9312" indent="-228621" algn="l" defTabSz="9144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6555" indent="-228621" algn="l" defTabSz="9144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84" rtl="0" eaLnBrk="1" latinLnBrk="0" hangingPunct="1">
        <a:defRPr sz="1801" kern="1200">
          <a:solidFill>
            <a:schemeClr val="tx1"/>
          </a:solidFill>
          <a:latin typeface="+mn-lt"/>
          <a:ea typeface="+mn-ea"/>
          <a:cs typeface="+mn-cs"/>
        </a:defRPr>
      </a:lvl1pPr>
      <a:lvl2pPr marL="457241" algn="l" defTabSz="914484" rtl="0" eaLnBrk="1" latinLnBrk="0" hangingPunct="1">
        <a:defRPr sz="1801" kern="1200">
          <a:solidFill>
            <a:schemeClr val="tx1"/>
          </a:solidFill>
          <a:latin typeface="+mn-lt"/>
          <a:ea typeface="+mn-ea"/>
          <a:cs typeface="+mn-cs"/>
        </a:defRPr>
      </a:lvl2pPr>
      <a:lvl3pPr marL="914484" algn="l" defTabSz="914484" rtl="0" eaLnBrk="1" latinLnBrk="0" hangingPunct="1">
        <a:defRPr sz="1801" kern="1200">
          <a:solidFill>
            <a:schemeClr val="tx1"/>
          </a:solidFill>
          <a:latin typeface="+mn-lt"/>
          <a:ea typeface="+mn-ea"/>
          <a:cs typeface="+mn-cs"/>
        </a:defRPr>
      </a:lvl3pPr>
      <a:lvl4pPr marL="1371725" algn="l" defTabSz="914484" rtl="0" eaLnBrk="1" latinLnBrk="0" hangingPunct="1">
        <a:defRPr sz="1801" kern="1200">
          <a:solidFill>
            <a:schemeClr val="tx1"/>
          </a:solidFill>
          <a:latin typeface="+mn-lt"/>
          <a:ea typeface="+mn-ea"/>
          <a:cs typeface="+mn-cs"/>
        </a:defRPr>
      </a:lvl4pPr>
      <a:lvl5pPr marL="1828966" algn="l" defTabSz="914484" rtl="0" eaLnBrk="1" latinLnBrk="0" hangingPunct="1">
        <a:defRPr sz="1801" kern="1200">
          <a:solidFill>
            <a:schemeClr val="tx1"/>
          </a:solidFill>
          <a:latin typeface="+mn-lt"/>
          <a:ea typeface="+mn-ea"/>
          <a:cs typeface="+mn-cs"/>
        </a:defRPr>
      </a:lvl5pPr>
      <a:lvl6pPr marL="2286209" algn="l" defTabSz="914484" rtl="0" eaLnBrk="1" latinLnBrk="0" hangingPunct="1">
        <a:defRPr sz="1801" kern="1200">
          <a:solidFill>
            <a:schemeClr val="tx1"/>
          </a:solidFill>
          <a:latin typeface="+mn-lt"/>
          <a:ea typeface="+mn-ea"/>
          <a:cs typeface="+mn-cs"/>
        </a:defRPr>
      </a:lvl6pPr>
      <a:lvl7pPr marL="2743449" algn="l" defTabSz="914484" rtl="0" eaLnBrk="1" latinLnBrk="0" hangingPunct="1">
        <a:defRPr sz="1801" kern="1200">
          <a:solidFill>
            <a:schemeClr val="tx1"/>
          </a:solidFill>
          <a:latin typeface="+mn-lt"/>
          <a:ea typeface="+mn-ea"/>
          <a:cs typeface="+mn-cs"/>
        </a:defRPr>
      </a:lvl7pPr>
      <a:lvl8pPr marL="3200692" algn="l" defTabSz="914484" rtl="0" eaLnBrk="1" latinLnBrk="0" hangingPunct="1">
        <a:defRPr sz="1801" kern="1200">
          <a:solidFill>
            <a:schemeClr val="tx1"/>
          </a:solidFill>
          <a:latin typeface="+mn-lt"/>
          <a:ea typeface="+mn-ea"/>
          <a:cs typeface="+mn-cs"/>
        </a:defRPr>
      </a:lvl8pPr>
      <a:lvl9pPr marL="3657933" algn="l" defTabSz="914484"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DA6020DE-CD89-41EA-9F44-47CAFB54DEDC}"/>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465197"/>
      </p:ext>
    </p:extLst>
  </p:cSld>
  <p:clrMap bg1="dk2" tx1="lt1" bg2="dk1"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3140110"/>
      </p:ext>
    </p:extLst>
  </p:cSld>
  <p:clrMap bg1="dk2" tx1="lt1" bg2="dk1"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12/13/2023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7A6979-0714-4377-B894-6BE4C2D6E202}" type="slidenum">
              <a:rPr lang="en-US" smtClean="0"/>
              <a:pPr/>
              <a:t>‹#›</a:t>
            </a:fld>
            <a:endParaRPr lang="en-US" dirty="0"/>
          </a:p>
        </p:txBody>
      </p:sp>
      <p:pic>
        <p:nvPicPr>
          <p:cNvPr id="7" name="Picture 6">
            <a:extLst>
              <a:ext uri="{FF2B5EF4-FFF2-40B4-BE49-F238E27FC236}">
                <a16:creationId xmlns:a16="http://schemas.microsoft.com/office/drawing/2014/main" id="{46E7EC8A-FF1B-4A44-871B-56D48F33AEE8}"/>
              </a:ext>
            </a:extLst>
          </p:cNvPr>
          <p:cNvPicPr>
            <a:picLocks noChangeAspect="1"/>
          </p:cNvPicPr>
          <p:nvPr userDrawn="1"/>
        </p:nvPicPr>
        <p:blipFill>
          <a:blip r:embed="rId13"/>
          <a:stretch>
            <a:fillRect/>
          </a:stretch>
        </p:blipFill>
        <p:spPr>
          <a:xfrm>
            <a:off x="838201" y="6356350"/>
            <a:ext cx="1587499" cy="367310"/>
          </a:xfrm>
          <a:prstGeom prst="rect">
            <a:avLst/>
          </a:prstGeom>
        </p:spPr>
      </p:pic>
      <p:grpSp>
        <p:nvGrpSpPr>
          <p:cNvPr id="8" name="Group 7">
            <a:extLst>
              <a:ext uri="{FF2B5EF4-FFF2-40B4-BE49-F238E27FC236}">
                <a16:creationId xmlns:a16="http://schemas.microsoft.com/office/drawing/2014/main" id="{8E9F37D1-9F6A-6640-B748-E509F539926E}"/>
              </a:ext>
            </a:extLst>
          </p:cNvPr>
          <p:cNvGrpSpPr/>
          <p:nvPr userDrawn="1"/>
        </p:nvGrpSpPr>
        <p:grpSpPr>
          <a:xfrm>
            <a:off x="-16042" y="6240855"/>
            <a:ext cx="12207240" cy="42038"/>
            <a:chOff x="-16042" y="6192729"/>
            <a:chExt cx="12207240" cy="42038"/>
          </a:xfrm>
        </p:grpSpPr>
        <p:cxnSp>
          <p:nvCxnSpPr>
            <p:cNvPr id="9" name="Straight Connector 8">
              <a:extLst>
                <a:ext uri="{FF2B5EF4-FFF2-40B4-BE49-F238E27FC236}">
                  <a16:creationId xmlns:a16="http://schemas.microsoft.com/office/drawing/2014/main" id="{4EB5BFED-949A-5D4F-A845-8FFCE1EE3D78}"/>
                </a:ext>
              </a:extLst>
            </p:cNvPr>
            <p:cNvCxnSpPr>
              <a:cxnSpLocks/>
            </p:cNvCxnSpPr>
            <p:nvPr userDrawn="1"/>
          </p:nvCxnSpPr>
          <p:spPr>
            <a:xfrm>
              <a:off x="-16042" y="6192729"/>
              <a:ext cx="12207240" cy="0"/>
            </a:xfrm>
            <a:prstGeom prst="line">
              <a:avLst/>
            </a:prstGeom>
            <a:ln w="114300">
              <a:solidFill>
                <a:schemeClr val="accent4"/>
              </a:solidFill>
            </a:ln>
          </p:spPr>
          <p:style>
            <a:lnRef idx="3">
              <a:schemeClr val="accent1"/>
            </a:lnRef>
            <a:fillRef idx="0">
              <a:schemeClr val="accent1"/>
            </a:fillRef>
            <a:effectRef idx="2">
              <a:schemeClr val="accent1"/>
            </a:effectRef>
            <a:fontRef idx="minor">
              <a:schemeClr val="tx1"/>
            </a:fontRef>
          </p:style>
        </p:cxnSp>
        <p:cxnSp>
          <p:nvCxnSpPr>
            <p:cNvPr id="10" name="Straight Connector 9">
              <a:extLst>
                <a:ext uri="{FF2B5EF4-FFF2-40B4-BE49-F238E27FC236}">
                  <a16:creationId xmlns:a16="http://schemas.microsoft.com/office/drawing/2014/main" id="{136226EC-05F0-444C-ADB3-338AC38A536C}"/>
                </a:ext>
              </a:extLst>
            </p:cNvPr>
            <p:cNvCxnSpPr/>
            <p:nvPr userDrawn="1"/>
          </p:nvCxnSpPr>
          <p:spPr>
            <a:xfrm>
              <a:off x="-16042" y="6234767"/>
              <a:ext cx="12207240" cy="0"/>
            </a:xfrm>
            <a:prstGeom prst="line">
              <a:avLst/>
            </a:prstGeom>
            <a:ln w="38100">
              <a:solidFill>
                <a:schemeClr val="accent3"/>
              </a:solidFill>
            </a:ln>
          </p:spPr>
          <p:style>
            <a:lnRef idx="3">
              <a:schemeClr val="accent1"/>
            </a:lnRef>
            <a:fillRef idx="0">
              <a:schemeClr val="accent1"/>
            </a:fillRef>
            <a:effectRef idx="2">
              <a:schemeClr val="accent1"/>
            </a:effectRef>
            <a:fontRef idx="minor">
              <a:schemeClr val="tx1"/>
            </a:fontRef>
          </p:style>
        </p:cxnSp>
      </p:grpSp>
    </p:spTree>
    <p:extLst>
      <p:ext uri="{BB962C8B-B14F-4D97-AF65-F5344CB8AC3E}">
        <p14:creationId xmlns:p14="http://schemas.microsoft.com/office/powerpoint/2010/main" val="164731121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2372063"/>
            <a:ext cx="10972800" cy="37541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1" y="0"/>
            <a:ext cx="12197945" cy="1640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p:cNvSpPr/>
          <p:nvPr/>
        </p:nvSpPr>
        <p:spPr>
          <a:xfrm>
            <a:off x="-2" y="164094"/>
            <a:ext cx="12197947" cy="164093"/>
          </a:xfrm>
          <a:prstGeom prst="rect">
            <a:avLst/>
          </a:prstGeom>
          <a:solidFill>
            <a:srgbClr val="158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Rectangle 8"/>
          <p:cNvSpPr/>
          <p:nvPr/>
        </p:nvSpPr>
        <p:spPr>
          <a:xfrm>
            <a:off x="0" y="328187"/>
            <a:ext cx="12192000" cy="164093"/>
          </a:xfrm>
          <a:prstGeom prst="rect">
            <a:avLst/>
          </a:prstGeom>
          <a:solidFill>
            <a:srgbClr val="AFE3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descr="1LineAAPLogoPositive280_blue.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64966" y="6126164"/>
            <a:ext cx="3414508" cy="504715"/>
          </a:xfrm>
          <a:prstGeom prst="rect">
            <a:avLst/>
          </a:prstGeom>
        </p:spPr>
      </p:pic>
      <p:cxnSp>
        <p:nvCxnSpPr>
          <p:cNvPr id="11" name="Straight Connector 10"/>
          <p:cNvCxnSpPr/>
          <p:nvPr/>
        </p:nvCxnSpPr>
        <p:spPr>
          <a:xfrm>
            <a:off x="485161" y="6499491"/>
            <a:ext cx="7718871" cy="0"/>
          </a:xfrm>
          <a:prstGeom prst="line">
            <a:avLst/>
          </a:prstGeom>
          <a:ln w="50800">
            <a:solidFill>
              <a:srgbClr val="AFE3F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484799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47.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47.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47.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2.tiff"/><Relationship Id="rId7" Type="http://schemas.openxmlformats.org/officeDocument/2006/relationships/diagramColors" Target="../diagrams/colors1.xml"/><Relationship Id="rId2" Type="http://schemas.openxmlformats.org/officeDocument/2006/relationships/notesSlide" Target="../notesSlides/notesSlide13.xml"/><Relationship Id="rId1" Type="http://schemas.openxmlformats.org/officeDocument/2006/relationships/slideLayout" Target="../slideLayouts/slideLayout4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1.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2" Type="http://schemas.openxmlformats.org/officeDocument/2006/relationships/hyperlink" Target="https://ctc-ri.zoom.us/j/93572867243?pwd=L1h2dDkvc2VMeklRRW1iRlZ2NnJTQT09"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47.xml"/><Relationship Id="rId4" Type="http://schemas.openxmlformats.org/officeDocument/2006/relationships/image" Target="../media/image21.jpg"/></Relationships>
</file>

<file path=ppt/slides/_rels/slide3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50.xml"/><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47.xml"/><Relationship Id="rId4" Type="http://schemas.openxmlformats.org/officeDocument/2006/relationships/image" Target="../media/image26.jpeg"/></Relationships>
</file>

<file path=ppt/slides/_rels/slide4.xml.rels><?xml version="1.0" encoding="UTF-8" standalone="yes"?>
<Relationships xmlns="http://schemas.openxmlformats.org/package/2006/relationships"><Relationship Id="rId3" Type="http://schemas.openxmlformats.org/officeDocument/2006/relationships/hyperlink" Target="https://www.surveymonkey.com/r/ZDZS5HG"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47.xml"/><Relationship Id="rId4" Type="http://schemas.openxmlformats.org/officeDocument/2006/relationships/image" Target="../media/image21.jpg"/></Relationships>
</file>

<file path=ppt/slides/_rels/slide4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7.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48.xml"/><Relationship Id="rId4" Type="http://schemas.openxmlformats.org/officeDocument/2006/relationships/image" Target="../media/image21.jpg"/></Relationships>
</file>

<file path=ppt/slides/_rels/slide4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xml"/><Relationship Id="rId1" Type="http://schemas.openxmlformats.org/officeDocument/2006/relationships/slideLayout" Target="../slideLayouts/slideLayout4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8.xml"/></Relationships>
</file>

<file path=ppt/slides/_rels/slide5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png"/><Relationship Id="rId1" Type="http://schemas.openxmlformats.org/officeDocument/2006/relationships/slideLayout" Target="../slideLayouts/slideLayout48.xml"/></Relationships>
</file>

<file path=ppt/slides/_rels/slide5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8.xml"/></Relationships>
</file>

<file path=ppt/slides/_rels/slide5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8.xml"/></Relationships>
</file>

<file path=ppt/slides/_rels/slide5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8.xml"/></Relationships>
</file>

<file path=ppt/slides/_rels/slide5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0.xml"/><Relationship Id="rId1" Type="http://schemas.openxmlformats.org/officeDocument/2006/relationships/slideLayout" Target="../slideLayouts/slideLayout48.xml"/></Relationships>
</file>

<file path=ppt/slides/_rels/slide6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8.xml"/></Relationships>
</file>

<file path=ppt/slides/_rels/slide6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8.xml"/></Relationships>
</file>

<file path=ppt/slides/_rels/slide6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31.xml"/><Relationship Id="rId1" Type="http://schemas.openxmlformats.org/officeDocument/2006/relationships/slideLayout" Target="../slideLayouts/slideLayout3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7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32.xml"/></Relationships>
</file>

<file path=ppt/slides/_rels/slide7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www.youtube.com/watch?v=2LN6-nSJhRU" TargetMode="External"/><Relationship Id="rId1" Type="http://schemas.openxmlformats.org/officeDocument/2006/relationships/slideLayout" Target="../slideLayouts/slideLayout28.xml"/><Relationship Id="rId4" Type="http://schemas.openxmlformats.org/officeDocument/2006/relationships/image" Target="../media/image4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8.xml"/></Relationships>
</file>

<file path=ppt/slides/_rels/slide8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28.xml"/><Relationship Id="rId4" Type="http://schemas.openxmlformats.org/officeDocument/2006/relationships/image" Target="../media/image49.png"/></Relationships>
</file>

<file path=ppt/slides/_rels/slide82.xml.rels><?xml version="1.0" encoding="UTF-8" standalone="yes"?>
<Relationships xmlns="http://schemas.openxmlformats.org/package/2006/relationships"><Relationship Id="rId3" Type="http://schemas.openxmlformats.org/officeDocument/2006/relationships/hyperlink" Target="https://www.surveymonkey.com/r/ZDZS5HG"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FF9D0-177F-F74F-A413-EB4552D23CAA}"/>
              </a:ext>
            </a:extLst>
          </p:cNvPr>
          <p:cNvSpPr>
            <a:spLocks noGrp="1"/>
          </p:cNvSpPr>
          <p:nvPr>
            <p:ph type="ctrTitle"/>
          </p:nvPr>
        </p:nvSpPr>
        <p:spPr>
          <a:xfrm>
            <a:off x="601576" y="2969223"/>
            <a:ext cx="10988843" cy="1653184"/>
          </a:xfrm>
          <a:noFill/>
        </p:spPr>
        <p:txBody>
          <a:bodyPr>
            <a:noAutofit/>
          </a:bodyPr>
          <a:lstStyle/>
          <a:p>
            <a:pPr>
              <a:lnSpc>
                <a:spcPct val="100000"/>
              </a:lnSpc>
            </a:pPr>
            <a:r>
              <a:rPr lang="en-US" sz="4400" dirty="0">
                <a:latin typeface="Arial" panose="020B0604020202020204" pitchFamily="34" charset="0"/>
                <a:cs typeface="Arial" panose="020B0604020202020204" pitchFamily="34" charset="0"/>
              </a:rPr>
              <a:t>Breakfast of Champions: </a:t>
            </a:r>
            <a:br>
              <a:rPr lang="en-US" sz="4400" dirty="0">
                <a:latin typeface="Arial" panose="020B0604020202020204" pitchFamily="34" charset="0"/>
                <a:cs typeface="Arial" panose="020B0604020202020204" pitchFamily="34" charset="0"/>
              </a:rPr>
            </a:br>
            <a:r>
              <a:rPr lang="en-US" sz="4000" dirty="0"/>
              <a:t>Gender Affirming Care</a:t>
            </a:r>
            <a:endParaRPr lang="en-US"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79D9FD27-3215-7646-8BC6-07EB71AFD9E5}"/>
              </a:ext>
            </a:extLst>
          </p:cNvPr>
          <p:cNvSpPr>
            <a:spLocks noGrp="1"/>
          </p:cNvSpPr>
          <p:nvPr>
            <p:ph type="subTitle" idx="1"/>
          </p:nvPr>
        </p:nvSpPr>
        <p:spPr>
          <a:xfrm>
            <a:off x="601576" y="4622407"/>
            <a:ext cx="10988843" cy="1010654"/>
          </a:xfrm>
        </p:spPr>
        <p:txBody>
          <a:bodyPr>
            <a:normAutofit/>
          </a:bodyPr>
          <a:lstStyle/>
          <a:p>
            <a:r>
              <a:rPr lang="en-US" dirty="0"/>
              <a:t>Breakfast of Champions | December 8, 2023</a:t>
            </a:r>
          </a:p>
        </p:txBody>
      </p:sp>
    </p:spTree>
    <p:extLst>
      <p:ext uri="{BB962C8B-B14F-4D97-AF65-F5344CB8AC3E}">
        <p14:creationId xmlns:p14="http://schemas.microsoft.com/office/powerpoint/2010/main" val="2208498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8800" y="187062"/>
            <a:ext cx="7010401" cy="1180794"/>
          </a:xfrm>
          <a:prstGeom prst="rect">
            <a:avLst/>
          </a:prstGeom>
        </p:spPr>
        <p:txBody>
          <a:bodyPr vert="horz" wrap="square" lIns="0" tIns="11007" rIns="0" bIns="0" rtlCol="0" anchor="ctr">
            <a:spAutoFit/>
          </a:bodyPr>
          <a:lstStyle/>
          <a:p>
            <a:pPr marL="8467">
              <a:lnSpc>
                <a:spcPct val="100000"/>
              </a:lnSpc>
              <a:spcBef>
                <a:spcPts val="87"/>
              </a:spcBef>
              <a:tabLst>
                <a:tab pos="11869590" algn="l"/>
              </a:tabLst>
            </a:pPr>
            <a:r>
              <a:rPr lang="en-US" sz="3200" spc="-143" dirty="0"/>
              <a:t>Baseline Practice Needs Assessment Report </a:t>
            </a:r>
            <a:r>
              <a:rPr spc="-140" dirty="0"/>
              <a:t>	</a:t>
            </a:r>
          </a:p>
        </p:txBody>
      </p:sp>
      <p:sp>
        <p:nvSpPr>
          <p:cNvPr id="4" name="object 4"/>
          <p:cNvSpPr txBox="1">
            <a:spLocks noGrp="1"/>
          </p:cNvSpPr>
          <p:nvPr>
            <p:ph type="ftr" sz="quarter" idx="5"/>
          </p:nvPr>
        </p:nvSpPr>
        <p:spPr>
          <a:xfrm>
            <a:off x="6362065" y="9852342"/>
            <a:ext cx="4398009" cy="254000"/>
          </a:xfrm>
          <a:prstGeom prst="rect">
            <a:avLst/>
          </a:prstGeom>
        </p:spPr>
        <p:txBody>
          <a:bodyPr vert="horz" wrap="square" lIns="0" tIns="0" rIns="0" bIns="0" rtlCol="0">
            <a:spAutoFit/>
          </a:bodyPr>
          <a:lstStyle>
            <a:defPPr>
              <a:defRPr lang="en-US"/>
            </a:defPPr>
            <a:lvl1pPr marL="0" algn="l" defTabSz="914400" rtl="0" eaLnBrk="1" latinLnBrk="0" hangingPunct="1">
              <a:defRPr sz="1800" b="0" i="0" kern="1200">
                <a:solidFill>
                  <a:schemeClr val="bg1"/>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467" defTabSz="609630">
              <a:lnSpc>
                <a:spcPts val="1207"/>
              </a:lnSpc>
              <a:defRPr/>
            </a:pPr>
            <a:r>
              <a:rPr lang="en-US" spc="-70"/>
              <a:t>Prepared</a:t>
            </a:r>
            <a:r>
              <a:rPr lang="en-US" spc="-155"/>
              <a:t> </a:t>
            </a:r>
            <a:r>
              <a:rPr lang="en-US" spc="-25"/>
              <a:t>by</a:t>
            </a:r>
            <a:r>
              <a:rPr lang="en-US" spc="-170"/>
              <a:t> </a:t>
            </a:r>
            <a:r>
              <a:rPr lang="en-US" spc="-55"/>
              <a:t>Care</a:t>
            </a:r>
            <a:r>
              <a:rPr lang="en-US" spc="-180"/>
              <a:t> </a:t>
            </a:r>
            <a:r>
              <a:rPr lang="en-US" spc="-80"/>
              <a:t>Transformation</a:t>
            </a:r>
            <a:r>
              <a:rPr lang="en-US" spc="-225"/>
              <a:t> </a:t>
            </a:r>
            <a:r>
              <a:rPr lang="en-US" spc="-60"/>
              <a:t>Collaborative</a:t>
            </a:r>
            <a:r>
              <a:rPr lang="en-US" spc="-254"/>
              <a:t> </a:t>
            </a:r>
            <a:r>
              <a:rPr lang="en-US" spc="-25"/>
              <a:t>of</a:t>
            </a:r>
            <a:r>
              <a:rPr lang="en-US" spc="-204"/>
              <a:t> </a:t>
            </a:r>
            <a:r>
              <a:rPr lang="en-US" spc="-40"/>
              <a:t>RI</a:t>
            </a:r>
            <a:endParaRPr sz="1200" spc="-27" dirty="0">
              <a:solidFill>
                <a:prstClr val="white"/>
              </a:solidFill>
              <a:latin typeface="Calibri"/>
              <a:cs typeface="Calibri"/>
            </a:endParaRPr>
          </a:p>
        </p:txBody>
      </p:sp>
      <p:sp>
        <p:nvSpPr>
          <p:cNvPr id="7" name="object 3">
            <a:extLst>
              <a:ext uri="{FF2B5EF4-FFF2-40B4-BE49-F238E27FC236}">
                <a16:creationId xmlns:a16="http://schemas.microsoft.com/office/drawing/2014/main" id="{37AE3B85-197C-03E2-39A5-3E9E83A50ECE}"/>
              </a:ext>
            </a:extLst>
          </p:cNvPr>
          <p:cNvSpPr txBox="1"/>
          <p:nvPr/>
        </p:nvSpPr>
        <p:spPr>
          <a:xfrm>
            <a:off x="508000" y="934049"/>
            <a:ext cx="11277600" cy="4584397"/>
          </a:xfrm>
          <a:prstGeom prst="rect">
            <a:avLst/>
          </a:prstGeom>
        </p:spPr>
        <p:txBody>
          <a:bodyPr vert="horz" wrap="square" lIns="0" tIns="273050" rIns="0" bIns="0" rtlCol="0">
            <a:spAutoFit/>
          </a:bodyPr>
          <a:lstStyle/>
          <a:p>
            <a:pPr marL="8467" defTabSz="609630">
              <a:defRPr/>
            </a:pPr>
            <a:r>
              <a:rPr lang="en-US" sz="2933" b="1" dirty="0">
                <a:solidFill>
                  <a:srgbClr val="006FC0"/>
                </a:solidFill>
                <a:latin typeface="Calibri Light" panose="020F0302020204030204" pitchFamily="34" charset="0"/>
                <a:ea typeface="Calibri Light" panose="020F0302020204030204" pitchFamily="34" charset="0"/>
                <a:cs typeface="Calibri Light" panose="020F0302020204030204" pitchFamily="34" charset="0"/>
              </a:rPr>
              <a:t>38% of Staff Report Challenges (30 responses)</a:t>
            </a:r>
          </a:p>
          <a:p>
            <a:pPr marL="8467" defTabSz="609630">
              <a:defRPr/>
            </a:pPr>
            <a:endParaRPr lang="en-US" sz="2933" b="1" dirty="0">
              <a:solidFill>
                <a:srgbClr val="006FC0"/>
              </a:solidFill>
              <a:latin typeface="Calibri Light" panose="020F0302020204030204" pitchFamily="34" charset="0"/>
              <a:ea typeface="Calibri Light" panose="020F0302020204030204" pitchFamily="34" charset="0"/>
              <a:cs typeface="Calibri Light" panose="020F0302020204030204" pitchFamily="34" charset="0"/>
            </a:endParaRPr>
          </a:p>
          <a:p>
            <a:pPr marL="8467" defTabSz="609630">
              <a:defRPr/>
            </a:pPr>
            <a:r>
              <a:rPr lang="en-US" sz="2933" b="1" dirty="0">
                <a:solidFill>
                  <a:srgbClr val="006FC0"/>
                </a:solidFill>
                <a:latin typeface="Calibri Light" panose="020F0302020204030204" pitchFamily="34" charset="0"/>
                <a:ea typeface="Calibri Light" panose="020F0302020204030204" pitchFamily="34" charset="0"/>
                <a:cs typeface="Calibri Light" panose="020F0302020204030204" pitchFamily="34" charset="0"/>
              </a:rPr>
              <a:t>Staff Comments</a:t>
            </a:r>
            <a:endParaRPr lang="en-US" sz="2933" b="1"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endParaRPr>
          </a:p>
          <a:p>
            <a:pPr marL="351367" indent="-342900" defTabSz="609630">
              <a:buFont typeface="Arial" panose="020B0604020202020204" pitchFamily="34" charset="0"/>
              <a:buChar char="•"/>
              <a:defRPr/>
            </a:pPr>
            <a:r>
              <a:rPr lang="en-US" sz="2400" dirty="0">
                <a:solidFill>
                  <a:schemeClr val="accent6">
                    <a:lumMod val="50000"/>
                  </a:schemeClr>
                </a:solidFill>
                <a:latin typeface="Calibri Light" panose="020F0302020204030204" pitchFamily="34" charset="0"/>
                <a:ea typeface="Calibri Light" panose="020F0302020204030204" pitchFamily="34" charset="0"/>
                <a:cs typeface="Calibri Light" panose="020F0302020204030204" pitchFamily="34" charset="0"/>
              </a:rPr>
              <a:t>“Some elderly find the questions insulting”</a:t>
            </a:r>
          </a:p>
          <a:p>
            <a:pPr marL="351367" indent="-342900" defTabSz="609630">
              <a:buFont typeface="Arial" panose="020B0604020202020204" pitchFamily="34" charset="0"/>
              <a:buChar char="•"/>
              <a:defRPr/>
            </a:pPr>
            <a:r>
              <a:rPr lang="en-US" sz="2400" kern="100" dirty="0">
                <a:solidFill>
                  <a:schemeClr val="accent6">
                    <a:lumMod val="50000"/>
                  </a:schemeClr>
                </a:solidFill>
                <a:latin typeface="Calibri Light" panose="020F0302020204030204" pitchFamily="34" charset="0"/>
                <a:ea typeface="Calibri Light" panose="020F0302020204030204" pitchFamily="34" charset="0"/>
                <a:cs typeface="Calibri Light" panose="020F0302020204030204" pitchFamily="34" charset="0"/>
              </a:rPr>
              <a:t>“[Patients]Refuse to complete gender identity.  Refusal of providing any information regarding sexual orientation, gender, identity, pronouns.  Some only want to discuss in private.”</a:t>
            </a:r>
          </a:p>
          <a:p>
            <a:pPr marL="351367" indent="-342900" defTabSz="609630">
              <a:buFont typeface="Arial" panose="020B0604020202020204" pitchFamily="34" charset="0"/>
              <a:buChar char="•"/>
              <a:defRPr/>
            </a:pPr>
            <a:r>
              <a:rPr lang="en-US" sz="2400" kern="100" dirty="0">
                <a:solidFill>
                  <a:schemeClr val="accent6">
                    <a:lumMod val="50000"/>
                  </a:schemeClr>
                </a:solidFill>
                <a:latin typeface="Calibri Light" panose="020F0302020204030204" pitchFamily="34" charset="0"/>
                <a:ea typeface="Calibri Light" panose="020F0302020204030204" pitchFamily="34" charset="0"/>
                <a:cs typeface="Calibri Light" panose="020F0302020204030204" pitchFamily="34" charset="0"/>
              </a:rPr>
              <a:t>“It is uncomfortable to ask in front of everyone.”</a:t>
            </a:r>
          </a:p>
          <a:p>
            <a:pPr marL="351367" indent="-342900" defTabSz="609630">
              <a:buFont typeface="Arial" panose="020B0604020202020204" pitchFamily="34" charset="0"/>
              <a:buChar char="•"/>
              <a:defRPr/>
            </a:pPr>
            <a:r>
              <a:rPr lang="en-US" sz="2400" kern="100" dirty="0">
                <a:solidFill>
                  <a:schemeClr val="accent6">
                    <a:lumMod val="50000"/>
                  </a:schemeClr>
                </a:solidFill>
                <a:latin typeface="Calibri Light" panose="020F0302020204030204" pitchFamily="34" charset="0"/>
                <a:ea typeface="Calibri Light" panose="020F0302020204030204" pitchFamily="34" charset="0"/>
                <a:cs typeface="Calibri Light" panose="020F0302020204030204" pitchFamily="34" charset="0"/>
              </a:rPr>
              <a:t>“Private, sensitive information that they may not want to share with the receptionist in lobby”. </a:t>
            </a:r>
          </a:p>
          <a:p>
            <a:pPr marL="351367" indent="-342900" defTabSz="609630">
              <a:buFont typeface="Arial" panose="020B0604020202020204" pitchFamily="34" charset="0"/>
              <a:buChar char="•"/>
              <a:defRPr/>
            </a:pPr>
            <a:r>
              <a:rPr lang="en-US" sz="2400" kern="100" dirty="0">
                <a:solidFill>
                  <a:schemeClr val="accent6">
                    <a:lumMod val="50000"/>
                  </a:schemeClr>
                </a:solidFill>
                <a:latin typeface="Calibri Light" panose="020F0302020204030204" pitchFamily="34" charset="0"/>
                <a:ea typeface="Calibri Light" panose="020F0302020204030204" pitchFamily="34" charset="0"/>
                <a:cs typeface="Calibri Light" panose="020F0302020204030204" pitchFamily="34" charset="0"/>
              </a:rPr>
              <a:t>“Don’t collect.  Don’t see it as necessary”. </a:t>
            </a:r>
            <a:endParaRPr lang="en-US" sz="2400" dirty="0">
              <a:solidFill>
                <a:schemeClr val="accent6">
                  <a:lumMod val="50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200578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6350" y="6311899"/>
            <a:ext cx="12192000" cy="546101"/>
            <a:chOff x="0" y="0"/>
            <a:chExt cx="24384000" cy="1092202"/>
          </a:xfrm>
        </p:grpSpPr>
        <p:sp>
          <p:nvSpPr>
            <p:cNvPr id="3" name="Freeform 3"/>
            <p:cNvSpPr/>
            <p:nvPr/>
          </p:nvSpPr>
          <p:spPr>
            <a:xfrm>
              <a:off x="0" y="0"/>
              <a:ext cx="24384000" cy="1092200"/>
            </a:xfrm>
            <a:custGeom>
              <a:avLst/>
              <a:gdLst/>
              <a:ahLst/>
              <a:cxnLst/>
              <a:rect l="l" t="t" r="r" b="b"/>
              <a:pathLst>
                <a:path w="24384000" h="1092200">
                  <a:moveTo>
                    <a:pt x="0" y="0"/>
                  </a:moveTo>
                  <a:lnTo>
                    <a:pt x="24384000" y="0"/>
                  </a:lnTo>
                  <a:lnTo>
                    <a:pt x="24384000" y="1092200"/>
                  </a:lnTo>
                  <a:lnTo>
                    <a:pt x="0" y="1092200"/>
                  </a:lnTo>
                  <a:close/>
                </a:path>
              </a:pathLst>
            </a:custGeom>
            <a:solidFill>
              <a:srgbClr val="00B0F0"/>
            </a:solidFill>
          </p:spPr>
          <p:txBody>
            <a:bodyPr/>
            <a:lstStyle/>
            <a:p>
              <a:endParaRPr lang="en-US" sz="1200"/>
            </a:p>
          </p:txBody>
        </p:sp>
      </p:grpSp>
      <p:pic>
        <p:nvPicPr>
          <p:cNvPr id="4" name="Picture 4"/>
          <p:cNvPicPr>
            <a:picLocks noChangeAspect="1"/>
          </p:cNvPicPr>
          <p:nvPr/>
        </p:nvPicPr>
        <p:blipFill>
          <a:blip r:embed="rId2"/>
          <a:srcRect r="971" b="1234"/>
          <a:stretch>
            <a:fillRect/>
          </a:stretch>
        </p:blipFill>
        <p:spPr>
          <a:xfrm>
            <a:off x="9608718" y="130147"/>
            <a:ext cx="2438400" cy="677333"/>
          </a:xfrm>
          <a:prstGeom prst="rect">
            <a:avLst/>
          </a:prstGeom>
        </p:spPr>
      </p:pic>
      <p:grpSp>
        <p:nvGrpSpPr>
          <p:cNvPr id="5" name="Group 5"/>
          <p:cNvGrpSpPr>
            <a:grpSpLocks noChangeAspect="1"/>
          </p:cNvGrpSpPr>
          <p:nvPr/>
        </p:nvGrpSpPr>
        <p:grpSpPr>
          <a:xfrm>
            <a:off x="-6350" y="6396911"/>
            <a:ext cx="12192000" cy="461089"/>
            <a:chOff x="0" y="0"/>
            <a:chExt cx="24384000" cy="922178"/>
          </a:xfrm>
        </p:grpSpPr>
        <p:sp>
          <p:nvSpPr>
            <p:cNvPr id="6" name="Freeform 6"/>
            <p:cNvSpPr/>
            <p:nvPr/>
          </p:nvSpPr>
          <p:spPr>
            <a:xfrm>
              <a:off x="0" y="0"/>
              <a:ext cx="24384000" cy="922147"/>
            </a:xfrm>
            <a:custGeom>
              <a:avLst/>
              <a:gdLst/>
              <a:ahLst/>
              <a:cxnLst/>
              <a:rect l="l" t="t" r="r" b="b"/>
              <a:pathLst>
                <a:path w="24384000" h="922147">
                  <a:moveTo>
                    <a:pt x="0" y="0"/>
                  </a:moveTo>
                  <a:lnTo>
                    <a:pt x="24384000" y="0"/>
                  </a:lnTo>
                  <a:lnTo>
                    <a:pt x="24384000" y="922147"/>
                  </a:lnTo>
                  <a:lnTo>
                    <a:pt x="0" y="922147"/>
                  </a:lnTo>
                  <a:close/>
                </a:path>
              </a:pathLst>
            </a:custGeom>
            <a:solidFill>
              <a:srgbClr val="0070C0"/>
            </a:solidFill>
          </p:spPr>
          <p:txBody>
            <a:bodyPr/>
            <a:lstStyle/>
            <a:p>
              <a:endParaRPr lang="en-US" sz="1200"/>
            </a:p>
          </p:txBody>
        </p:sp>
      </p:grpSp>
      <p:pic>
        <p:nvPicPr>
          <p:cNvPr id="7" name="Picture 7"/>
          <p:cNvPicPr>
            <a:picLocks noChangeAspect="1"/>
          </p:cNvPicPr>
          <p:nvPr/>
        </p:nvPicPr>
        <p:blipFill>
          <a:blip r:embed="rId2"/>
          <a:srcRect r="971" b="1234"/>
          <a:stretch>
            <a:fillRect/>
          </a:stretch>
        </p:blipFill>
        <p:spPr>
          <a:xfrm>
            <a:off x="9608718" y="130147"/>
            <a:ext cx="2438400" cy="677333"/>
          </a:xfrm>
          <a:prstGeom prst="rect">
            <a:avLst/>
          </a:prstGeom>
        </p:spPr>
      </p:pic>
      <p:sp>
        <p:nvSpPr>
          <p:cNvPr id="8" name="AutoShape 8"/>
          <p:cNvSpPr/>
          <p:nvPr/>
        </p:nvSpPr>
        <p:spPr>
          <a:xfrm>
            <a:off x="188260" y="641350"/>
            <a:ext cx="11858858" cy="0"/>
          </a:xfrm>
          <a:prstGeom prst="line">
            <a:avLst/>
          </a:prstGeom>
          <a:ln w="28575" cap="flat">
            <a:solidFill>
              <a:srgbClr val="F7B31D"/>
            </a:solidFill>
            <a:prstDash val="solid"/>
            <a:headEnd type="none" w="sm" len="sm"/>
            <a:tailEnd type="none" w="sm" len="sm"/>
          </a:ln>
        </p:spPr>
        <p:txBody>
          <a:bodyPr/>
          <a:lstStyle/>
          <a:p>
            <a:endParaRPr lang="en-US" sz="1200"/>
          </a:p>
        </p:txBody>
      </p:sp>
      <p:sp>
        <p:nvSpPr>
          <p:cNvPr id="10" name="TextBox 10"/>
          <p:cNvSpPr txBox="1"/>
          <p:nvPr/>
        </p:nvSpPr>
        <p:spPr>
          <a:xfrm>
            <a:off x="899161" y="6485257"/>
            <a:ext cx="2621280" cy="179536"/>
          </a:xfrm>
          <a:prstGeom prst="rect">
            <a:avLst/>
          </a:prstGeom>
        </p:spPr>
        <p:txBody>
          <a:bodyPr lIns="0" tIns="0" rIns="0" bIns="0" rtlCol="0" anchor="t">
            <a:spAutoFit/>
          </a:bodyPr>
          <a:lstStyle/>
          <a:p>
            <a:pPr>
              <a:lnSpc>
                <a:spcPts val="1441"/>
              </a:lnSpc>
            </a:pPr>
            <a:r>
              <a:rPr lang="en-US" sz="1201" spc="-47" dirty="0">
                <a:solidFill>
                  <a:srgbClr val="0070C0"/>
                </a:solidFill>
                <a:latin typeface="Open Sans"/>
              </a:rPr>
              <a:t>5/12/2022</a:t>
            </a:r>
          </a:p>
        </p:txBody>
      </p:sp>
      <p:sp>
        <p:nvSpPr>
          <p:cNvPr id="11" name="TextBox 11"/>
          <p:cNvSpPr txBox="1"/>
          <p:nvPr/>
        </p:nvSpPr>
        <p:spPr>
          <a:xfrm>
            <a:off x="8823962" y="6485257"/>
            <a:ext cx="2621280" cy="179536"/>
          </a:xfrm>
          <a:prstGeom prst="rect">
            <a:avLst/>
          </a:prstGeom>
        </p:spPr>
        <p:txBody>
          <a:bodyPr lIns="0" tIns="0" rIns="0" bIns="0" rtlCol="0" anchor="t">
            <a:spAutoFit/>
          </a:bodyPr>
          <a:lstStyle/>
          <a:p>
            <a:pPr algn="r">
              <a:lnSpc>
                <a:spcPts val="1441"/>
              </a:lnSpc>
            </a:pPr>
            <a:r>
              <a:rPr lang="en-US" sz="1201" spc="-47" dirty="0">
                <a:solidFill>
                  <a:srgbClr val="0070C0"/>
                </a:solidFill>
                <a:latin typeface="Open Sans"/>
              </a:rPr>
              <a:t>‹#›</a:t>
            </a:r>
          </a:p>
        </p:txBody>
      </p:sp>
      <p:sp>
        <p:nvSpPr>
          <p:cNvPr id="13" name="TextBox 13"/>
          <p:cNvSpPr txBox="1"/>
          <p:nvPr/>
        </p:nvSpPr>
        <p:spPr>
          <a:xfrm>
            <a:off x="4247598" y="6544905"/>
            <a:ext cx="3696805" cy="179536"/>
          </a:xfrm>
          <a:prstGeom prst="rect">
            <a:avLst/>
          </a:prstGeom>
        </p:spPr>
        <p:txBody>
          <a:bodyPr lIns="0" tIns="0" rIns="0" bIns="0" rtlCol="0" anchor="t">
            <a:spAutoFit/>
          </a:bodyPr>
          <a:lstStyle/>
          <a:p>
            <a:pPr>
              <a:lnSpc>
                <a:spcPts val="1441"/>
              </a:lnSpc>
            </a:pPr>
            <a:r>
              <a:rPr lang="en-US" sz="1200" spc="-47" dirty="0">
                <a:solidFill>
                  <a:srgbClr val="FFFFFF"/>
                </a:solidFill>
                <a:latin typeface="+mj-lt"/>
              </a:rPr>
              <a:t>Prepared by Care Transformation Collaborative of RI</a:t>
            </a:r>
          </a:p>
        </p:txBody>
      </p:sp>
      <p:sp>
        <p:nvSpPr>
          <p:cNvPr id="9" name="TextBox 12">
            <a:extLst>
              <a:ext uri="{FF2B5EF4-FFF2-40B4-BE49-F238E27FC236}">
                <a16:creationId xmlns:a16="http://schemas.microsoft.com/office/drawing/2014/main" id="{5F7E36C9-567E-85D1-D4B0-D2F6DA1096E5}"/>
              </a:ext>
            </a:extLst>
          </p:cNvPr>
          <p:cNvSpPr txBox="1"/>
          <p:nvPr/>
        </p:nvSpPr>
        <p:spPr>
          <a:xfrm>
            <a:off x="87876" y="74013"/>
            <a:ext cx="11915865" cy="532069"/>
          </a:xfrm>
          <a:prstGeom prst="rect">
            <a:avLst/>
          </a:prstGeom>
        </p:spPr>
        <p:txBody>
          <a:bodyPr wrap="square" lIns="0" tIns="0" rIns="0" bIns="0" rtlCol="0" anchor="t">
            <a:spAutoFit/>
          </a:bodyPr>
          <a:lstStyle/>
          <a:p>
            <a:pPr>
              <a:lnSpc>
                <a:spcPts val="4481"/>
              </a:lnSpc>
            </a:pPr>
            <a:r>
              <a:rPr lang="en-US" sz="2667" b="1" spc="-149" dirty="0">
                <a:solidFill>
                  <a:srgbClr val="0070C0"/>
                </a:solidFill>
                <a:latin typeface="+mj-lt"/>
              </a:rPr>
              <a:t>       Baseline Practice Needs Assessment Report - </a:t>
            </a:r>
            <a:r>
              <a:rPr lang="en-US" sz="2933" b="1" spc="-149" dirty="0">
                <a:solidFill>
                  <a:srgbClr val="0070C0"/>
                </a:solidFill>
                <a:latin typeface="+mj-lt"/>
              </a:rPr>
              <a:t>Patient Comments</a:t>
            </a:r>
            <a:endParaRPr lang="en-US" sz="2133" b="1" spc="-149" dirty="0">
              <a:solidFill>
                <a:srgbClr val="0070C0"/>
              </a:solidFill>
              <a:latin typeface="+mj-lt"/>
            </a:endParaRPr>
          </a:p>
        </p:txBody>
      </p:sp>
      <p:sp>
        <p:nvSpPr>
          <p:cNvPr id="12" name="TextBox 11">
            <a:extLst>
              <a:ext uri="{FF2B5EF4-FFF2-40B4-BE49-F238E27FC236}">
                <a16:creationId xmlns:a16="http://schemas.microsoft.com/office/drawing/2014/main" id="{636B3399-29A0-349C-8CF5-DF4F2067EA18}"/>
              </a:ext>
            </a:extLst>
          </p:cNvPr>
          <p:cNvSpPr txBox="1"/>
          <p:nvPr/>
        </p:nvSpPr>
        <p:spPr>
          <a:xfrm>
            <a:off x="431800" y="978918"/>
            <a:ext cx="11328400" cy="2061718"/>
          </a:xfrm>
          <a:prstGeom prst="rect">
            <a:avLst/>
          </a:prstGeom>
          <a:noFill/>
        </p:spPr>
        <p:txBody>
          <a:bodyPr wrap="square" rtlCol="0">
            <a:spAutoFit/>
          </a:bodyPr>
          <a:lstStyle/>
          <a:p>
            <a:r>
              <a:rPr lang="en-US" sz="2133" i="1" dirty="0">
                <a:solidFill>
                  <a:schemeClr val="accent6">
                    <a:lumMod val="50000"/>
                  </a:schemeClr>
                </a:solidFill>
                <a:latin typeface="Calibri Light" panose="020F0302020204030204" pitchFamily="34" charset="0"/>
                <a:ea typeface="Calibri Light" panose="020F0302020204030204" pitchFamily="34" charset="0"/>
                <a:cs typeface="Calibri Light" panose="020F0302020204030204" pitchFamily="34" charset="0"/>
              </a:rPr>
              <a:t>“</a:t>
            </a:r>
            <a:r>
              <a:rPr lang="en-US" sz="2133" i="1" kern="100" dirty="0">
                <a:solidFill>
                  <a:schemeClr val="accent6">
                    <a:lumMod val="50000"/>
                  </a:schemeClr>
                </a:solidFill>
                <a:latin typeface="Calibri Light" panose="020F0302020204030204" pitchFamily="34" charset="0"/>
                <a:ea typeface="Calibri Light" panose="020F0302020204030204" pitchFamily="34" charset="0"/>
                <a:cs typeface="Calibri Light" panose="020F0302020204030204" pitchFamily="34" charset="0"/>
              </a:rPr>
              <a:t>I hope this makes sense.  I am a straight, white, old-school guy.  I look like the part so nobody expects me to be otherwise.  When asked identify questions either verbally or in person, the doctor’s office staff expect me to be what I appear to be.  So…if I looked like do but was gay or trans or whatever, I might be uncomfortable with the idea that the doctor or staff assume I am straight and treat that as routine.  I might be hesitant to tell the truth about my identity. </a:t>
            </a:r>
            <a:r>
              <a:rPr lang="en-US" sz="2133" b="1" i="1" kern="100" dirty="0">
                <a:solidFill>
                  <a:schemeClr val="accent6">
                    <a:lumMod val="50000"/>
                  </a:schemeClr>
                </a:solidFill>
                <a:latin typeface="Calibri Light" panose="020F0302020204030204" pitchFamily="34" charset="0"/>
                <a:ea typeface="Calibri Light" panose="020F0302020204030204" pitchFamily="34" charset="0"/>
                <a:cs typeface="Calibri Light" panose="020F0302020204030204" pitchFamily="34" charset="0"/>
              </a:rPr>
              <a:t>The fact that everyone in the office appears to assume I am what I look like, might make me uncomfortable</a:t>
            </a:r>
            <a:r>
              <a:rPr lang="en-US" sz="2133" i="1" kern="100" dirty="0">
                <a:solidFill>
                  <a:schemeClr val="accent6">
                    <a:lumMod val="50000"/>
                  </a:schemeClr>
                </a:solidFill>
                <a:latin typeface="Calibri Light" panose="020F0302020204030204" pitchFamily="34" charset="0"/>
                <a:ea typeface="Calibri Light" panose="020F0302020204030204" pitchFamily="34" charset="0"/>
                <a:cs typeface="Calibri Light" panose="020F0302020204030204" pitchFamily="34" charset="0"/>
              </a:rPr>
              <a:t>”. </a:t>
            </a:r>
          </a:p>
        </p:txBody>
      </p:sp>
      <p:sp>
        <p:nvSpPr>
          <p:cNvPr id="14" name="TextBox 13">
            <a:extLst>
              <a:ext uri="{FF2B5EF4-FFF2-40B4-BE49-F238E27FC236}">
                <a16:creationId xmlns:a16="http://schemas.microsoft.com/office/drawing/2014/main" id="{1CD47C40-9A09-8424-C521-7628170C74FA}"/>
              </a:ext>
            </a:extLst>
          </p:cNvPr>
          <p:cNvSpPr txBox="1"/>
          <p:nvPr/>
        </p:nvSpPr>
        <p:spPr>
          <a:xfrm>
            <a:off x="380649" y="4146805"/>
            <a:ext cx="11328400" cy="1733488"/>
          </a:xfrm>
          <a:prstGeom prst="rect">
            <a:avLst/>
          </a:prstGeom>
          <a:noFill/>
        </p:spPr>
        <p:txBody>
          <a:bodyPr wrap="square" rtlCol="0">
            <a:spAutoFit/>
          </a:bodyPr>
          <a:lstStyle/>
          <a:p>
            <a:r>
              <a:rPr lang="en-US" sz="2133" i="1" dirty="0">
                <a:solidFill>
                  <a:schemeClr val="accent6">
                    <a:lumMod val="50000"/>
                  </a:schemeClr>
                </a:solidFill>
              </a:rPr>
              <a:t>“</a:t>
            </a:r>
            <a:r>
              <a:rPr lang="en-US" sz="2133" b="1" i="1" dirty="0">
                <a:solidFill>
                  <a:schemeClr val="accent6">
                    <a:lumMod val="50000"/>
                  </a:schemeClr>
                </a:solidFill>
                <a:latin typeface="National2"/>
              </a:rPr>
              <a:t>Sometimes the staff seem uncomfortable asking the personal questions</a:t>
            </a:r>
            <a:r>
              <a:rPr lang="en-US" sz="2133" i="1" dirty="0">
                <a:solidFill>
                  <a:schemeClr val="accent6">
                    <a:lumMod val="50000"/>
                  </a:schemeClr>
                </a:solidFill>
                <a:latin typeface="National2"/>
              </a:rPr>
              <a:t> which I can imagine for some people it could cause them not to reveal the truth because they get the sense that the asker either doesn’t really care or just doesn’t know how to handle what could be said. Which isn’t their fault they are not trained mental health workers so they can imagine they get all kinds of pieces if info that they don’t know what to do with.</a:t>
            </a:r>
            <a:r>
              <a:rPr lang="en-US" sz="2133" i="1" dirty="0">
                <a:solidFill>
                  <a:schemeClr val="accent6">
                    <a:lumMod val="50000"/>
                  </a:schemeClr>
                </a:solidFill>
              </a:rPr>
              <a:t>”</a:t>
            </a:r>
          </a:p>
        </p:txBody>
      </p:sp>
      <p:sp>
        <p:nvSpPr>
          <p:cNvPr id="16" name="TextBox 15">
            <a:extLst>
              <a:ext uri="{FF2B5EF4-FFF2-40B4-BE49-F238E27FC236}">
                <a16:creationId xmlns:a16="http://schemas.microsoft.com/office/drawing/2014/main" id="{82A219DF-FE8A-B309-3F19-13B1960A981A}"/>
              </a:ext>
            </a:extLst>
          </p:cNvPr>
          <p:cNvSpPr txBox="1"/>
          <p:nvPr/>
        </p:nvSpPr>
        <p:spPr>
          <a:xfrm>
            <a:off x="381607" y="3181996"/>
            <a:ext cx="11328400" cy="748795"/>
          </a:xfrm>
          <a:prstGeom prst="rect">
            <a:avLst/>
          </a:prstGeom>
          <a:noFill/>
        </p:spPr>
        <p:txBody>
          <a:bodyPr wrap="square" rtlCol="0">
            <a:spAutoFit/>
          </a:bodyPr>
          <a:lstStyle/>
          <a:p>
            <a:r>
              <a:rPr lang="en-US" sz="2133" b="1" dirty="0"/>
              <a:t>“</a:t>
            </a:r>
            <a:r>
              <a:rPr lang="en-US" sz="2133" b="1" dirty="0">
                <a:latin typeface="Calibri" panose="020F0502020204030204" pitchFamily="34" charset="0"/>
                <a:ea typeface="Calibri" panose="020F0502020204030204" pitchFamily="34" charset="0"/>
                <a:cs typeface="Times New Roman" panose="02020603050405020304" pitchFamily="18" charset="0"/>
              </a:rPr>
              <a:t>Make it optional and don’t need yearly. I am a 60-year-old, and I won’t be changing my gender and all the other stuff that has been the same for 60 years. Collect if relevant</a:t>
            </a:r>
            <a:r>
              <a:rPr lang="en-US" sz="2133" b="1" dirty="0">
                <a:latin typeface="National2"/>
              </a:rPr>
              <a:t>.</a:t>
            </a:r>
            <a:r>
              <a:rPr lang="en-US" sz="2133" b="1" dirty="0"/>
              <a:t>”</a:t>
            </a:r>
          </a:p>
        </p:txBody>
      </p:sp>
    </p:spTree>
    <p:extLst>
      <p:ext uri="{BB962C8B-B14F-4D97-AF65-F5344CB8AC3E}">
        <p14:creationId xmlns:p14="http://schemas.microsoft.com/office/powerpoint/2010/main" val="3173649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6350" y="6311899"/>
            <a:ext cx="12192000" cy="546101"/>
            <a:chOff x="0" y="0"/>
            <a:chExt cx="24384000" cy="1092202"/>
          </a:xfrm>
        </p:grpSpPr>
        <p:sp>
          <p:nvSpPr>
            <p:cNvPr id="3" name="Freeform 3"/>
            <p:cNvSpPr/>
            <p:nvPr/>
          </p:nvSpPr>
          <p:spPr>
            <a:xfrm>
              <a:off x="0" y="0"/>
              <a:ext cx="24384000" cy="1092200"/>
            </a:xfrm>
            <a:custGeom>
              <a:avLst/>
              <a:gdLst/>
              <a:ahLst/>
              <a:cxnLst/>
              <a:rect l="l" t="t" r="r" b="b"/>
              <a:pathLst>
                <a:path w="24384000" h="1092200">
                  <a:moveTo>
                    <a:pt x="0" y="0"/>
                  </a:moveTo>
                  <a:lnTo>
                    <a:pt x="24384000" y="0"/>
                  </a:lnTo>
                  <a:lnTo>
                    <a:pt x="24384000" y="1092200"/>
                  </a:lnTo>
                  <a:lnTo>
                    <a:pt x="0" y="1092200"/>
                  </a:lnTo>
                  <a:close/>
                </a:path>
              </a:pathLst>
            </a:custGeom>
            <a:solidFill>
              <a:srgbClr val="00B0F0"/>
            </a:solidFill>
          </p:spPr>
          <p:txBody>
            <a:bodyPr/>
            <a:lstStyle/>
            <a:p>
              <a:endParaRPr lang="en-US" sz="1200"/>
            </a:p>
          </p:txBody>
        </p:sp>
      </p:grpSp>
      <p:pic>
        <p:nvPicPr>
          <p:cNvPr id="4" name="Picture 4"/>
          <p:cNvPicPr>
            <a:picLocks noChangeAspect="1"/>
          </p:cNvPicPr>
          <p:nvPr/>
        </p:nvPicPr>
        <p:blipFill>
          <a:blip r:embed="rId2"/>
          <a:srcRect r="971" b="1234"/>
          <a:stretch>
            <a:fillRect/>
          </a:stretch>
        </p:blipFill>
        <p:spPr>
          <a:xfrm>
            <a:off x="9608718" y="130147"/>
            <a:ext cx="2438400" cy="677333"/>
          </a:xfrm>
          <a:prstGeom prst="rect">
            <a:avLst/>
          </a:prstGeom>
        </p:spPr>
      </p:pic>
      <p:grpSp>
        <p:nvGrpSpPr>
          <p:cNvPr id="5" name="Group 5"/>
          <p:cNvGrpSpPr>
            <a:grpSpLocks noChangeAspect="1"/>
          </p:cNvGrpSpPr>
          <p:nvPr/>
        </p:nvGrpSpPr>
        <p:grpSpPr>
          <a:xfrm>
            <a:off x="-6350" y="6396911"/>
            <a:ext cx="12192000" cy="461089"/>
            <a:chOff x="0" y="0"/>
            <a:chExt cx="24384000" cy="922178"/>
          </a:xfrm>
        </p:grpSpPr>
        <p:sp>
          <p:nvSpPr>
            <p:cNvPr id="6" name="Freeform 6"/>
            <p:cNvSpPr/>
            <p:nvPr/>
          </p:nvSpPr>
          <p:spPr>
            <a:xfrm>
              <a:off x="0" y="0"/>
              <a:ext cx="24384000" cy="922147"/>
            </a:xfrm>
            <a:custGeom>
              <a:avLst/>
              <a:gdLst/>
              <a:ahLst/>
              <a:cxnLst/>
              <a:rect l="l" t="t" r="r" b="b"/>
              <a:pathLst>
                <a:path w="24384000" h="922147">
                  <a:moveTo>
                    <a:pt x="0" y="0"/>
                  </a:moveTo>
                  <a:lnTo>
                    <a:pt x="24384000" y="0"/>
                  </a:lnTo>
                  <a:lnTo>
                    <a:pt x="24384000" y="922147"/>
                  </a:lnTo>
                  <a:lnTo>
                    <a:pt x="0" y="922147"/>
                  </a:lnTo>
                  <a:close/>
                </a:path>
              </a:pathLst>
            </a:custGeom>
            <a:solidFill>
              <a:srgbClr val="0070C0"/>
            </a:solidFill>
          </p:spPr>
          <p:txBody>
            <a:bodyPr/>
            <a:lstStyle/>
            <a:p>
              <a:endParaRPr lang="en-US" sz="1200"/>
            </a:p>
          </p:txBody>
        </p:sp>
      </p:grpSp>
      <p:pic>
        <p:nvPicPr>
          <p:cNvPr id="7" name="Picture 7"/>
          <p:cNvPicPr>
            <a:picLocks noChangeAspect="1"/>
          </p:cNvPicPr>
          <p:nvPr/>
        </p:nvPicPr>
        <p:blipFill>
          <a:blip r:embed="rId2"/>
          <a:srcRect r="971" b="1234"/>
          <a:stretch>
            <a:fillRect/>
          </a:stretch>
        </p:blipFill>
        <p:spPr>
          <a:xfrm>
            <a:off x="9608718" y="130147"/>
            <a:ext cx="2438400" cy="677333"/>
          </a:xfrm>
          <a:prstGeom prst="rect">
            <a:avLst/>
          </a:prstGeom>
        </p:spPr>
      </p:pic>
      <p:sp>
        <p:nvSpPr>
          <p:cNvPr id="8" name="AutoShape 8"/>
          <p:cNvSpPr/>
          <p:nvPr/>
        </p:nvSpPr>
        <p:spPr>
          <a:xfrm>
            <a:off x="188260" y="641350"/>
            <a:ext cx="11858858" cy="0"/>
          </a:xfrm>
          <a:prstGeom prst="line">
            <a:avLst/>
          </a:prstGeom>
          <a:ln w="28575" cap="flat">
            <a:solidFill>
              <a:srgbClr val="F7B31D"/>
            </a:solidFill>
            <a:prstDash val="solid"/>
            <a:headEnd type="none" w="sm" len="sm"/>
            <a:tailEnd type="none" w="sm" len="sm"/>
          </a:ln>
        </p:spPr>
        <p:txBody>
          <a:bodyPr/>
          <a:lstStyle/>
          <a:p>
            <a:endParaRPr lang="en-US" sz="1200"/>
          </a:p>
        </p:txBody>
      </p:sp>
      <p:sp>
        <p:nvSpPr>
          <p:cNvPr id="10" name="TextBox 10"/>
          <p:cNvSpPr txBox="1"/>
          <p:nvPr/>
        </p:nvSpPr>
        <p:spPr>
          <a:xfrm>
            <a:off x="899161" y="6485257"/>
            <a:ext cx="2621280" cy="179536"/>
          </a:xfrm>
          <a:prstGeom prst="rect">
            <a:avLst/>
          </a:prstGeom>
        </p:spPr>
        <p:txBody>
          <a:bodyPr lIns="0" tIns="0" rIns="0" bIns="0" rtlCol="0" anchor="t">
            <a:spAutoFit/>
          </a:bodyPr>
          <a:lstStyle/>
          <a:p>
            <a:pPr>
              <a:lnSpc>
                <a:spcPts val="1441"/>
              </a:lnSpc>
            </a:pPr>
            <a:r>
              <a:rPr lang="en-US" sz="1201" spc="-47" dirty="0">
                <a:solidFill>
                  <a:srgbClr val="0070C0"/>
                </a:solidFill>
                <a:latin typeface="Open Sans"/>
              </a:rPr>
              <a:t>5/12/2022</a:t>
            </a:r>
          </a:p>
        </p:txBody>
      </p:sp>
      <p:sp>
        <p:nvSpPr>
          <p:cNvPr id="11" name="TextBox 11"/>
          <p:cNvSpPr txBox="1"/>
          <p:nvPr/>
        </p:nvSpPr>
        <p:spPr>
          <a:xfrm>
            <a:off x="8823962" y="6485257"/>
            <a:ext cx="2621280" cy="179536"/>
          </a:xfrm>
          <a:prstGeom prst="rect">
            <a:avLst/>
          </a:prstGeom>
        </p:spPr>
        <p:txBody>
          <a:bodyPr lIns="0" tIns="0" rIns="0" bIns="0" rtlCol="0" anchor="t">
            <a:spAutoFit/>
          </a:bodyPr>
          <a:lstStyle/>
          <a:p>
            <a:pPr algn="r">
              <a:lnSpc>
                <a:spcPts val="1441"/>
              </a:lnSpc>
            </a:pPr>
            <a:r>
              <a:rPr lang="en-US" sz="1201" spc="-47" dirty="0">
                <a:solidFill>
                  <a:srgbClr val="0070C0"/>
                </a:solidFill>
                <a:latin typeface="Open Sans"/>
              </a:rPr>
              <a:t>‹#›</a:t>
            </a:r>
          </a:p>
        </p:txBody>
      </p:sp>
      <p:sp>
        <p:nvSpPr>
          <p:cNvPr id="13" name="TextBox 13"/>
          <p:cNvSpPr txBox="1"/>
          <p:nvPr/>
        </p:nvSpPr>
        <p:spPr>
          <a:xfrm>
            <a:off x="4247598" y="6544905"/>
            <a:ext cx="3696805" cy="179536"/>
          </a:xfrm>
          <a:prstGeom prst="rect">
            <a:avLst/>
          </a:prstGeom>
        </p:spPr>
        <p:txBody>
          <a:bodyPr lIns="0" tIns="0" rIns="0" bIns="0" rtlCol="0" anchor="t">
            <a:spAutoFit/>
          </a:bodyPr>
          <a:lstStyle/>
          <a:p>
            <a:pPr>
              <a:lnSpc>
                <a:spcPts val="1441"/>
              </a:lnSpc>
            </a:pPr>
            <a:r>
              <a:rPr lang="en-US" sz="1200" spc="-47" dirty="0">
                <a:solidFill>
                  <a:srgbClr val="FFFFFF"/>
                </a:solidFill>
                <a:latin typeface="+mj-lt"/>
              </a:rPr>
              <a:t>Prepared by Care Transformation Collaborative of RI</a:t>
            </a:r>
          </a:p>
        </p:txBody>
      </p:sp>
      <p:sp>
        <p:nvSpPr>
          <p:cNvPr id="9" name="TextBox 12">
            <a:extLst>
              <a:ext uri="{FF2B5EF4-FFF2-40B4-BE49-F238E27FC236}">
                <a16:creationId xmlns:a16="http://schemas.microsoft.com/office/drawing/2014/main" id="{5F7E36C9-567E-85D1-D4B0-D2F6DA1096E5}"/>
              </a:ext>
            </a:extLst>
          </p:cNvPr>
          <p:cNvSpPr txBox="1"/>
          <p:nvPr/>
        </p:nvSpPr>
        <p:spPr>
          <a:xfrm>
            <a:off x="87876" y="74013"/>
            <a:ext cx="11915865" cy="532069"/>
          </a:xfrm>
          <a:prstGeom prst="rect">
            <a:avLst/>
          </a:prstGeom>
        </p:spPr>
        <p:txBody>
          <a:bodyPr wrap="square" lIns="0" tIns="0" rIns="0" bIns="0" rtlCol="0" anchor="t">
            <a:spAutoFit/>
          </a:bodyPr>
          <a:lstStyle/>
          <a:p>
            <a:pPr>
              <a:lnSpc>
                <a:spcPts val="4481"/>
              </a:lnSpc>
            </a:pPr>
            <a:r>
              <a:rPr lang="en-US" sz="2667" b="1" spc="-149" dirty="0">
                <a:solidFill>
                  <a:srgbClr val="0070C0"/>
                </a:solidFill>
                <a:latin typeface="+mj-lt"/>
              </a:rPr>
              <a:t>       </a:t>
            </a:r>
            <a:r>
              <a:rPr lang="en-US" sz="2933" b="1" spc="-149" dirty="0">
                <a:solidFill>
                  <a:srgbClr val="0070C0"/>
                </a:solidFill>
                <a:latin typeface="+mj-lt"/>
              </a:rPr>
              <a:t>Patient Comments Continued - Pediatrics</a:t>
            </a:r>
            <a:endParaRPr lang="en-US" sz="2133" b="1" spc="-149" dirty="0">
              <a:solidFill>
                <a:srgbClr val="0070C0"/>
              </a:solidFill>
              <a:latin typeface="+mj-lt"/>
            </a:endParaRPr>
          </a:p>
        </p:txBody>
      </p:sp>
      <p:sp>
        <p:nvSpPr>
          <p:cNvPr id="12" name="TextBox 11">
            <a:extLst>
              <a:ext uri="{FF2B5EF4-FFF2-40B4-BE49-F238E27FC236}">
                <a16:creationId xmlns:a16="http://schemas.microsoft.com/office/drawing/2014/main" id="{636B3399-29A0-349C-8CF5-DF4F2067EA18}"/>
              </a:ext>
            </a:extLst>
          </p:cNvPr>
          <p:cNvSpPr txBox="1"/>
          <p:nvPr/>
        </p:nvSpPr>
        <p:spPr>
          <a:xfrm>
            <a:off x="431800" y="978918"/>
            <a:ext cx="11328400" cy="779124"/>
          </a:xfrm>
          <a:prstGeom prst="rect">
            <a:avLst/>
          </a:prstGeom>
          <a:noFill/>
        </p:spPr>
        <p:txBody>
          <a:bodyPr wrap="square" rtlCol="0">
            <a:spAutoFit/>
          </a:bodyPr>
          <a:lstStyle/>
          <a:p>
            <a:pPr>
              <a:lnSpc>
                <a:spcPct val="107000"/>
              </a:lnSpc>
              <a:spcAft>
                <a:spcPts val="533"/>
              </a:spcAft>
            </a:pPr>
            <a:r>
              <a:rPr lang="en-US" sz="2133" i="1" dirty="0">
                <a:solidFill>
                  <a:schemeClr val="accent6">
                    <a:lumMod val="50000"/>
                  </a:schemeClr>
                </a:solidFill>
              </a:rPr>
              <a:t>“</a:t>
            </a:r>
            <a:r>
              <a:rPr lang="en-US" sz="2133" i="1"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I think it is terrible that 14-year-olds can call the shots on their health and parents can’t be involved.  I think it is disgusting</a:t>
            </a:r>
            <a:r>
              <a:rPr lang="en-US" sz="2133" i="1" kern="1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14" name="TextBox 13">
            <a:extLst>
              <a:ext uri="{FF2B5EF4-FFF2-40B4-BE49-F238E27FC236}">
                <a16:creationId xmlns:a16="http://schemas.microsoft.com/office/drawing/2014/main" id="{1CD47C40-9A09-8424-C521-7628170C74FA}"/>
              </a:ext>
            </a:extLst>
          </p:cNvPr>
          <p:cNvSpPr txBox="1"/>
          <p:nvPr/>
        </p:nvSpPr>
        <p:spPr>
          <a:xfrm>
            <a:off x="364354" y="3121100"/>
            <a:ext cx="11328400" cy="420564"/>
          </a:xfrm>
          <a:prstGeom prst="rect">
            <a:avLst/>
          </a:prstGeom>
          <a:noFill/>
        </p:spPr>
        <p:txBody>
          <a:bodyPr wrap="square" rtlCol="0">
            <a:spAutoFit/>
          </a:bodyPr>
          <a:lstStyle/>
          <a:p>
            <a:r>
              <a:rPr lang="en-US" sz="2133" i="1" dirty="0">
                <a:solidFill>
                  <a:schemeClr val="accent6">
                    <a:lumMod val="50000"/>
                  </a:schemeClr>
                </a:solidFill>
              </a:rPr>
              <a:t>“</a:t>
            </a:r>
            <a:r>
              <a:rPr lang="en-US" sz="2133" i="1"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Let these be kids and not pressure them with all this identify crisis that is going on in the world</a:t>
            </a:r>
            <a:r>
              <a:rPr lang="en-US" sz="2133" i="1" dirty="0">
                <a:solidFill>
                  <a:schemeClr val="accent6">
                    <a:lumMod val="50000"/>
                  </a:schemeClr>
                </a:solidFill>
                <a:latin typeface="National2"/>
              </a:rPr>
              <a:t>.</a:t>
            </a:r>
            <a:r>
              <a:rPr lang="en-US" sz="2133" i="1" dirty="0">
                <a:solidFill>
                  <a:schemeClr val="accent6">
                    <a:lumMod val="50000"/>
                  </a:schemeClr>
                </a:solidFill>
              </a:rPr>
              <a:t>”</a:t>
            </a:r>
          </a:p>
        </p:txBody>
      </p:sp>
      <p:sp>
        <p:nvSpPr>
          <p:cNvPr id="16" name="TextBox 15">
            <a:extLst>
              <a:ext uri="{FF2B5EF4-FFF2-40B4-BE49-F238E27FC236}">
                <a16:creationId xmlns:a16="http://schemas.microsoft.com/office/drawing/2014/main" id="{82A219DF-FE8A-B309-3F19-13B1960A981A}"/>
              </a:ext>
            </a:extLst>
          </p:cNvPr>
          <p:cNvSpPr txBox="1"/>
          <p:nvPr/>
        </p:nvSpPr>
        <p:spPr>
          <a:xfrm>
            <a:off x="369147" y="1875494"/>
            <a:ext cx="11328400" cy="1077026"/>
          </a:xfrm>
          <a:prstGeom prst="rect">
            <a:avLst/>
          </a:prstGeom>
          <a:noFill/>
        </p:spPr>
        <p:txBody>
          <a:bodyPr wrap="square" rtlCol="0">
            <a:spAutoFit/>
          </a:bodyPr>
          <a:lstStyle/>
          <a:p>
            <a:r>
              <a:rPr lang="en-US" sz="2133" dirty="0">
                <a:solidFill>
                  <a:schemeClr val="tx2"/>
                </a:solidFill>
              </a:rPr>
              <a:t>“</a:t>
            </a:r>
            <a:r>
              <a:rPr lang="en-US" sz="2133" dirty="0">
                <a:solidFill>
                  <a:schemeClr val="tx2"/>
                </a:solidFill>
                <a:latin typeface="Calibri" panose="020F0502020204030204" pitchFamily="34" charset="0"/>
                <a:ea typeface="Calibri" panose="020F0502020204030204" pitchFamily="34" charset="0"/>
                <a:cs typeface="Times New Roman" panose="02020603050405020304" pitchFamily="18" charset="0"/>
              </a:rPr>
              <a:t>As a parent of a young child with 2 white cisgender, straight parents, these conversations are easy for us </a:t>
            </a:r>
            <a:r>
              <a:rPr lang="en-US" sz="2133" b="1" dirty="0">
                <a:solidFill>
                  <a:schemeClr val="tx2"/>
                </a:solidFill>
                <a:latin typeface="Calibri" panose="020F0502020204030204" pitchFamily="34" charset="0"/>
                <a:ea typeface="Calibri" panose="020F0502020204030204" pitchFamily="34" charset="0"/>
                <a:cs typeface="Times New Roman" panose="02020603050405020304" pitchFamily="18" charset="0"/>
              </a:rPr>
              <a:t>but that should not in any way discount how different these conversations can be for others.  I personally feel these are important discussions to have with doctors</a:t>
            </a:r>
            <a:r>
              <a:rPr lang="en-US" sz="2133" b="1" dirty="0">
                <a:solidFill>
                  <a:schemeClr val="tx2"/>
                </a:solidFill>
                <a:latin typeface="National2"/>
              </a:rPr>
              <a:t>.</a:t>
            </a:r>
            <a:r>
              <a:rPr lang="en-US" sz="2133" b="1" dirty="0">
                <a:solidFill>
                  <a:schemeClr val="tx2"/>
                </a:solidFill>
              </a:rPr>
              <a:t>”</a:t>
            </a:r>
          </a:p>
        </p:txBody>
      </p:sp>
      <p:sp>
        <p:nvSpPr>
          <p:cNvPr id="15" name="TextBox 14">
            <a:extLst>
              <a:ext uri="{FF2B5EF4-FFF2-40B4-BE49-F238E27FC236}">
                <a16:creationId xmlns:a16="http://schemas.microsoft.com/office/drawing/2014/main" id="{20F6CDDE-2466-9A95-3CC1-313BDE4A40D7}"/>
              </a:ext>
            </a:extLst>
          </p:cNvPr>
          <p:cNvSpPr txBox="1"/>
          <p:nvPr/>
        </p:nvSpPr>
        <p:spPr>
          <a:xfrm>
            <a:off x="416464" y="3789096"/>
            <a:ext cx="11328400" cy="1077026"/>
          </a:xfrm>
          <a:prstGeom prst="rect">
            <a:avLst/>
          </a:prstGeom>
          <a:noFill/>
        </p:spPr>
        <p:txBody>
          <a:bodyPr wrap="square" rtlCol="0">
            <a:spAutoFit/>
          </a:bodyPr>
          <a:lstStyle/>
          <a:p>
            <a:r>
              <a:rPr lang="en-US" sz="2133" dirty="0"/>
              <a:t>“</a:t>
            </a:r>
            <a:r>
              <a:rPr lang="en-US" sz="2133" dirty="0">
                <a:latin typeface="Calibri" panose="020F0502020204030204" pitchFamily="34" charset="0"/>
                <a:ea typeface="Calibri" panose="020F0502020204030204" pitchFamily="34" charset="0"/>
                <a:cs typeface="Times New Roman" panose="02020603050405020304" pitchFamily="18" charset="0"/>
              </a:rPr>
              <a:t>Asking about pronouns and preferred sex and sex assigned at birth for all patient is unnecessary and should not be required especially in pediatric setting as it is confusing and does not reflect the majority population and is a mental health issue</a:t>
            </a:r>
            <a:r>
              <a:rPr lang="en-US" sz="2133" dirty="0">
                <a:latin typeface="National2"/>
              </a:rPr>
              <a:t>.</a:t>
            </a:r>
            <a:r>
              <a:rPr lang="en-US" sz="2133" dirty="0"/>
              <a:t>”</a:t>
            </a:r>
          </a:p>
        </p:txBody>
      </p:sp>
    </p:spTree>
    <p:extLst>
      <p:ext uri="{BB962C8B-B14F-4D97-AF65-F5344CB8AC3E}">
        <p14:creationId xmlns:p14="http://schemas.microsoft.com/office/powerpoint/2010/main" val="33407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6350" y="6311899"/>
            <a:ext cx="12192000" cy="546101"/>
            <a:chOff x="0" y="0"/>
            <a:chExt cx="24384000" cy="1092202"/>
          </a:xfrm>
        </p:grpSpPr>
        <p:sp>
          <p:nvSpPr>
            <p:cNvPr id="3" name="Freeform 3"/>
            <p:cNvSpPr/>
            <p:nvPr/>
          </p:nvSpPr>
          <p:spPr>
            <a:xfrm>
              <a:off x="0" y="0"/>
              <a:ext cx="24384000" cy="1092200"/>
            </a:xfrm>
            <a:custGeom>
              <a:avLst/>
              <a:gdLst/>
              <a:ahLst/>
              <a:cxnLst/>
              <a:rect l="l" t="t" r="r" b="b"/>
              <a:pathLst>
                <a:path w="24384000" h="1092200">
                  <a:moveTo>
                    <a:pt x="0" y="0"/>
                  </a:moveTo>
                  <a:lnTo>
                    <a:pt x="24384000" y="0"/>
                  </a:lnTo>
                  <a:lnTo>
                    <a:pt x="24384000" y="1092200"/>
                  </a:lnTo>
                  <a:lnTo>
                    <a:pt x="0" y="1092200"/>
                  </a:lnTo>
                  <a:close/>
                </a:path>
              </a:pathLst>
            </a:custGeom>
            <a:solidFill>
              <a:srgbClr val="00B0F0"/>
            </a:solidFill>
          </p:spPr>
          <p:txBody>
            <a:bodyPr/>
            <a:lstStyle/>
            <a:p>
              <a:endParaRPr lang="en-US" sz="1200"/>
            </a:p>
          </p:txBody>
        </p:sp>
      </p:grpSp>
      <p:pic>
        <p:nvPicPr>
          <p:cNvPr id="4" name="Picture 4"/>
          <p:cNvPicPr>
            <a:picLocks noChangeAspect="1"/>
          </p:cNvPicPr>
          <p:nvPr/>
        </p:nvPicPr>
        <p:blipFill>
          <a:blip r:embed="rId3"/>
          <a:srcRect r="971" b="1234"/>
          <a:stretch>
            <a:fillRect/>
          </a:stretch>
        </p:blipFill>
        <p:spPr>
          <a:xfrm>
            <a:off x="9608718" y="130147"/>
            <a:ext cx="2438400" cy="677333"/>
          </a:xfrm>
          <a:prstGeom prst="rect">
            <a:avLst/>
          </a:prstGeom>
        </p:spPr>
      </p:pic>
      <p:grpSp>
        <p:nvGrpSpPr>
          <p:cNvPr id="5" name="Group 5"/>
          <p:cNvGrpSpPr>
            <a:grpSpLocks noChangeAspect="1"/>
          </p:cNvGrpSpPr>
          <p:nvPr/>
        </p:nvGrpSpPr>
        <p:grpSpPr>
          <a:xfrm>
            <a:off x="-6350" y="6396911"/>
            <a:ext cx="12192000" cy="461089"/>
            <a:chOff x="0" y="0"/>
            <a:chExt cx="24384000" cy="922178"/>
          </a:xfrm>
        </p:grpSpPr>
        <p:sp>
          <p:nvSpPr>
            <p:cNvPr id="6" name="Freeform 6"/>
            <p:cNvSpPr/>
            <p:nvPr/>
          </p:nvSpPr>
          <p:spPr>
            <a:xfrm>
              <a:off x="0" y="0"/>
              <a:ext cx="24384000" cy="922147"/>
            </a:xfrm>
            <a:custGeom>
              <a:avLst/>
              <a:gdLst/>
              <a:ahLst/>
              <a:cxnLst/>
              <a:rect l="l" t="t" r="r" b="b"/>
              <a:pathLst>
                <a:path w="24384000" h="922147">
                  <a:moveTo>
                    <a:pt x="0" y="0"/>
                  </a:moveTo>
                  <a:lnTo>
                    <a:pt x="24384000" y="0"/>
                  </a:lnTo>
                  <a:lnTo>
                    <a:pt x="24384000" y="922147"/>
                  </a:lnTo>
                  <a:lnTo>
                    <a:pt x="0" y="922147"/>
                  </a:lnTo>
                  <a:close/>
                </a:path>
              </a:pathLst>
            </a:custGeom>
            <a:solidFill>
              <a:srgbClr val="0070C0"/>
            </a:solidFill>
          </p:spPr>
          <p:txBody>
            <a:bodyPr/>
            <a:lstStyle/>
            <a:p>
              <a:endParaRPr lang="en-US" sz="1200"/>
            </a:p>
          </p:txBody>
        </p:sp>
      </p:grpSp>
      <p:pic>
        <p:nvPicPr>
          <p:cNvPr id="7" name="Picture 7"/>
          <p:cNvPicPr>
            <a:picLocks noChangeAspect="1"/>
          </p:cNvPicPr>
          <p:nvPr/>
        </p:nvPicPr>
        <p:blipFill>
          <a:blip r:embed="rId3"/>
          <a:srcRect r="971" b="1234"/>
          <a:stretch>
            <a:fillRect/>
          </a:stretch>
        </p:blipFill>
        <p:spPr>
          <a:xfrm>
            <a:off x="9608718" y="130147"/>
            <a:ext cx="2438400" cy="677333"/>
          </a:xfrm>
          <a:prstGeom prst="rect">
            <a:avLst/>
          </a:prstGeom>
        </p:spPr>
      </p:pic>
      <p:sp>
        <p:nvSpPr>
          <p:cNvPr id="8" name="AutoShape 8"/>
          <p:cNvSpPr/>
          <p:nvPr/>
        </p:nvSpPr>
        <p:spPr>
          <a:xfrm>
            <a:off x="188260" y="641350"/>
            <a:ext cx="11858858" cy="0"/>
          </a:xfrm>
          <a:prstGeom prst="line">
            <a:avLst/>
          </a:prstGeom>
          <a:ln w="28575" cap="flat">
            <a:solidFill>
              <a:srgbClr val="F7B31D"/>
            </a:solidFill>
            <a:prstDash val="solid"/>
            <a:headEnd type="none" w="sm" len="sm"/>
            <a:tailEnd type="none" w="sm" len="sm"/>
          </a:ln>
        </p:spPr>
        <p:txBody>
          <a:bodyPr/>
          <a:lstStyle/>
          <a:p>
            <a:endParaRPr lang="en-US" sz="1200"/>
          </a:p>
        </p:txBody>
      </p:sp>
      <p:sp>
        <p:nvSpPr>
          <p:cNvPr id="10" name="TextBox 10"/>
          <p:cNvSpPr txBox="1"/>
          <p:nvPr/>
        </p:nvSpPr>
        <p:spPr>
          <a:xfrm>
            <a:off x="899161" y="6485257"/>
            <a:ext cx="2621280" cy="179536"/>
          </a:xfrm>
          <a:prstGeom prst="rect">
            <a:avLst/>
          </a:prstGeom>
        </p:spPr>
        <p:txBody>
          <a:bodyPr lIns="0" tIns="0" rIns="0" bIns="0" rtlCol="0" anchor="t">
            <a:spAutoFit/>
          </a:bodyPr>
          <a:lstStyle/>
          <a:p>
            <a:pPr>
              <a:lnSpc>
                <a:spcPts val="1441"/>
              </a:lnSpc>
            </a:pPr>
            <a:r>
              <a:rPr lang="en-US" sz="1201" spc="-47" dirty="0">
                <a:solidFill>
                  <a:srgbClr val="0070C0"/>
                </a:solidFill>
                <a:latin typeface="Open Sans"/>
              </a:rPr>
              <a:t>5/12/2022</a:t>
            </a:r>
          </a:p>
        </p:txBody>
      </p:sp>
      <p:sp>
        <p:nvSpPr>
          <p:cNvPr id="11" name="TextBox 11"/>
          <p:cNvSpPr txBox="1"/>
          <p:nvPr/>
        </p:nvSpPr>
        <p:spPr>
          <a:xfrm>
            <a:off x="8823962" y="6485257"/>
            <a:ext cx="2621280" cy="179536"/>
          </a:xfrm>
          <a:prstGeom prst="rect">
            <a:avLst/>
          </a:prstGeom>
        </p:spPr>
        <p:txBody>
          <a:bodyPr lIns="0" tIns="0" rIns="0" bIns="0" rtlCol="0" anchor="t">
            <a:spAutoFit/>
          </a:bodyPr>
          <a:lstStyle/>
          <a:p>
            <a:pPr algn="r">
              <a:lnSpc>
                <a:spcPts val="1441"/>
              </a:lnSpc>
            </a:pPr>
            <a:r>
              <a:rPr lang="en-US" sz="1201" spc="-47" dirty="0">
                <a:solidFill>
                  <a:srgbClr val="0070C0"/>
                </a:solidFill>
                <a:latin typeface="Open Sans"/>
              </a:rPr>
              <a:t>‹#›</a:t>
            </a:r>
          </a:p>
        </p:txBody>
      </p:sp>
      <p:sp>
        <p:nvSpPr>
          <p:cNvPr id="12" name="TextBox 12"/>
          <p:cNvSpPr txBox="1"/>
          <p:nvPr/>
        </p:nvSpPr>
        <p:spPr>
          <a:xfrm>
            <a:off x="501650" y="74928"/>
            <a:ext cx="11340667" cy="1100173"/>
          </a:xfrm>
          <a:prstGeom prst="rect">
            <a:avLst/>
          </a:prstGeom>
        </p:spPr>
        <p:txBody>
          <a:bodyPr lIns="0" tIns="0" rIns="0" bIns="0" rtlCol="0" anchor="t">
            <a:spAutoFit/>
          </a:bodyPr>
          <a:lstStyle/>
          <a:p>
            <a:pPr>
              <a:lnSpc>
                <a:spcPts val="4481"/>
              </a:lnSpc>
            </a:pPr>
            <a:r>
              <a:rPr lang="en-US" sz="2667" b="1" spc="-149" dirty="0">
                <a:solidFill>
                  <a:srgbClr val="0070C0"/>
                </a:solidFill>
                <a:latin typeface="+mj-lt"/>
              </a:rPr>
              <a:t>BASELINE PRACTICE NEEDS ASSESSMENT SUMMARY REPORT</a:t>
            </a:r>
          </a:p>
          <a:p>
            <a:pPr>
              <a:lnSpc>
                <a:spcPts val="4481"/>
              </a:lnSpc>
            </a:pPr>
            <a:endParaRPr lang="en-US" sz="2667" b="1" spc="-149" dirty="0">
              <a:solidFill>
                <a:srgbClr val="0070C0"/>
              </a:solidFill>
              <a:latin typeface="+mj-lt"/>
            </a:endParaRPr>
          </a:p>
        </p:txBody>
      </p:sp>
      <p:sp>
        <p:nvSpPr>
          <p:cNvPr id="13" name="TextBox 13"/>
          <p:cNvSpPr txBox="1"/>
          <p:nvPr/>
        </p:nvSpPr>
        <p:spPr>
          <a:xfrm>
            <a:off x="4247598" y="6544905"/>
            <a:ext cx="3696805" cy="179536"/>
          </a:xfrm>
          <a:prstGeom prst="rect">
            <a:avLst/>
          </a:prstGeom>
        </p:spPr>
        <p:txBody>
          <a:bodyPr lIns="0" tIns="0" rIns="0" bIns="0" rtlCol="0" anchor="t">
            <a:spAutoFit/>
          </a:bodyPr>
          <a:lstStyle/>
          <a:p>
            <a:pPr>
              <a:lnSpc>
                <a:spcPts val="1441"/>
              </a:lnSpc>
            </a:pPr>
            <a:r>
              <a:rPr lang="en-US" sz="1200" spc="-47" dirty="0">
                <a:solidFill>
                  <a:srgbClr val="FFFFFF"/>
                </a:solidFill>
                <a:latin typeface="+mj-lt"/>
              </a:rPr>
              <a:t>Prepared by Care Transformation Collaborative of RI</a:t>
            </a:r>
          </a:p>
        </p:txBody>
      </p:sp>
      <p:sp>
        <p:nvSpPr>
          <p:cNvPr id="17" name="TextBox 16">
            <a:extLst>
              <a:ext uri="{FF2B5EF4-FFF2-40B4-BE49-F238E27FC236}">
                <a16:creationId xmlns:a16="http://schemas.microsoft.com/office/drawing/2014/main" id="{FC34A733-CB15-2D21-CD96-061F20DE6C45}"/>
              </a:ext>
            </a:extLst>
          </p:cNvPr>
          <p:cNvSpPr txBox="1"/>
          <p:nvPr/>
        </p:nvSpPr>
        <p:spPr>
          <a:xfrm>
            <a:off x="188260" y="701647"/>
            <a:ext cx="11858858" cy="512000"/>
          </a:xfrm>
          <a:prstGeom prst="rect">
            <a:avLst/>
          </a:prstGeom>
          <a:noFill/>
        </p:spPr>
        <p:txBody>
          <a:bodyPr wrap="square">
            <a:spAutoFit/>
          </a:bodyPr>
          <a:lstStyle/>
          <a:p>
            <a:pPr>
              <a:lnSpc>
                <a:spcPct val="107000"/>
              </a:lnSpc>
              <a:spcAft>
                <a:spcPts val="400"/>
              </a:spcAft>
              <a:tabLst>
                <a:tab pos="152408" algn="l"/>
                <a:tab pos="304815" algn="l"/>
              </a:tabLst>
            </a:pPr>
            <a:r>
              <a:rPr lang="en-US" sz="2667" b="1" dirty="0">
                <a:solidFill>
                  <a:srgbClr val="0070C0"/>
                </a:solidFill>
                <a:latin typeface="+mj-lt"/>
              </a:rPr>
              <a:t>KEY FINDINGS – Identified Needs Across Surveys</a:t>
            </a:r>
          </a:p>
        </p:txBody>
      </p:sp>
      <p:graphicFrame>
        <p:nvGraphicFramePr>
          <p:cNvPr id="9" name="Table 8">
            <a:extLst>
              <a:ext uri="{FF2B5EF4-FFF2-40B4-BE49-F238E27FC236}">
                <a16:creationId xmlns:a16="http://schemas.microsoft.com/office/drawing/2014/main" id="{45A1A1A1-9EDC-574E-C924-8956B414DAE2}"/>
              </a:ext>
            </a:extLst>
          </p:cNvPr>
          <p:cNvGraphicFramePr>
            <a:graphicFrameLocks noGrp="1"/>
          </p:cNvGraphicFramePr>
          <p:nvPr>
            <p:extLst>
              <p:ext uri="{D42A27DB-BD31-4B8C-83A1-F6EECF244321}">
                <p14:modId xmlns:p14="http://schemas.microsoft.com/office/powerpoint/2010/main" val="3894738852"/>
              </p:ext>
            </p:extLst>
          </p:nvPr>
        </p:nvGraphicFramePr>
        <p:xfrm>
          <a:off x="501650" y="1182804"/>
          <a:ext cx="11176000" cy="5249690"/>
        </p:xfrm>
        <a:graphic>
          <a:graphicData uri="http://schemas.openxmlformats.org/drawingml/2006/table">
            <a:tbl>
              <a:tblPr firstRow="1" firstCol="1" bandRow="1">
                <a:tableStyleId>{5C22544A-7EE6-4342-B048-85BDC9FD1C3A}</a:tableStyleId>
              </a:tblPr>
              <a:tblGrid>
                <a:gridCol w="11176000">
                  <a:extLst>
                    <a:ext uri="{9D8B030D-6E8A-4147-A177-3AD203B41FA5}">
                      <a16:colId xmlns:a16="http://schemas.microsoft.com/office/drawing/2014/main" val="3943543849"/>
                    </a:ext>
                  </a:extLst>
                </a:gridCol>
              </a:tblGrid>
              <a:tr h="568960">
                <a:tc>
                  <a:txBody>
                    <a:bodyPr/>
                    <a:lstStyle/>
                    <a:p>
                      <a:pPr marL="0" marR="0" algn="l">
                        <a:spcBef>
                          <a:spcPts val="0"/>
                        </a:spcBef>
                        <a:spcAft>
                          <a:spcPts val="0"/>
                        </a:spcAft>
                      </a:pPr>
                      <a:r>
                        <a:rPr lang="en-US" sz="2000" b="1" kern="100" dirty="0">
                          <a:effectLst/>
                          <a:latin typeface="Calibri Light" panose="020F0302020204030204" pitchFamily="34" charset="0"/>
                          <a:ea typeface="Calibri Light" panose="020F0302020204030204" pitchFamily="34" charset="0"/>
                          <a:cs typeface="Calibri Light" panose="020F0302020204030204" pitchFamily="34" charset="0"/>
                        </a:rPr>
                        <a:t>Best practice for asking patients for race, ethnicity and language information and responding to their questions/reaction</a:t>
                      </a:r>
                      <a:endParaRPr lang="en-US" sz="2400" b="1" kern="100" dirty="0">
                        <a:effectLst/>
                        <a:latin typeface="Calibri Light" panose="020F0302020204030204" pitchFamily="34" charset="0"/>
                        <a:ea typeface="Calibri Light" panose="020F0302020204030204" pitchFamily="34" charset="0"/>
                        <a:cs typeface="Calibri Light" panose="020F0302020204030204" pitchFamily="34" charset="0"/>
                      </a:endParaRPr>
                    </a:p>
                  </a:txBody>
                  <a:tcPr marL="45720" marR="45720" marT="0" marB="0" anchor="b"/>
                </a:tc>
                <a:extLst>
                  <a:ext uri="{0D108BD9-81ED-4DB2-BD59-A6C34878D82A}">
                    <a16:rowId xmlns:a16="http://schemas.microsoft.com/office/drawing/2014/main" val="270549393"/>
                  </a:ext>
                </a:extLst>
              </a:tr>
              <a:tr h="416655">
                <a:tc>
                  <a:txBody>
                    <a:bodyPr/>
                    <a:lstStyle/>
                    <a:p>
                      <a:pPr marL="0" marR="0">
                        <a:spcBef>
                          <a:spcPts val="0"/>
                        </a:spcBef>
                        <a:spcAft>
                          <a:spcPts val="0"/>
                        </a:spcAft>
                      </a:pPr>
                      <a:r>
                        <a:rPr lang="en-US" sz="2000" b="1" i="1" kern="100" dirty="0">
                          <a:solidFill>
                            <a:srgbClr val="FFC000"/>
                          </a:solidFill>
                          <a:effectLst/>
                          <a:latin typeface="Calibri Light" panose="020F0302020204030204" pitchFamily="34" charset="0"/>
                          <a:ea typeface="Calibri Light" panose="020F0302020204030204" pitchFamily="34" charset="0"/>
                          <a:cs typeface="Calibri Light" panose="020F0302020204030204" pitchFamily="34" charset="0"/>
                        </a:rPr>
                        <a:t>Best practice for asking patients about sexual orientation and gender identity.</a:t>
                      </a:r>
                      <a:endParaRPr lang="en-US" sz="2400" b="1" i="1" kern="100" dirty="0">
                        <a:solidFill>
                          <a:srgbClr val="FFC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45720" marR="45720" marT="0" marB="0" anchor="b"/>
                </a:tc>
                <a:extLst>
                  <a:ext uri="{0D108BD9-81ED-4DB2-BD59-A6C34878D82A}">
                    <a16:rowId xmlns:a16="http://schemas.microsoft.com/office/drawing/2014/main" val="1255471926"/>
                  </a:ext>
                </a:extLst>
              </a:tr>
              <a:tr h="284480">
                <a:tc>
                  <a:txBody>
                    <a:bodyPr/>
                    <a:lstStyle/>
                    <a:p>
                      <a:pPr marL="0" marR="0">
                        <a:spcBef>
                          <a:spcPts val="0"/>
                        </a:spcBef>
                        <a:spcAft>
                          <a:spcPts val="0"/>
                        </a:spcAft>
                      </a:pPr>
                      <a:r>
                        <a:rPr lang="en-US" sz="2000" kern="100" dirty="0">
                          <a:effectLst/>
                          <a:latin typeface="Calibri Light" panose="020F0302020204030204" pitchFamily="34" charset="0"/>
                          <a:ea typeface="Calibri Light" panose="020F0302020204030204" pitchFamily="34" charset="0"/>
                          <a:cs typeface="Calibri Light" panose="020F0302020204030204" pitchFamily="34" charset="0"/>
                        </a:rPr>
                        <a:t>Working with IT and vendors to improve data capture and reporting</a:t>
                      </a:r>
                      <a:endParaRPr lang="en-US" sz="2400" kern="100" dirty="0">
                        <a:effectLst/>
                        <a:latin typeface="Calibri Light" panose="020F0302020204030204" pitchFamily="34" charset="0"/>
                        <a:ea typeface="Calibri Light" panose="020F0302020204030204" pitchFamily="34" charset="0"/>
                        <a:cs typeface="Calibri Light" panose="020F0302020204030204" pitchFamily="34" charset="0"/>
                      </a:endParaRPr>
                    </a:p>
                  </a:txBody>
                  <a:tcPr marL="45720" marR="45720" marT="0" marB="0" anchor="b"/>
                </a:tc>
                <a:extLst>
                  <a:ext uri="{0D108BD9-81ED-4DB2-BD59-A6C34878D82A}">
                    <a16:rowId xmlns:a16="http://schemas.microsoft.com/office/drawing/2014/main" val="1208354787"/>
                  </a:ext>
                </a:extLst>
              </a:tr>
              <a:tr h="568960">
                <a:tc>
                  <a:txBody>
                    <a:bodyPr/>
                    <a:lstStyle/>
                    <a:p>
                      <a:pPr marL="0" marR="0">
                        <a:spcBef>
                          <a:spcPts val="0"/>
                        </a:spcBef>
                        <a:spcAft>
                          <a:spcPts val="0"/>
                        </a:spcAft>
                      </a:pPr>
                      <a:r>
                        <a:rPr lang="en-US" sz="2000" i="1" kern="100" dirty="0">
                          <a:solidFill>
                            <a:srgbClr val="FFC000"/>
                          </a:solidFill>
                          <a:effectLst/>
                          <a:latin typeface="Calibri Light" panose="020F0302020204030204" pitchFamily="34" charset="0"/>
                          <a:ea typeface="Calibri Light" panose="020F0302020204030204" pitchFamily="34" charset="0"/>
                          <a:cs typeface="Calibri Light" panose="020F0302020204030204" pitchFamily="34" charset="0"/>
                        </a:rPr>
                        <a:t>Methods and Tools such as scripts, role playing, frequently asked questions documents, front desk standard sample  (Training staff)</a:t>
                      </a:r>
                      <a:endParaRPr lang="en-US" sz="2400" i="1" kern="100" dirty="0">
                        <a:solidFill>
                          <a:srgbClr val="FFC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45720" marR="45720" marT="0" marB="0" anchor="b"/>
                </a:tc>
                <a:extLst>
                  <a:ext uri="{0D108BD9-81ED-4DB2-BD59-A6C34878D82A}">
                    <a16:rowId xmlns:a16="http://schemas.microsoft.com/office/drawing/2014/main" val="3377165783"/>
                  </a:ext>
                </a:extLst>
              </a:tr>
              <a:tr h="478927">
                <a:tc>
                  <a:txBody>
                    <a:bodyPr/>
                    <a:lstStyle/>
                    <a:p>
                      <a:pPr marL="0" marR="0">
                        <a:spcBef>
                          <a:spcPts val="0"/>
                        </a:spcBef>
                        <a:spcAft>
                          <a:spcPts val="0"/>
                        </a:spcAft>
                      </a:pPr>
                      <a:r>
                        <a:rPr lang="en-US" sz="2000" i="1" kern="100" dirty="0">
                          <a:solidFill>
                            <a:srgbClr val="FFC000"/>
                          </a:solidFill>
                          <a:effectLst/>
                          <a:latin typeface="Calibri Light" panose="020F0302020204030204" pitchFamily="34" charset="0"/>
                          <a:ea typeface="Calibri Light" panose="020F0302020204030204" pitchFamily="34" charset="0"/>
                          <a:cs typeface="Calibri Light" panose="020F0302020204030204" pitchFamily="34" charset="0"/>
                        </a:rPr>
                        <a:t>Best practices in workflow to improve the completeness and accuracy of data collection</a:t>
                      </a:r>
                      <a:endParaRPr lang="en-US" sz="2400" i="1" kern="100" dirty="0">
                        <a:solidFill>
                          <a:srgbClr val="FFC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45720" marR="45720" marT="0" marB="0" anchor="b"/>
                </a:tc>
                <a:extLst>
                  <a:ext uri="{0D108BD9-81ED-4DB2-BD59-A6C34878D82A}">
                    <a16:rowId xmlns:a16="http://schemas.microsoft.com/office/drawing/2014/main" val="1303633650"/>
                  </a:ext>
                </a:extLst>
              </a:tr>
              <a:tr h="478927">
                <a:tc>
                  <a:txBody>
                    <a:bodyPr/>
                    <a:lstStyle/>
                    <a:p>
                      <a:pPr marL="0" marR="0">
                        <a:spcBef>
                          <a:spcPts val="0"/>
                        </a:spcBef>
                        <a:spcAft>
                          <a:spcPts val="0"/>
                        </a:spcAft>
                      </a:pPr>
                      <a:r>
                        <a:rPr lang="en-US" sz="2000" kern="100" dirty="0">
                          <a:effectLst/>
                          <a:latin typeface="Calibri Light" panose="020F0302020204030204" pitchFamily="34" charset="0"/>
                          <a:ea typeface="Calibri Light" panose="020F0302020204030204" pitchFamily="34" charset="0"/>
                          <a:cs typeface="Calibri Light" panose="020F0302020204030204" pitchFamily="34" charset="0"/>
                        </a:rPr>
                        <a:t>Using data to understand and address disparities in the healthcare delivery and outcomes</a:t>
                      </a:r>
                      <a:endParaRPr lang="en-US" sz="2400" kern="100" dirty="0">
                        <a:effectLst/>
                        <a:latin typeface="Calibri Light" panose="020F0302020204030204" pitchFamily="34" charset="0"/>
                        <a:ea typeface="Calibri Light" panose="020F0302020204030204" pitchFamily="34" charset="0"/>
                        <a:cs typeface="Calibri Light" panose="020F0302020204030204" pitchFamily="34" charset="0"/>
                      </a:endParaRPr>
                    </a:p>
                  </a:txBody>
                  <a:tcPr marL="45720" marR="45720" marT="0" marB="0" anchor="b"/>
                </a:tc>
                <a:extLst>
                  <a:ext uri="{0D108BD9-81ED-4DB2-BD59-A6C34878D82A}">
                    <a16:rowId xmlns:a16="http://schemas.microsoft.com/office/drawing/2014/main" val="335471605"/>
                  </a:ext>
                </a:extLst>
              </a:tr>
              <a:tr h="284480">
                <a:tc>
                  <a:txBody>
                    <a:bodyPr/>
                    <a:lstStyle/>
                    <a:p>
                      <a:pPr marL="0" marR="0">
                        <a:spcBef>
                          <a:spcPts val="0"/>
                        </a:spcBef>
                        <a:spcAft>
                          <a:spcPts val="0"/>
                        </a:spcAft>
                      </a:pPr>
                      <a:r>
                        <a:rPr lang="en-US" sz="2000" kern="100">
                          <a:effectLst/>
                          <a:latin typeface="Calibri Light" panose="020F0302020204030204" pitchFamily="34" charset="0"/>
                          <a:ea typeface="Calibri Light" panose="020F0302020204030204" pitchFamily="34" charset="0"/>
                          <a:cs typeface="Calibri Light" panose="020F0302020204030204" pitchFamily="34" charset="0"/>
                        </a:rPr>
                        <a:t>Using technology to collect demographic data (patient portal, kiosk, tablet)</a:t>
                      </a:r>
                      <a:endParaRPr lang="en-US" sz="2400" kern="100">
                        <a:effectLst/>
                        <a:latin typeface="Calibri Light" panose="020F0302020204030204" pitchFamily="34" charset="0"/>
                        <a:ea typeface="Calibri Light" panose="020F0302020204030204" pitchFamily="34" charset="0"/>
                        <a:cs typeface="Calibri Light" panose="020F0302020204030204" pitchFamily="34" charset="0"/>
                      </a:endParaRPr>
                    </a:p>
                  </a:txBody>
                  <a:tcPr marL="45720" marR="45720" marT="0" marB="0" anchor="b"/>
                </a:tc>
                <a:extLst>
                  <a:ext uri="{0D108BD9-81ED-4DB2-BD59-A6C34878D82A}">
                    <a16:rowId xmlns:a16="http://schemas.microsoft.com/office/drawing/2014/main" val="2208466652"/>
                  </a:ext>
                </a:extLst>
              </a:tr>
              <a:tr h="568960">
                <a:tc>
                  <a:txBody>
                    <a:bodyPr/>
                    <a:lstStyle/>
                    <a:p>
                      <a:pPr marL="0" marR="0">
                        <a:spcBef>
                          <a:spcPts val="0"/>
                        </a:spcBef>
                        <a:spcAft>
                          <a:spcPts val="0"/>
                        </a:spcAft>
                      </a:pPr>
                      <a:r>
                        <a:rPr lang="en-US" sz="2000" kern="100" dirty="0">
                          <a:effectLst/>
                          <a:latin typeface="Calibri Light" panose="020F0302020204030204" pitchFamily="34" charset="0"/>
                          <a:ea typeface="Calibri Light" panose="020F0302020204030204" pitchFamily="34" charset="0"/>
                          <a:cs typeface="Calibri Light" panose="020F0302020204030204" pitchFamily="34" charset="0"/>
                        </a:rPr>
                        <a:t>Collaborating with local community groups to engage and understand specific sub-populations served by your practice</a:t>
                      </a:r>
                      <a:endParaRPr lang="en-US" sz="2400" kern="100" dirty="0">
                        <a:effectLst/>
                        <a:latin typeface="Calibri Light" panose="020F0302020204030204" pitchFamily="34" charset="0"/>
                        <a:ea typeface="Calibri Light" panose="020F0302020204030204" pitchFamily="34" charset="0"/>
                        <a:cs typeface="Calibri Light" panose="020F0302020204030204" pitchFamily="34" charset="0"/>
                      </a:endParaRPr>
                    </a:p>
                  </a:txBody>
                  <a:tcPr marL="45720" marR="45720" marT="0" marB="0" anchor="b"/>
                </a:tc>
                <a:extLst>
                  <a:ext uri="{0D108BD9-81ED-4DB2-BD59-A6C34878D82A}">
                    <a16:rowId xmlns:a16="http://schemas.microsoft.com/office/drawing/2014/main" val="3333971600"/>
                  </a:ext>
                </a:extLst>
              </a:tr>
              <a:tr h="478927">
                <a:tc>
                  <a:txBody>
                    <a:bodyPr/>
                    <a:lstStyle/>
                    <a:p>
                      <a:pPr marL="0" marR="0">
                        <a:spcBef>
                          <a:spcPts val="0"/>
                        </a:spcBef>
                        <a:spcAft>
                          <a:spcPts val="0"/>
                        </a:spcAft>
                      </a:pPr>
                      <a:r>
                        <a:rPr lang="en-US" sz="2000" i="1" kern="100" dirty="0">
                          <a:solidFill>
                            <a:srgbClr val="FFC000"/>
                          </a:solidFill>
                          <a:effectLst/>
                          <a:latin typeface="Calibri Light" panose="020F0302020204030204" pitchFamily="34" charset="0"/>
                          <a:ea typeface="Calibri Light" panose="020F0302020204030204" pitchFamily="34" charset="0"/>
                          <a:cs typeface="Calibri Light" panose="020F0302020204030204" pitchFamily="34" charset="0"/>
                        </a:rPr>
                        <a:t>Cultural competency, systemic racism, implicit bias, and implications for health equity (Patient Needs)</a:t>
                      </a:r>
                      <a:endParaRPr lang="en-US" sz="2400" i="1" kern="100" dirty="0">
                        <a:solidFill>
                          <a:srgbClr val="FFC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45720" marR="45720" marT="0" marB="0" anchor="b"/>
                </a:tc>
                <a:extLst>
                  <a:ext uri="{0D108BD9-81ED-4DB2-BD59-A6C34878D82A}">
                    <a16:rowId xmlns:a16="http://schemas.microsoft.com/office/drawing/2014/main" val="3954173989"/>
                  </a:ext>
                </a:extLst>
              </a:tr>
              <a:tr h="478927">
                <a:tc>
                  <a:txBody>
                    <a:bodyPr/>
                    <a:lstStyle/>
                    <a:p>
                      <a:pPr marL="0" marR="0">
                        <a:spcBef>
                          <a:spcPts val="0"/>
                        </a:spcBef>
                        <a:spcAft>
                          <a:spcPts val="0"/>
                        </a:spcAft>
                      </a:pPr>
                      <a:r>
                        <a:rPr lang="en-US" sz="2000" kern="100" dirty="0">
                          <a:effectLst/>
                          <a:latin typeface="Calibri Light" panose="020F0302020204030204" pitchFamily="34" charset="0"/>
                          <a:ea typeface="Calibri Light" panose="020F0302020204030204" pitchFamily="34" charset="0"/>
                          <a:cs typeface="Calibri Light" panose="020F0302020204030204" pitchFamily="34" charset="0"/>
                        </a:rPr>
                        <a:t>Changing federal and state data standards for collection of race and ethnicity data</a:t>
                      </a:r>
                      <a:endParaRPr lang="en-US" sz="2400" kern="100" dirty="0">
                        <a:effectLst/>
                        <a:latin typeface="Calibri Light" panose="020F0302020204030204" pitchFamily="34" charset="0"/>
                        <a:ea typeface="Calibri Light" panose="020F0302020204030204" pitchFamily="34" charset="0"/>
                        <a:cs typeface="Calibri Light" panose="020F0302020204030204" pitchFamily="34" charset="0"/>
                      </a:endParaRPr>
                    </a:p>
                  </a:txBody>
                  <a:tcPr marL="45720" marR="45720" marT="0" marB="0" anchor="b"/>
                </a:tc>
                <a:extLst>
                  <a:ext uri="{0D108BD9-81ED-4DB2-BD59-A6C34878D82A}">
                    <a16:rowId xmlns:a16="http://schemas.microsoft.com/office/drawing/2014/main" val="348624503"/>
                  </a:ext>
                </a:extLst>
              </a:tr>
              <a:tr h="478927">
                <a:tc>
                  <a:txBody>
                    <a:bodyPr/>
                    <a:lstStyle/>
                    <a:p>
                      <a:pPr marL="0" marR="0">
                        <a:spcBef>
                          <a:spcPts val="0"/>
                        </a:spcBef>
                        <a:spcAft>
                          <a:spcPts val="0"/>
                        </a:spcAft>
                      </a:pPr>
                      <a:r>
                        <a:rPr lang="en-US" sz="2000" kern="100" dirty="0">
                          <a:effectLst/>
                          <a:latin typeface="Calibri Light" panose="020F0302020204030204" pitchFamily="34" charset="0"/>
                          <a:ea typeface="Calibri Light" panose="020F0302020204030204" pitchFamily="34" charset="0"/>
                          <a:cs typeface="Calibri Light" panose="020F0302020204030204" pitchFamily="34" charset="0"/>
                        </a:rPr>
                        <a:t>Establishing a process such as a patient advisory committee to improve health equity in your practice</a:t>
                      </a:r>
                      <a:endParaRPr lang="en-US" sz="2400" kern="100" dirty="0">
                        <a:effectLst/>
                        <a:latin typeface="Calibri Light" panose="020F0302020204030204" pitchFamily="34" charset="0"/>
                        <a:ea typeface="Calibri Light" panose="020F0302020204030204" pitchFamily="34" charset="0"/>
                        <a:cs typeface="Calibri Light" panose="020F0302020204030204" pitchFamily="34" charset="0"/>
                      </a:endParaRPr>
                    </a:p>
                  </a:txBody>
                  <a:tcPr marL="45720" marR="45720" marT="0" marB="0" anchor="b"/>
                </a:tc>
                <a:extLst>
                  <a:ext uri="{0D108BD9-81ED-4DB2-BD59-A6C34878D82A}">
                    <a16:rowId xmlns:a16="http://schemas.microsoft.com/office/drawing/2014/main" val="1205034701"/>
                  </a:ext>
                </a:extLst>
              </a:tr>
            </a:tbl>
          </a:graphicData>
        </a:graphic>
      </p:graphicFrame>
    </p:spTree>
    <p:extLst>
      <p:ext uri="{BB962C8B-B14F-4D97-AF65-F5344CB8AC3E}">
        <p14:creationId xmlns:p14="http://schemas.microsoft.com/office/powerpoint/2010/main" val="1880826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B488F65-2034-C3CB-F2DF-359C015576A7}"/>
              </a:ext>
            </a:extLst>
          </p:cNvPr>
          <p:cNvSpPr txBox="1">
            <a:spLocks/>
          </p:cNvSpPr>
          <p:nvPr/>
        </p:nvSpPr>
        <p:spPr>
          <a:xfrm>
            <a:off x="598638" y="4960428"/>
            <a:ext cx="9943004" cy="1980425"/>
          </a:xfrm>
          <a:prstGeom prst="rect">
            <a:avLst/>
          </a:prstGeom>
          <a:noFill/>
        </p:spPr>
        <p:txBody>
          <a:bodyPr vert="horz" lIns="121920" tIns="60960" rIns="121920" bIns="60960" rtlCol="0" anchor="b" anchorCtr="0">
            <a:noAutofit/>
          </a:bodyPr>
          <a:lstStyle>
            <a:lvl1pPr marL="0" indent="0" algn="l" defTabSz="457200" rtl="0" eaLnBrk="1" latinLnBrk="0" hangingPunct="1">
              <a:spcBef>
                <a:spcPct val="20000"/>
              </a:spcBef>
              <a:buFont typeface="Arial"/>
              <a:buNone/>
              <a:defRPr sz="2400" kern="1200" baseline="0">
                <a:solidFill>
                  <a:schemeClr val="bg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defTabSz="609585">
              <a:spcBef>
                <a:spcPts val="0"/>
              </a:spcBef>
            </a:pPr>
            <a:r>
              <a:rPr lang="en-US" sz="2667" b="1" dirty="0">
                <a:solidFill>
                  <a:prstClr val="white"/>
                </a:solidFill>
                <a:latin typeface="Georgia" panose="02040502050405020303" pitchFamily="18" charset="0"/>
                <a:ea typeface="Maku Bold" pitchFamily="2" charset="0"/>
                <a:cs typeface="JasmineUPC" panose="02020603050405020304" pitchFamily="18" charset="-34"/>
              </a:rPr>
              <a:t>Jason Rafferty, MD, MPH, </a:t>
            </a:r>
            <a:r>
              <a:rPr lang="en-US" sz="2667" b="1" dirty="0" err="1">
                <a:solidFill>
                  <a:prstClr val="white"/>
                </a:solidFill>
                <a:latin typeface="Georgia" panose="02040502050405020303" pitchFamily="18" charset="0"/>
                <a:ea typeface="Maku Bold" pitchFamily="2" charset="0"/>
                <a:cs typeface="JasmineUPC" panose="02020603050405020304" pitchFamily="18" charset="-34"/>
              </a:rPr>
              <a:t>EdM</a:t>
            </a:r>
            <a:endParaRPr lang="en-US" sz="2667" b="1" dirty="0">
              <a:solidFill>
                <a:prstClr val="white"/>
              </a:solidFill>
              <a:latin typeface="Georgia" panose="02040502050405020303" pitchFamily="18" charset="0"/>
              <a:ea typeface="Maku Bold" pitchFamily="2" charset="0"/>
              <a:cs typeface="JasmineUPC" panose="02020603050405020304" pitchFamily="18" charset="-34"/>
            </a:endParaRPr>
          </a:p>
          <a:p>
            <a:pPr defTabSz="609585">
              <a:spcBef>
                <a:spcPts val="0"/>
              </a:spcBef>
            </a:pPr>
            <a:endParaRPr lang="en-US" sz="533" dirty="0">
              <a:solidFill>
                <a:prstClr val="white"/>
              </a:solidFill>
              <a:latin typeface="Georgia" panose="02040502050405020303" pitchFamily="18" charset="0"/>
              <a:ea typeface="Maku Bold" pitchFamily="2" charset="0"/>
              <a:cs typeface="JasmineUPC" panose="02020603050405020304" pitchFamily="18" charset="-34"/>
            </a:endParaRPr>
          </a:p>
          <a:p>
            <a:pPr defTabSz="609585">
              <a:spcBef>
                <a:spcPts val="0"/>
              </a:spcBef>
            </a:pPr>
            <a:r>
              <a:rPr lang="en-US" sz="2000" dirty="0">
                <a:solidFill>
                  <a:prstClr val="white"/>
                </a:solidFill>
                <a:latin typeface="Georgia" panose="02040502050405020303" pitchFamily="18" charset="0"/>
                <a:ea typeface="Maku Bold" pitchFamily="2" charset="0"/>
                <a:cs typeface="JasmineUPC" panose="02020603050405020304" pitchFamily="18" charset="-34"/>
              </a:rPr>
              <a:t>Gender &amp; Sexuality Program Medical Director</a:t>
            </a:r>
          </a:p>
          <a:p>
            <a:pPr defTabSz="609585">
              <a:spcBef>
                <a:spcPts val="0"/>
              </a:spcBef>
            </a:pPr>
            <a:r>
              <a:rPr lang="en-US" sz="2000" dirty="0">
                <a:solidFill>
                  <a:prstClr val="white"/>
                </a:solidFill>
                <a:latin typeface="Georgia" panose="02040502050405020303" pitchFamily="18" charset="0"/>
                <a:ea typeface="Maku Bold" pitchFamily="2" charset="0"/>
                <a:cs typeface="JasmineUPC" panose="02020603050405020304" pitchFamily="18" charset="-34"/>
              </a:rPr>
              <a:t>Hasbro Children’s Hospital</a:t>
            </a:r>
          </a:p>
          <a:p>
            <a:pPr defTabSz="609585">
              <a:spcBef>
                <a:spcPts val="0"/>
              </a:spcBef>
            </a:pPr>
            <a:endParaRPr lang="en-US" sz="2000" dirty="0">
              <a:solidFill>
                <a:prstClr val="white"/>
              </a:solidFill>
              <a:latin typeface="Georgia" panose="02040502050405020303" pitchFamily="18" charset="0"/>
              <a:ea typeface="Maku Bold" pitchFamily="2" charset="0"/>
              <a:cs typeface="JasmineUPC" panose="02020603050405020304" pitchFamily="18" charset="-34"/>
            </a:endParaRPr>
          </a:p>
          <a:p>
            <a:pPr defTabSz="609585">
              <a:spcBef>
                <a:spcPts val="0"/>
              </a:spcBef>
            </a:pPr>
            <a:r>
              <a:rPr lang="en-US" sz="2000" dirty="0">
                <a:solidFill>
                  <a:prstClr val="white"/>
                </a:solidFill>
                <a:latin typeface="Georgia" panose="02040502050405020303" pitchFamily="18" charset="0"/>
                <a:ea typeface="Maku Bold" pitchFamily="2" charset="0"/>
                <a:cs typeface="JasmineUPC" panose="02020603050405020304" pitchFamily="18" charset="-34"/>
              </a:rPr>
              <a:t>Clinical Assistant Professor</a:t>
            </a:r>
          </a:p>
          <a:p>
            <a:pPr defTabSz="609585">
              <a:spcBef>
                <a:spcPts val="0"/>
              </a:spcBef>
            </a:pPr>
            <a:r>
              <a:rPr lang="en-US" sz="2000" dirty="0">
                <a:solidFill>
                  <a:prstClr val="white"/>
                </a:solidFill>
                <a:latin typeface="Georgia" panose="02040502050405020303" pitchFamily="18" charset="0"/>
                <a:ea typeface="Maku Bold" pitchFamily="2" charset="0"/>
                <a:cs typeface="JasmineUPC" panose="02020603050405020304" pitchFamily="18" charset="-34"/>
              </a:rPr>
              <a:t>Warren Alpert Medical School of Brown University</a:t>
            </a:r>
          </a:p>
          <a:p>
            <a:pPr defTabSz="609585">
              <a:spcBef>
                <a:spcPts val="0"/>
              </a:spcBef>
            </a:pPr>
            <a:endParaRPr lang="en-US" dirty="0">
              <a:solidFill>
                <a:prstClr val="white"/>
              </a:solidFill>
              <a:latin typeface="Georgia" panose="02040502050405020303" pitchFamily="18" charset="0"/>
              <a:ea typeface="Maku Bold" pitchFamily="2" charset="0"/>
              <a:cs typeface="JasmineUPC" panose="02020603050405020304" pitchFamily="18" charset="-34"/>
            </a:endParaRPr>
          </a:p>
        </p:txBody>
      </p:sp>
      <p:sp>
        <p:nvSpPr>
          <p:cNvPr id="4" name="Title 1">
            <a:extLst>
              <a:ext uri="{FF2B5EF4-FFF2-40B4-BE49-F238E27FC236}">
                <a16:creationId xmlns:a16="http://schemas.microsoft.com/office/drawing/2014/main" id="{BCE40C2A-59CD-2E05-CD83-FC3168B20077}"/>
              </a:ext>
            </a:extLst>
          </p:cNvPr>
          <p:cNvSpPr txBox="1">
            <a:spLocks/>
          </p:cNvSpPr>
          <p:nvPr/>
        </p:nvSpPr>
        <p:spPr>
          <a:xfrm>
            <a:off x="598638" y="-140312"/>
            <a:ext cx="5834988" cy="4388755"/>
          </a:xfrm>
          <a:prstGeom prst="rect">
            <a:avLst/>
          </a:prstGeom>
          <a:noFill/>
        </p:spPr>
        <p:txBody>
          <a:bodyPr vert="horz" lIns="121920" tIns="60960" rIns="121920" bIns="6096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1219170"/>
            <a:r>
              <a:rPr lang="en-US" sz="5333" dirty="0">
                <a:solidFill>
                  <a:prstClr val="black"/>
                </a:solidFill>
                <a:latin typeface="Georgia" panose="02040502050405020303" pitchFamily="18" charset="0"/>
                <a:ea typeface="Calibri" panose="020F0502020204030204" pitchFamily="34" charset="0"/>
                <a:cs typeface="Times New Roman" panose="02020603050405020304" pitchFamily="18" charset="0"/>
              </a:rPr>
              <a:t>Dispelling the Myths and Misinformation: What is Gender Affirmative Care</a:t>
            </a:r>
            <a:endParaRPr lang="en-US" sz="5333" b="1" u="sng" dirty="0">
              <a:solidFill>
                <a:prstClr val="black"/>
              </a:solidFill>
              <a:latin typeface="Georgia" panose="02040502050405020303" pitchFamily="18" charset="0"/>
              <a:ea typeface="Maku Bold" pitchFamily="2" charset="0"/>
              <a:cs typeface="Maku Bold" pitchFamily="2" charset="0"/>
            </a:endParaRPr>
          </a:p>
        </p:txBody>
      </p:sp>
    </p:spTree>
    <p:extLst>
      <p:ext uri="{BB962C8B-B14F-4D97-AF65-F5344CB8AC3E}">
        <p14:creationId xmlns:p14="http://schemas.microsoft.com/office/powerpoint/2010/main" val="67835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338478"/>
            <a:ext cx="10972800" cy="861775"/>
          </a:xfrm>
        </p:spPr>
        <p:txBody>
          <a:bodyPr/>
          <a:lstStyle/>
          <a:p>
            <a:r>
              <a:rPr lang="en-US" dirty="0">
                <a:cs typeface="Georgia"/>
              </a:rPr>
              <a:t>Disclosure Information</a:t>
            </a:r>
            <a:endParaRPr lang="en-US" dirty="0"/>
          </a:p>
        </p:txBody>
      </p:sp>
      <p:sp>
        <p:nvSpPr>
          <p:cNvPr id="3" name="Content Placeholder 2"/>
          <p:cNvSpPr>
            <a:spLocks noGrp="1"/>
          </p:cNvSpPr>
          <p:nvPr>
            <p:ph idx="1"/>
          </p:nvPr>
        </p:nvSpPr>
        <p:spPr/>
        <p:txBody>
          <a:bodyPr/>
          <a:lstStyle/>
          <a:p>
            <a:pPr marL="0" indent="0" algn="ctr">
              <a:buNone/>
            </a:pPr>
            <a:r>
              <a:rPr lang="en-US" sz="1867" dirty="0">
                <a:latin typeface="Helvetica Neue Light"/>
              </a:rPr>
              <a:t>I have no relevant financial relationships with the manufacturer(s) of any commercial product(s) and/or provider(s) of commercial services discussed in this CME activity.</a:t>
            </a:r>
          </a:p>
          <a:p>
            <a:pPr marL="0" indent="0" algn="ctr">
              <a:buNone/>
            </a:pPr>
            <a:endParaRPr lang="en-US" sz="1867" dirty="0">
              <a:latin typeface="Helvetica Neue Light"/>
            </a:endParaRPr>
          </a:p>
          <a:p>
            <a:pPr marL="0" indent="0" algn="ctr">
              <a:buNone/>
            </a:pPr>
            <a:r>
              <a:rPr lang="en-US" sz="1867" dirty="0">
                <a:latin typeface="Helvetica Neue Light"/>
              </a:rPr>
              <a:t>I do intend to discuss an unapproved/investigative use of a commercial product/device in my presentation.</a:t>
            </a:r>
          </a:p>
          <a:p>
            <a:pPr marL="0" indent="0" algn="ctr">
              <a:buNone/>
            </a:pPr>
            <a:endParaRPr lang="en-US" sz="1867" dirty="0">
              <a:latin typeface="Helvetica Neue Light"/>
            </a:endParaRPr>
          </a:p>
          <a:p>
            <a:pPr marL="0" indent="0" algn="ctr">
              <a:buNone/>
            </a:pPr>
            <a:r>
              <a:rPr lang="en-US" sz="1867" dirty="0">
                <a:latin typeface="Helvetica Neue Light"/>
              </a:rPr>
              <a:t>Gender Identity Disclosure</a:t>
            </a:r>
          </a:p>
          <a:p>
            <a:endParaRPr lang="en-US" sz="1867" dirty="0">
              <a:latin typeface="Helvetica Neue Light"/>
            </a:endParaRPr>
          </a:p>
        </p:txBody>
      </p:sp>
    </p:spTree>
    <p:extLst>
      <p:ext uri="{BB962C8B-B14F-4D97-AF65-F5344CB8AC3E}">
        <p14:creationId xmlns:p14="http://schemas.microsoft.com/office/powerpoint/2010/main" val="3938510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44471"/>
            <a:ext cx="10972800" cy="861775"/>
          </a:xfrm>
        </p:spPr>
        <p:txBody>
          <a:bodyPr/>
          <a:lstStyle/>
          <a:p>
            <a:r>
              <a:rPr lang="en-US" dirty="0">
                <a:solidFill>
                  <a:schemeClr val="tx1"/>
                </a:solidFill>
                <a:cs typeface="Georgia"/>
              </a:rPr>
              <a:t>Objectives</a:t>
            </a:r>
            <a:endParaRPr lang="en-US" dirty="0">
              <a:solidFill>
                <a:schemeClr val="tx1"/>
              </a:solidFill>
            </a:endParaRPr>
          </a:p>
        </p:txBody>
      </p:sp>
      <p:sp>
        <p:nvSpPr>
          <p:cNvPr id="3" name="Content Placeholder 2"/>
          <p:cNvSpPr>
            <a:spLocks noGrp="1"/>
          </p:cNvSpPr>
          <p:nvPr>
            <p:ph idx="1"/>
          </p:nvPr>
        </p:nvSpPr>
        <p:spPr>
          <a:xfrm>
            <a:off x="609600" y="1772531"/>
            <a:ext cx="10972800" cy="4236757"/>
          </a:xfrm>
        </p:spPr>
        <p:txBody>
          <a:bodyPr/>
          <a:lstStyle/>
          <a:p>
            <a:pPr algn="ctr">
              <a:buClr>
                <a:srgbClr val="FFFFFF"/>
              </a:buClr>
              <a:buSzPts val="4200"/>
              <a:buFont typeface="Arial" panose="020B0604020202020204" pitchFamily="34" charset="0"/>
              <a:buChar char="•"/>
            </a:pPr>
            <a:endParaRPr lang="en-US" sz="1867" dirty="0">
              <a:latin typeface="Helvetica Neue Light"/>
              <a:ea typeface="Helvetica Neue Light"/>
              <a:cs typeface="Helvetica Neue Light"/>
              <a:sym typeface="Helvetica Neue Light"/>
            </a:endParaRPr>
          </a:p>
          <a:p>
            <a:pPr algn="ctr">
              <a:buClr>
                <a:srgbClr val="FFFFFF"/>
              </a:buClr>
              <a:buSzPts val="4200"/>
              <a:buFont typeface="Arial" panose="020B0604020202020204" pitchFamily="34" charset="0"/>
              <a:buChar char="•"/>
            </a:pPr>
            <a:r>
              <a:rPr lang="en-US" sz="1867" dirty="0">
                <a:latin typeface="Helvetica Neue Light"/>
                <a:ea typeface="Helvetica Neue Light"/>
                <a:cs typeface="Helvetica Neue Light"/>
                <a:sym typeface="Helvetica Neue Light"/>
              </a:rPr>
              <a:t>Recognize the essential aspects of the gender affirmative care model and how it applies to youth and their families</a:t>
            </a:r>
          </a:p>
          <a:p>
            <a:pPr algn="ctr">
              <a:buClr>
                <a:srgbClr val="FFFFFF"/>
              </a:buClr>
              <a:buSzPts val="4200"/>
              <a:buFont typeface="Arial" panose="020B0604020202020204" pitchFamily="34" charset="0"/>
              <a:buChar char="•"/>
            </a:pPr>
            <a:endParaRPr lang="en-US" sz="1867" dirty="0">
              <a:latin typeface="Helvetica Neue Light"/>
              <a:ea typeface="Helvetica Neue Light"/>
              <a:cs typeface="Helvetica Neue Light"/>
              <a:sym typeface="Helvetica Neue Light"/>
            </a:endParaRPr>
          </a:p>
          <a:p>
            <a:pPr algn="ctr">
              <a:buClr>
                <a:srgbClr val="FFFFFF"/>
              </a:buClr>
              <a:buSzPts val="4200"/>
              <a:buFont typeface="Arial" panose="020B0604020202020204" pitchFamily="34" charset="0"/>
              <a:buChar char="•"/>
            </a:pPr>
            <a:r>
              <a:rPr lang="en-US" sz="1867" dirty="0">
                <a:latin typeface="Helvetica Neue Light"/>
                <a:ea typeface="Helvetica Neue Light"/>
                <a:cs typeface="Helvetica Neue Light"/>
                <a:sym typeface="Helvetica Neue Light"/>
              </a:rPr>
              <a:t>Appreciate how cumulative trauma and stigma contributes to mental health disparities and ways providers can foster resiliency</a:t>
            </a:r>
          </a:p>
          <a:p>
            <a:pPr algn="ctr">
              <a:buClr>
                <a:srgbClr val="FFFFFF"/>
              </a:buClr>
              <a:buSzPts val="4200"/>
              <a:buFont typeface="Arial" panose="020B0604020202020204" pitchFamily="34" charset="0"/>
              <a:buChar char="•"/>
            </a:pPr>
            <a:endParaRPr lang="en-US" sz="1867" dirty="0">
              <a:latin typeface="Helvetica Neue Light"/>
              <a:ea typeface="Helvetica Neue Light"/>
              <a:cs typeface="Helvetica Neue Light"/>
              <a:sym typeface="Helvetica Neue Light"/>
            </a:endParaRPr>
          </a:p>
          <a:p>
            <a:pPr algn="ctr">
              <a:buClr>
                <a:srgbClr val="FFFFFF"/>
              </a:buClr>
              <a:buSzPts val="4200"/>
              <a:buFont typeface="Arial" panose="020B0604020202020204" pitchFamily="34" charset="0"/>
              <a:buChar char="•"/>
            </a:pPr>
            <a:r>
              <a:rPr lang="en-US" sz="1867" dirty="0">
                <a:latin typeface="Helvetica Neue Light"/>
                <a:ea typeface="Helvetica Neue Light"/>
                <a:cs typeface="Helvetica Neue Light"/>
                <a:sym typeface="Helvetica Neue Light"/>
              </a:rPr>
              <a:t>Discuss the importance of family support and ways providers can foster parental understanding and acceptance</a:t>
            </a:r>
          </a:p>
        </p:txBody>
      </p:sp>
    </p:spTree>
    <p:extLst>
      <p:ext uri="{BB962C8B-B14F-4D97-AF65-F5344CB8AC3E}">
        <p14:creationId xmlns:p14="http://schemas.microsoft.com/office/powerpoint/2010/main" val="2721532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Gender</a:t>
            </a:r>
          </a:p>
        </p:txBody>
      </p:sp>
    </p:spTree>
    <p:extLst>
      <p:ext uri="{BB962C8B-B14F-4D97-AF65-F5344CB8AC3E}">
        <p14:creationId xmlns:p14="http://schemas.microsoft.com/office/powerpoint/2010/main" val="21440018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4"/>
          <p:cNvPicPr preferRelativeResize="0"/>
          <p:nvPr/>
        </p:nvPicPr>
        <p:blipFill rotWithShape="1">
          <a:blip r:embed="rId3">
            <a:alphaModFix/>
          </a:blip>
          <a:srcRect/>
          <a:stretch/>
        </p:blipFill>
        <p:spPr>
          <a:xfrm>
            <a:off x="1478491" y="0"/>
            <a:ext cx="637592" cy="6858000"/>
          </a:xfrm>
          <a:prstGeom prst="rect">
            <a:avLst/>
          </a:prstGeom>
          <a:noFill/>
          <a:ln>
            <a:noFill/>
          </a:ln>
        </p:spPr>
      </p:pic>
      <p:pic>
        <p:nvPicPr>
          <p:cNvPr id="64" name="Google Shape;64;p4"/>
          <p:cNvPicPr preferRelativeResize="0"/>
          <p:nvPr/>
        </p:nvPicPr>
        <p:blipFill rotWithShape="1">
          <a:blip r:embed="rId4">
            <a:alphaModFix/>
          </a:blip>
          <a:srcRect/>
          <a:stretch/>
        </p:blipFill>
        <p:spPr>
          <a:xfrm>
            <a:off x="3429001" y="571720"/>
            <a:ext cx="5705211" cy="571456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5"/>
          <p:cNvPicPr preferRelativeResize="0"/>
          <p:nvPr/>
        </p:nvPicPr>
        <p:blipFill rotWithShape="1">
          <a:blip r:embed="rId3">
            <a:alphaModFix/>
          </a:blip>
          <a:srcRect/>
          <a:stretch/>
        </p:blipFill>
        <p:spPr>
          <a:xfrm>
            <a:off x="1478491" y="0"/>
            <a:ext cx="637592" cy="6858000"/>
          </a:xfrm>
          <a:prstGeom prst="rect">
            <a:avLst/>
          </a:prstGeom>
          <a:noFill/>
          <a:ln>
            <a:noFill/>
          </a:ln>
        </p:spPr>
      </p:pic>
      <p:sp>
        <p:nvSpPr>
          <p:cNvPr id="71" name="Google Shape;71;p5"/>
          <p:cNvSpPr/>
          <p:nvPr/>
        </p:nvSpPr>
        <p:spPr>
          <a:xfrm>
            <a:off x="2116081" y="311270"/>
            <a:ext cx="8656851" cy="714174"/>
          </a:xfrm>
          <a:prstGeom prst="rect">
            <a:avLst/>
          </a:prstGeom>
          <a:noFill/>
          <a:ln>
            <a:noFill/>
          </a:ln>
        </p:spPr>
        <p:txBody>
          <a:bodyPr spcFirstLastPara="1" wrap="square" lIns="64283" tIns="32133" rIns="64283" bIns="32133" anchor="t" anchorCtr="0">
            <a:spAutoFit/>
          </a:bodyPr>
          <a:lstStyle/>
          <a:p>
            <a:pPr algn="ctr" defTabSz="609585">
              <a:buClr>
                <a:srgbClr val="FFFFFF"/>
              </a:buClr>
              <a:buSzPts val="6000"/>
            </a:pPr>
            <a:r>
              <a:rPr lang="en-US" sz="4219" b="1">
                <a:solidFill>
                  <a:srgbClr val="FFFFFF"/>
                </a:solidFill>
                <a:latin typeface="Georgia"/>
                <a:ea typeface="Georgia"/>
                <a:cs typeface="Georgia"/>
                <a:sym typeface="Georgia"/>
              </a:rPr>
              <a:t>The “Binary”</a:t>
            </a:r>
            <a:endParaRPr sz="1265">
              <a:solidFill>
                <a:prstClr val="black"/>
              </a:solidFill>
              <a:latin typeface="Calibri"/>
            </a:endParaRPr>
          </a:p>
        </p:txBody>
      </p:sp>
      <p:pic>
        <p:nvPicPr>
          <p:cNvPr id="72" name="Google Shape;72;p5"/>
          <p:cNvPicPr preferRelativeResize="0"/>
          <p:nvPr/>
        </p:nvPicPr>
        <p:blipFill rotWithShape="1">
          <a:blip r:embed="rId4">
            <a:alphaModFix/>
          </a:blip>
          <a:srcRect/>
          <a:stretch/>
        </p:blipFill>
        <p:spPr>
          <a:xfrm>
            <a:off x="3547431" y="1336677"/>
            <a:ext cx="6119247" cy="503798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179" y="723900"/>
            <a:ext cx="10515601" cy="667694"/>
          </a:xfrm>
        </p:spPr>
        <p:txBody>
          <a:bodyPr>
            <a:normAutofit fontScale="90000"/>
          </a:bodyPr>
          <a:lstStyle/>
          <a:p>
            <a:r>
              <a:rPr lang="en-US" dirty="0"/>
              <a:t>Agenda</a:t>
            </a:r>
          </a:p>
        </p:txBody>
      </p:sp>
      <p:graphicFrame>
        <p:nvGraphicFramePr>
          <p:cNvPr id="5" name="Table 4"/>
          <p:cNvGraphicFramePr>
            <a:graphicFrameLocks noGrp="1"/>
          </p:cNvGraphicFramePr>
          <p:nvPr>
            <p:extLst>
              <p:ext uri="{D42A27DB-BD31-4B8C-83A1-F6EECF244321}">
                <p14:modId xmlns:p14="http://schemas.microsoft.com/office/powerpoint/2010/main" val="2993308964"/>
              </p:ext>
            </p:extLst>
          </p:nvPr>
        </p:nvGraphicFramePr>
        <p:xfrm>
          <a:off x="380179" y="1394982"/>
          <a:ext cx="11089240" cy="4486532"/>
        </p:xfrm>
        <a:graphic>
          <a:graphicData uri="http://schemas.openxmlformats.org/drawingml/2006/table">
            <a:tbl>
              <a:tblPr firstRow="1" bandRow="1">
                <a:tableStyleId>{5C22544A-7EE6-4342-B048-85BDC9FD1C3A}</a:tableStyleId>
              </a:tblPr>
              <a:tblGrid>
                <a:gridCol w="9039866">
                  <a:extLst>
                    <a:ext uri="{9D8B030D-6E8A-4147-A177-3AD203B41FA5}">
                      <a16:colId xmlns:a16="http://schemas.microsoft.com/office/drawing/2014/main" val="236076315"/>
                    </a:ext>
                  </a:extLst>
                </a:gridCol>
                <a:gridCol w="2049374">
                  <a:extLst>
                    <a:ext uri="{9D8B030D-6E8A-4147-A177-3AD203B41FA5}">
                      <a16:colId xmlns:a16="http://schemas.microsoft.com/office/drawing/2014/main" val="2018148115"/>
                    </a:ext>
                  </a:extLst>
                </a:gridCol>
              </a:tblGrid>
              <a:tr h="498370">
                <a:tc>
                  <a:txBody>
                    <a:bodyPr/>
                    <a:lstStyle/>
                    <a:p>
                      <a:r>
                        <a:rPr lang="en-US" sz="2000" dirty="0"/>
                        <a:t>Presenter/Topic</a:t>
                      </a:r>
                    </a:p>
                  </a:txBody>
                  <a:tcPr/>
                </a:tc>
                <a:tc>
                  <a:txBody>
                    <a:bodyPr/>
                    <a:lstStyle/>
                    <a:p>
                      <a:r>
                        <a:rPr lang="en-US" sz="2000" dirty="0"/>
                        <a:t>Time</a:t>
                      </a:r>
                    </a:p>
                  </a:txBody>
                  <a:tcPr/>
                </a:tc>
                <a:extLst>
                  <a:ext uri="{0D108BD9-81ED-4DB2-BD59-A6C34878D82A}">
                    <a16:rowId xmlns:a16="http://schemas.microsoft.com/office/drawing/2014/main" val="38994862"/>
                  </a:ext>
                </a:extLst>
              </a:tr>
              <a:tr h="788772">
                <a:tc>
                  <a:txBody>
                    <a:bodyPr/>
                    <a:lstStyle/>
                    <a:p>
                      <a:r>
                        <a:rPr lang="en-US" sz="1800" b="1" dirty="0">
                          <a:solidFill>
                            <a:schemeClr val="accent6"/>
                          </a:solidFill>
                        </a:rPr>
                        <a:t>Welcome</a:t>
                      </a:r>
                    </a:p>
                    <a:p>
                      <a:r>
                        <a:rPr lang="en-US" sz="1800" b="0" i="1" kern="1200" dirty="0">
                          <a:solidFill>
                            <a:schemeClr val="accent6"/>
                          </a:solidFill>
                          <a:latin typeface="+mn-lt"/>
                          <a:ea typeface="+mn-ea"/>
                          <a:cs typeface="+mn-cs"/>
                        </a:rPr>
                        <a:t>Pat Flanagan, MD, Clinical Director and PCMH Kids Co-Chair</a:t>
                      </a:r>
                    </a:p>
                  </a:txBody>
                  <a:tcPr/>
                </a:tc>
                <a:tc>
                  <a:txBody>
                    <a:bodyPr/>
                    <a:lstStyle/>
                    <a:p>
                      <a:pPr marL="0" marR="0" lvl="0" indent="0" algn="l" defTabSz="914484" rtl="0" eaLnBrk="1" fontAlgn="auto" latinLnBrk="0" hangingPunct="1">
                        <a:lnSpc>
                          <a:spcPct val="100000"/>
                        </a:lnSpc>
                        <a:spcBef>
                          <a:spcPts val="0"/>
                        </a:spcBef>
                        <a:spcAft>
                          <a:spcPts val="0"/>
                        </a:spcAft>
                        <a:buClrTx/>
                        <a:buSzTx/>
                        <a:buFontTx/>
                        <a:buNone/>
                        <a:tabLst/>
                        <a:defRPr/>
                      </a:pPr>
                      <a:r>
                        <a:rPr lang="en-US" sz="1800" dirty="0">
                          <a:solidFill>
                            <a:schemeClr val="accent6"/>
                          </a:solidFill>
                        </a:rPr>
                        <a:t>5 minutes</a:t>
                      </a:r>
                    </a:p>
                  </a:txBody>
                  <a:tcPr/>
                </a:tc>
                <a:extLst>
                  <a:ext uri="{0D108BD9-81ED-4DB2-BD59-A6C34878D82A}">
                    <a16:rowId xmlns:a16="http://schemas.microsoft.com/office/drawing/2014/main" val="1121973362"/>
                  </a:ext>
                </a:extLst>
              </a:tr>
              <a:tr h="775700">
                <a:tc>
                  <a:txBody>
                    <a:bodyPr/>
                    <a:lstStyle/>
                    <a:p>
                      <a:pPr marL="0" marR="0" lvl="0" indent="0" algn="l" defTabSz="914484" rtl="0" eaLnBrk="1" fontAlgn="auto" latinLnBrk="0" hangingPunct="1">
                        <a:lnSpc>
                          <a:spcPct val="100000"/>
                        </a:lnSpc>
                        <a:spcBef>
                          <a:spcPts val="0"/>
                        </a:spcBef>
                        <a:spcAft>
                          <a:spcPts val="0"/>
                        </a:spcAft>
                        <a:buClrTx/>
                        <a:buSzTx/>
                        <a:buFontTx/>
                        <a:buNone/>
                        <a:tabLst/>
                        <a:defRPr/>
                      </a:pPr>
                      <a:r>
                        <a:rPr lang="en-US" sz="1800" b="1" i="1" kern="1200" baseline="0" dirty="0">
                          <a:solidFill>
                            <a:schemeClr val="accent6"/>
                          </a:solidFill>
                          <a:latin typeface="+mn-lt"/>
                          <a:ea typeface="+mn-ea"/>
                          <a:cs typeface="+mn-cs"/>
                        </a:rPr>
                        <a:t>Demographic Data Collection Pilot Opportunity Feedback</a:t>
                      </a:r>
                    </a:p>
                    <a:p>
                      <a:pPr marL="0" marR="0" lvl="0" indent="0" algn="l" defTabSz="914484" rtl="0" eaLnBrk="1" fontAlgn="auto" latinLnBrk="0" hangingPunct="1">
                        <a:lnSpc>
                          <a:spcPct val="100000"/>
                        </a:lnSpc>
                        <a:spcBef>
                          <a:spcPts val="0"/>
                        </a:spcBef>
                        <a:spcAft>
                          <a:spcPts val="0"/>
                        </a:spcAft>
                        <a:buClrTx/>
                        <a:buSzTx/>
                        <a:buFontTx/>
                        <a:buNone/>
                        <a:tabLst/>
                        <a:defRPr/>
                      </a:pPr>
                      <a:r>
                        <a:rPr lang="en-US" sz="1800" b="0" i="1" kern="1200" baseline="0" dirty="0">
                          <a:solidFill>
                            <a:schemeClr val="accent6"/>
                          </a:solidFill>
                          <a:latin typeface="+mn-lt"/>
                          <a:ea typeface="+mn-ea"/>
                          <a:cs typeface="+mn-cs"/>
                        </a:rPr>
                        <a:t>Yolanda Bowes</a:t>
                      </a:r>
                    </a:p>
                  </a:txBody>
                  <a:tcPr/>
                </a:tc>
                <a:tc>
                  <a:txBody>
                    <a:bodyPr/>
                    <a:lstStyle/>
                    <a:p>
                      <a:r>
                        <a:rPr lang="en-US" sz="1800" dirty="0">
                          <a:solidFill>
                            <a:schemeClr val="accent6"/>
                          </a:solidFill>
                        </a:rPr>
                        <a:t>10 minutes</a:t>
                      </a:r>
                    </a:p>
                  </a:txBody>
                  <a:tcPr/>
                </a:tc>
                <a:extLst>
                  <a:ext uri="{0D108BD9-81ED-4DB2-BD59-A6C34878D82A}">
                    <a16:rowId xmlns:a16="http://schemas.microsoft.com/office/drawing/2014/main" val="628022762"/>
                  </a:ext>
                </a:extLst>
              </a:tr>
              <a:tr h="775700">
                <a:tc>
                  <a:txBody>
                    <a:bodyPr/>
                    <a:lstStyle/>
                    <a:p>
                      <a:r>
                        <a:rPr lang="en-US" sz="1800" b="1" i="1" kern="1200" baseline="0">
                          <a:solidFill>
                            <a:schemeClr val="accent6"/>
                          </a:solidFill>
                          <a:latin typeface="+mn-lt"/>
                          <a:ea typeface="+mn-ea"/>
                          <a:cs typeface="+mn-cs"/>
                        </a:rPr>
                        <a:t>Dispelling the Myths and Misinformation: What is Gender Affirmative Care</a:t>
                      </a:r>
                    </a:p>
                    <a:p>
                      <a:r>
                        <a:rPr lang="en-US" sz="1800" b="0" i="1" kern="1200" baseline="0">
                          <a:solidFill>
                            <a:schemeClr val="accent6"/>
                          </a:solidFill>
                          <a:latin typeface="+mn-lt"/>
                          <a:ea typeface="+mn-ea"/>
                          <a:cs typeface="+mn-cs"/>
                        </a:rPr>
                        <a:t>Jason </a:t>
                      </a:r>
                      <a:r>
                        <a:rPr lang="en-US" sz="1800" b="0" i="1" kern="1200" baseline="0" dirty="0">
                          <a:solidFill>
                            <a:schemeClr val="accent6"/>
                          </a:solidFill>
                          <a:latin typeface="+mn-lt"/>
                          <a:ea typeface="+mn-ea"/>
                          <a:cs typeface="+mn-cs"/>
                        </a:rPr>
                        <a:t>Rafferty, MD, MPH, </a:t>
                      </a:r>
                      <a:r>
                        <a:rPr lang="en-US" sz="1800" b="0" i="1" kern="1200" baseline="0" dirty="0" err="1">
                          <a:solidFill>
                            <a:schemeClr val="accent6"/>
                          </a:solidFill>
                          <a:latin typeface="+mn-lt"/>
                          <a:ea typeface="+mn-ea"/>
                          <a:cs typeface="+mn-cs"/>
                        </a:rPr>
                        <a:t>EdM</a:t>
                      </a:r>
                      <a:r>
                        <a:rPr lang="en-US" sz="1800" b="0" i="1" kern="1200" baseline="0" dirty="0">
                          <a:solidFill>
                            <a:schemeClr val="accent6"/>
                          </a:solidFill>
                          <a:latin typeface="+mn-lt"/>
                          <a:ea typeface="+mn-ea"/>
                          <a:cs typeface="+mn-cs"/>
                        </a:rPr>
                        <a:t>, Pediatrician and Child Psychiatrist, Lifespan</a:t>
                      </a:r>
                    </a:p>
                  </a:txBody>
                  <a:tcPr/>
                </a:tc>
                <a:tc>
                  <a:txBody>
                    <a:bodyPr/>
                    <a:lstStyle/>
                    <a:p>
                      <a:r>
                        <a:rPr lang="en-US" sz="1800" dirty="0">
                          <a:solidFill>
                            <a:schemeClr val="accent6"/>
                          </a:solidFill>
                        </a:rPr>
                        <a:t>25 minutes</a:t>
                      </a:r>
                    </a:p>
                  </a:txBody>
                  <a:tcPr/>
                </a:tc>
                <a:extLst>
                  <a:ext uri="{0D108BD9-81ED-4DB2-BD59-A6C34878D82A}">
                    <a16:rowId xmlns:a16="http://schemas.microsoft.com/office/drawing/2014/main" val="4187044612"/>
                  </a:ext>
                </a:extLst>
              </a:tr>
              <a:tr h="778966">
                <a:tc>
                  <a:txBody>
                    <a:bodyPr/>
                    <a:lstStyle/>
                    <a:p>
                      <a:r>
                        <a:rPr lang="en-US" sz="1800" b="1" i="1" kern="1200" baseline="0" dirty="0">
                          <a:solidFill>
                            <a:schemeClr val="accent6"/>
                          </a:solidFill>
                          <a:latin typeface="+mn-lt"/>
                          <a:ea typeface="+mn-ea"/>
                          <a:cs typeface="+mn-cs"/>
                        </a:rPr>
                        <a:t>Discrimination &amp; the Impact on Accessing Gender Affirming &amp; Queer Competent Mental Health</a:t>
                      </a:r>
                    </a:p>
                    <a:p>
                      <a:r>
                        <a:rPr lang="en-US" sz="1800" b="0" i="1" kern="1200" baseline="0" dirty="0">
                          <a:solidFill>
                            <a:schemeClr val="accent6"/>
                          </a:solidFill>
                          <a:latin typeface="+mn-lt"/>
                          <a:ea typeface="+mn-ea"/>
                          <a:cs typeface="+mn-cs"/>
                        </a:rPr>
                        <a:t>Amy Nunn, ScD, MS, Executive Director Rhode Island Public Health Institute</a:t>
                      </a:r>
                    </a:p>
                    <a:p>
                      <a:r>
                        <a:rPr lang="en-US" sz="1800" b="0" i="1" kern="1200" baseline="0" dirty="0">
                          <a:solidFill>
                            <a:schemeClr val="accent6"/>
                          </a:solidFill>
                          <a:latin typeface="+mn-lt"/>
                          <a:ea typeface="+mn-ea"/>
                          <a:cs typeface="+mn-cs"/>
                        </a:rPr>
                        <a:t>Professor of Public Health and Medicine, Brown University</a:t>
                      </a:r>
                    </a:p>
                  </a:txBody>
                  <a:tcPr/>
                </a:tc>
                <a:tc>
                  <a:txBody>
                    <a:bodyPr/>
                    <a:lstStyle/>
                    <a:p>
                      <a:pPr marL="0" marR="0" lvl="0" indent="0" algn="l" defTabSz="914484" rtl="0" eaLnBrk="1" fontAlgn="auto" latinLnBrk="0" hangingPunct="1">
                        <a:lnSpc>
                          <a:spcPct val="100000"/>
                        </a:lnSpc>
                        <a:spcBef>
                          <a:spcPts val="0"/>
                        </a:spcBef>
                        <a:spcAft>
                          <a:spcPts val="0"/>
                        </a:spcAft>
                        <a:buClrTx/>
                        <a:buSzTx/>
                        <a:buFontTx/>
                        <a:buNone/>
                        <a:tabLst/>
                        <a:defRPr/>
                      </a:pPr>
                      <a:r>
                        <a:rPr lang="en-US" sz="1800" dirty="0">
                          <a:solidFill>
                            <a:schemeClr val="accent6"/>
                          </a:solidFill>
                        </a:rPr>
                        <a:t>25 minutes</a:t>
                      </a:r>
                    </a:p>
                    <a:p>
                      <a:endParaRPr lang="en-US" sz="1800" dirty="0">
                        <a:solidFill>
                          <a:schemeClr val="accent6"/>
                        </a:solidFill>
                      </a:endParaRPr>
                    </a:p>
                  </a:txBody>
                  <a:tcPr/>
                </a:tc>
                <a:extLst>
                  <a:ext uri="{0D108BD9-81ED-4DB2-BD59-A6C34878D82A}">
                    <a16:rowId xmlns:a16="http://schemas.microsoft.com/office/drawing/2014/main" val="1457150187"/>
                  </a:ext>
                </a:extLst>
              </a:tr>
              <a:tr h="459270">
                <a:tc>
                  <a:txBody>
                    <a:bodyPr/>
                    <a:lstStyle/>
                    <a:p>
                      <a:r>
                        <a:rPr lang="en-US" sz="1800" b="1" i="1" dirty="0">
                          <a:solidFill>
                            <a:schemeClr val="accent6"/>
                          </a:solidFill>
                        </a:rPr>
                        <a:t>Q&amp;</a:t>
                      </a:r>
                      <a:r>
                        <a:rPr lang="en-US" sz="1800" b="1" i="1" baseline="0" dirty="0">
                          <a:solidFill>
                            <a:schemeClr val="accent6"/>
                          </a:solidFill>
                        </a:rPr>
                        <a:t>A / Discussion</a:t>
                      </a:r>
                      <a:endParaRPr lang="en-US" sz="1800" b="1" i="1" dirty="0">
                        <a:solidFill>
                          <a:schemeClr val="accent6"/>
                        </a:solidFill>
                      </a:endParaRPr>
                    </a:p>
                  </a:txBody>
                  <a:tcPr/>
                </a:tc>
                <a:tc>
                  <a:txBody>
                    <a:bodyPr/>
                    <a:lstStyle/>
                    <a:p>
                      <a:pPr marL="0" marR="0" lvl="0" indent="0" algn="l" defTabSz="914484" rtl="0" eaLnBrk="1" fontAlgn="auto" latinLnBrk="0" hangingPunct="1">
                        <a:lnSpc>
                          <a:spcPct val="100000"/>
                        </a:lnSpc>
                        <a:spcBef>
                          <a:spcPts val="0"/>
                        </a:spcBef>
                        <a:spcAft>
                          <a:spcPts val="0"/>
                        </a:spcAft>
                        <a:buClrTx/>
                        <a:buSzTx/>
                        <a:buFontTx/>
                        <a:buNone/>
                        <a:tabLst/>
                        <a:defRPr/>
                      </a:pPr>
                      <a:r>
                        <a:rPr lang="en-US" sz="1800" dirty="0">
                          <a:solidFill>
                            <a:schemeClr val="accent6"/>
                          </a:solidFill>
                        </a:rPr>
                        <a:t>15 minutes</a:t>
                      </a:r>
                    </a:p>
                  </a:txBody>
                  <a:tcPr/>
                </a:tc>
                <a:extLst>
                  <a:ext uri="{0D108BD9-81ED-4DB2-BD59-A6C34878D82A}">
                    <a16:rowId xmlns:a16="http://schemas.microsoft.com/office/drawing/2014/main" val="4274942901"/>
                  </a:ext>
                </a:extLst>
              </a:tr>
            </a:tbl>
          </a:graphicData>
        </a:graphic>
      </p:graphicFrame>
    </p:spTree>
    <p:extLst>
      <p:ext uri="{BB962C8B-B14F-4D97-AF65-F5344CB8AC3E}">
        <p14:creationId xmlns:p14="http://schemas.microsoft.com/office/powerpoint/2010/main" val="206115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8" name="Google Shape;78;p6"/>
          <p:cNvSpPr/>
          <p:nvPr/>
        </p:nvSpPr>
        <p:spPr>
          <a:xfrm>
            <a:off x="1524004" y="6451027"/>
            <a:ext cx="8875059" cy="791246"/>
          </a:xfrm>
          <a:prstGeom prst="rect">
            <a:avLst/>
          </a:prstGeom>
          <a:noFill/>
          <a:ln>
            <a:noFill/>
          </a:ln>
        </p:spPr>
        <p:txBody>
          <a:bodyPr spcFirstLastPara="1" wrap="square" lIns="64283" tIns="32133" rIns="64283" bIns="32133" anchor="t" anchorCtr="0">
            <a:spAutoFit/>
          </a:bodyPr>
          <a:lstStyle/>
          <a:p>
            <a:pPr algn="ctr" defTabSz="609585">
              <a:lnSpc>
                <a:spcPct val="117999"/>
              </a:lnSpc>
              <a:buClr>
                <a:srgbClr val="FFFFFF"/>
              </a:buClr>
              <a:buSzPts val="2844"/>
            </a:pPr>
            <a:r>
              <a:rPr lang="en-US" sz="2000" i="1" dirty="0">
                <a:solidFill>
                  <a:prstClr val="black"/>
                </a:solidFill>
                <a:latin typeface="Helvetica Neue Light"/>
                <a:ea typeface="Helvetica Neue Light"/>
                <a:cs typeface="Helvetica Neue Light"/>
                <a:sym typeface="Helvetica Neue Light"/>
              </a:rPr>
              <a:t>http://itspronouncedmetrosexual.com/2015/03/the-genderbread-person-v3/</a:t>
            </a:r>
            <a:endParaRPr sz="1265" dirty="0">
              <a:solidFill>
                <a:prstClr val="black"/>
              </a:solidFill>
              <a:latin typeface="Calibri"/>
            </a:endParaRPr>
          </a:p>
          <a:p>
            <a:pPr algn="ctr" defTabSz="609585">
              <a:lnSpc>
                <a:spcPct val="117999"/>
              </a:lnSpc>
              <a:buClr>
                <a:srgbClr val="FFFFFF"/>
              </a:buClr>
              <a:buSzPts val="2844"/>
            </a:pPr>
            <a:endParaRPr sz="2000" i="1" dirty="0">
              <a:solidFill>
                <a:prstClr val="black"/>
              </a:solidFill>
              <a:latin typeface="Helvetica Neue Light"/>
              <a:ea typeface="Helvetica Neue Light"/>
              <a:cs typeface="Helvetica Neue Light"/>
              <a:sym typeface="Helvetica Neue Light"/>
            </a:endParaRPr>
          </a:p>
        </p:txBody>
      </p:sp>
      <p:pic>
        <p:nvPicPr>
          <p:cNvPr id="79" name="Google Shape;79;p6"/>
          <p:cNvPicPr preferRelativeResize="0"/>
          <p:nvPr/>
        </p:nvPicPr>
        <p:blipFill rotWithShape="1">
          <a:blip r:embed="rId3">
            <a:alphaModFix/>
          </a:blip>
          <a:srcRect/>
          <a:stretch/>
        </p:blipFill>
        <p:spPr>
          <a:xfrm>
            <a:off x="1487670" y="222698"/>
            <a:ext cx="9216663" cy="5977580"/>
          </a:xfrm>
          <a:prstGeom prst="rect">
            <a:avLst/>
          </a:prstGeom>
          <a:noFill/>
          <a:ln>
            <a:noFill/>
          </a:ln>
        </p:spPr>
      </p:pic>
      <p:sp>
        <p:nvSpPr>
          <p:cNvPr id="80" name="Google Shape;80;p6"/>
          <p:cNvSpPr txBox="1">
            <a:spLocks noGrp="1"/>
          </p:cNvSpPr>
          <p:nvPr>
            <p:ph type="sldNum" idx="12"/>
          </p:nvPr>
        </p:nvSpPr>
        <p:spPr>
          <a:xfrm>
            <a:off x="7981951" y="6356351"/>
            <a:ext cx="2057400" cy="365200"/>
          </a:xfrm>
          <a:prstGeom prst="rect">
            <a:avLst/>
          </a:prstGeom>
          <a:noFill/>
          <a:ln>
            <a:noFill/>
          </a:ln>
        </p:spPr>
        <p:txBody>
          <a:bodyPr spcFirstLastPara="1" vert="horz" wrap="square" lIns="64283" tIns="32133" rIns="64283" bIns="32133" rtlCol="0" anchor="ctr" anchorCtr="0">
            <a:noAutofit/>
          </a:bodyPr>
          <a:lstStyle/>
          <a:p>
            <a:pPr defTabSz="609585">
              <a:buClr>
                <a:srgbClr val="888888"/>
              </a:buClr>
              <a:buSzPts val="1700"/>
            </a:pPr>
            <a:fld id="{00000000-1234-1234-1234-123412341234}" type="slidenum">
              <a:rPr lang="en-US" sz="2400">
                <a:solidFill>
                  <a:prstClr val="black"/>
                </a:solidFill>
                <a:latin typeface="Calibri"/>
              </a:rPr>
              <a:pPr defTabSz="609585">
                <a:buClr>
                  <a:srgbClr val="888888"/>
                </a:buClr>
                <a:buSzPts val="1700"/>
              </a:pPr>
              <a:t>20</a:t>
            </a:fld>
            <a:endParaRPr sz="2400">
              <a:solidFill>
                <a:prstClr val="black"/>
              </a:solidFill>
              <a:latin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7"/>
          <p:cNvSpPr/>
          <p:nvPr/>
        </p:nvSpPr>
        <p:spPr>
          <a:xfrm>
            <a:off x="1524004" y="6451027"/>
            <a:ext cx="8875059" cy="791246"/>
          </a:xfrm>
          <a:prstGeom prst="rect">
            <a:avLst/>
          </a:prstGeom>
          <a:noFill/>
          <a:ln>
            <a:noFill/>
          </a:ln>
        </p:spPr>
        <p:txBody>
          <a:bodyPr spcFirstLastPara="1" wrap="square" lIns="64283" tIns="32133" rIns="64283" bIns="32133" anchor="t" anchorCtr="0">
            <a:spAutoFit/>
          </a:bodyPr>
          <a:lstStyle/>
          <a:p>
            <a:pPr algn="ctr" defTabSz="609585">
              <a:lnSpc>
                <a:spcPct val="117999"/>
              </a:lnSpc>
              <a:buClr>
                <a:srgbClr val="FFFFFF"/>
              </a:buClr>
              <a:buSzPts val="2844"/>
            </a:pPr>
            <a:r>
              <a:rPr lang="en-US" sz="2000" i="1">
                <a:solidFill>
                  <a:srgbClr val="FFFFFF"/>
                </a:solidFill>
                <a:latin typeface="Helvetica Neue Light"/>
                <a:ea typeface="Helvetica Neue Light"/>
                <a:cs typeface="Helvetica Neue Light"/>
                <a:sym typeface="Helvetica Neue Light"/>
              </a:rPr>
              <a:t>http://itspronouncedmetrosexual.com/2015/03/the-genderbread-person-v3/</a:t>
            </a:r>
            <a:endParaRPr sz="1265">
              <a:solidFill>
                <a:prstClr val="black"/>
              </a:solidFill>
              <a:latin typeface="Calibri"/>
            </a:endParaRPr>
          </a:p>
          <a:p>
            <a:pPr algn="ctr" defTabSz="609585">
              <a:lnSpc>
                <a:spcPct val="117999"/>
              </a:lnSpc>
              <a:buClr>
                <a:srgbClr val="FFFFFF"/>
              </a:buClr>
              <a:buSzPts val="2844"/>
            </a:pPr>
            <a:endParaRPr sz="2000" i="1">
              <a:solidFill>
                <a:srgbClr val="FFFFFF"/>
              </a:solidFill>
              <a:latin typeface="Helvetica Neue Light"/>
              <a:ea typeface="Helvetica Neue Light"/>
              <a:cs typeface="Helvetica Neue Light"/>
              <a:sym typeface="Helvetica Neue Light"/>
            </a:endParaRPr>
          </a:p>
        </p:txBody>
      </p:sp>
      <p:pic>
        <p:nvPicPr>
          <p:cNvPr id="86" name="Google Shape;86;p7"/>
          <p:cNvPicPr preferRelativeResize="0"/>
          <p:nvPr/>
        </p:nvPicPr>
        <p:blipFill rotWithShape="1">
          <a:blip r:embed="rId3">
            <a:alphaModFix/>
          </a:blip>
          <a:srcRect/>
          <a:stretch/>
        </p:blipFill>
        <p:spPr>
          <a:xfrm>
            <a:off x="1658472" y="0"/>
            <a:ext cx="8875059" cy="6858000"/>
          </a:xfrm>
          <a:prstGeom prst="rect">
            <a:avLst/>
          </a:prstGeom>
          <a:noFill/>
          <a:ln>
            <a:noFill/>
          </a:ln>
        </p:spPr>
      </p:pic>
      <p:sp>
        <p:nvSpPr>
          <p:cNvPr id="87" name="Google Shape;87;p7"/>
          <p:cNvSpPr txBox="1">
            <a:spLocks noGrp="1"/>
          </p:cNvSpPr>
          <p:nvPr>
            <p:ph type="sldNum" idx="12"/>
          </p:nvPr>
        </p:nvSpPr>
        <p:spPr>
          <a:xfrm>
            <a:off x="7981951" y="6356351"/>
            <a:ext cx="2057400" cy="365200"/>
          </a:xfrm>
          <a:prstGeom prst="rect">
            <a:avLst/>
          </a:prstGeom>
          <a:noFill/>
          <a:ln>
            <a:noFill/>
          </a:ln>
        </p:spPr>
        <p:txBody>
          <a:bodyPr spcFirstLastPara="1" vert="horz" wrap="square" lIns="64283" tIns="32133" rIns="64283" bIns="32133" rtlCol="0" anchor="ctr" anchorCtr="0">
            <a:noAutofit/>
          </a:bodyPr>
          <a:lstStyle/>
          <a:p>
            <a:pPr defTabSz="609585">
              <a:buClr>
                <a:srgbClr val="888888"/>
              </a:buClr>
              <a:buSzPts val="1700"/>
            </a:pPr>
            <a:fld id="{00000000-1234-1234-1234-123412341234}" type="slidenum">
              <a:rPr lang="en-US" sz="2400">
                <a:solidFill>
                  <a:prstClr val="black"/>
                </a:solidFill>
                <a:latin typeface="Calibri"/>
              </a:rPr>
              <a:pPr defTabSz="609585">
                <a:buClr>
                  <a:srgbClr val="888888"/>
                </a:buClr>
                <a:buSzPts val="1700"/>
              </a:pPr>
              <a:t>21</a:t>
            </a:fld>
            <a:endParaRPr sz="2400">
              <a:solidFill>
                <a:prstClr val="black"/>
              </a:solidFill>
              <a:latin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4" name="Google Shape;94;p8"/>
          <p:cNvSpPr/>
          <p:nvPr/>
        </p:nvSpPr>
        <p:spPr>
          <a:xfrm>
            <a:off x="1524004" y="5959502"/>
            <a:ext cx="8875059" cy="319130"/>
          </a:xfrm>
          <a:prstGeom prst="rect">
            <a:avLst/>
          </a:prstGeom>
          <a:noFill/>
          <a:ln>
            <a:noFill/>
          </a:ln>
        </p:spPr>
        <p:txBody>
          <a:bodyPr spcFirstLastPara="1" wrap="square" lIns="64283" tIns="32133" rIns="64283" bIns="32133" anchor="t" anchorCtr="0">
            <a:spAutoFit/>
          </a:bodyPr>
          <a:lstStyle/>
          <a:p>
            <a:pPr algn="ctr" defTabSz="609585">
              <a:lnSpc>
                <a:spcPct val="117999"/>
              </a:lnSpc>
              <a:buClr>
                <a:srgbClr val="FFFFFF"/>
              </a:buClr>
              <a:buSzPts val="1991"/>
            </a:pPr>
            <a:r>
              <a:rPr lang="en-US" sz="1400" i="1">
                <a:solidFill>
                  <a:srgbClr val="FFFFFF"/>
                </a:solidFill>
                <a:latin typeface="Helvetica Neue Light"/>
                <a:ea typeface="Helvetica Neue Light"/>
                <a:cs typeface="Helvetica Neue Light"/>
                <a:sym typeface="Helvetica Neue Light"/>
              </a:rPr>
              <a:t>Images taken from The Gender Book, are publicly available on the book’s website, www.thegenderbook.com </a:t>
            </a:r>
            <a:endParaRPr sz="1265">
              <a:solidFill>
                <a:prstClr val="black"/>
              </a:solidFill>
              <a:latin typeface="Calibri"/>
            </a:endParaRPr>
          </a:p>
        </p:txBody>
      </p:sp>
      <p:pic>
        <p:nvPicPr>
          <p:cNvPr id="95" name="Google Shape;95;p8"/>
          <p:cNvPicPr preferRelativeResize="0"/>
          <p:nvPr/>
        </p:nvPicPr>
        <p:blipFill rotWithShape="1">
          <a:blip r:embed="rId3">
            <a:alphaModFix/>
          </a:blip>
          <a:srcRect/>
          <a:stretch/>
        </p:blipFill>
        <p:spPr>
          <a:xfrm>
            <a:off x="832886" y="51037"/>
            <a:ext cx="10526229" cy="6806963"/>
          </a:xfrm>
          <a:prstGeom prst="rect">
            <a:avLst/>
          </a:prstGeom>
          <a:noFill/>
          <a:ln>
            <a:noFill/>
          </a:ln>
        </p:spPr>
      </p:pic>
      <p:sp>
        <p:nvSpPr>
          <p:cNvPr id="96" name="Google Shape;96;p8"/>
          <p:cNvSpPr txBox="1">
            <a:spLocks noGrp="1"/>
          </p:cNvSpPr>
          <p:nvPr>
            <p:ph type="sldNum" idx="12"/>
          </p:nvPr>
        </p:nvSpPr>
        <p:spPr>
          <a:xfrm>
            <a:off x="7981951" y="6356351"/>
            <a:ext cx="2057400" cy="365200"/>
          </a:xfrm>
          <a:prstGeom prst="rect">
            <a:avLst/>
          </a:prstGeom>
          <a:noFill/>
          <a:ln>
            <a:noFill/>
          </a:ln>
        </p:spPr>
        <p:txBody>
          <a:bodyPr spcFirstLastPara="1" vert="horz" wrap="square" lIns="64283" tIns="32133" rIns="64283" bIns="32133" rtlCol="0" anchor="ctr" anchorCtr="0">
            <a:noAutofit/>
          </a:bodyPr>
          <a:lstStyle/>
          <a:p>
            <a:pPr defTabSz="609585">
              <a:buClr>
                <a:srgbClr val="888888"/>
              </a:buClr>
              <a:buSzPts val="1700"/>
            </a:pPr>
            <a:fld id="{00000000-1234-1234-1234-123412341234}" type="slidenum">
              <a:rPr lang="en-US" sz="2400">
                <a:solidFill>
                  <a:prstClr val="black"/>
                </a:solidFill>
                <a:latin typeface="Calibri"/>
              </a:rPr>
              <a:pPr defTabSz="609585">
                <a:buClr>
                  <a:srgbClr val="888888"/>
                </a:buClr>
                <a:buSzPts val="1700"/>
              </a:pPr>
              <a:t>22</a:t>
            </a:fld>
            <a:endParaRPr sz="2400">
              <a:solidFill>
                <a:prstClr val="black"/>
              </a:solidFill>
              <a:latin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9"/>
          <p:cNvPicPr preferRelativeResize="0"/>
          <p:nvPr/>
        </p:nvPicPr>
        <p:blipFill rotWithShape="1">
          <a:blip r:embed="rId3">
            <a:alphaModFix/>
          </a:blip>
          <a:srcRect/>
          <a:stretch/>
        </p:blipFill>
        <p:spPr>
          <a:xfrm>
            <a:off x="1478491" y="0"/>
            <a:ext cx="637592" cy="6858000"/>
          </a:xfrm>
          <a:prstGeom prst="rect">
            <a:avLst/>
          </a:prstGeom>
          <a:noFill/>
          <a:ln>
            <a:noFill/>
          </a:ln>
        </p:spPr>
      </p:pic>
      <p:pic>
        <p:nvPicPr>
          <p:cNvPr id="103" name="Google Shape;103;p9"/>
          <p:cNvPicPr preferRelativeResize="0"/>
          <p:nvPr/>
        </p:nvPicPr>
        <p:blipFill rotWithShape="1">
          <a:blip r:embed="rId4">
            <a:alphaModFix/>
          </a:blip>
          <a:srcRect/>
          <a:stretch/>
        </p:blipFill>
        <p:spPr>
          <a:xfrm>
            <a:off x="2249562" y="136450"/>
            <a:ext cx="7692877" cy="6585103"/>
          </a:xfrm>
          <a:prstGeom prst="rect">
            <a:avLst/>
          </a:prstGeom>
          <a:noFill/>
          <a:ln>
            <a:noFill/>
          </a:ln>
        </p:spPr>
      </p:pic>
      <p:sp>
        <p:nvSpPr>
          <p:cNvPr id="104" name="Google Shape;104;p9"/>
          <p:cNvSpPr txBox="1">
            <a:spLocks noGrp="1"/>
          </p:cNvSpPr>
          <p:nvPr>
            <p:ph type="sldNum" idx="12"/>
          </p:nvPr>
        </p:nvSpPr>
        <p:spPr>
          <a:xfrm>
            <a:off x="7981951" y="6356351"/>
            <a:ext cx="2057400" cy="365200"/>
          </a:xfrm>
          <a:prstGeom prst="rect">
            <a:avLst/>
          </a:prstGeom>
          <a:noFill/>
          <a:ln>
            <a:noFill/>
          </a:ln>
        </p:spPr>
        <p:txBody>
          <a:bodyPr spcFirstLastPara="1" vert="horz" wrap="square" lIns="64283" tIns="32133" rIns="64283" bIns="32133" rtlCol="0" anchor="ctr" anchorCtr="0">
            <a:noAutofit/>
          </a:bodyPr>
          <a:lstStyle/>
          <a:p>
            <a:pPr defTabSz="609585">
              <a:buClr>
                <a:srgbClr val="888888"/>
              </a:buClr>
              <a:buSzPts val="1700"/>
            </a:pPr>
            <a:fld id="{00000000-1234-1234-1234-123412341234}" type="slidenum">
              <a:rPr lang="en-US" sz="2400">
                <a:solidFill>
                  <a:prstClr val="black"/>
                </a:solidFill>
                <a:latin typeface="Calibri"/>
              </a:rPr>
              <a:pPr defTabSz="609585">
                <a:buClr>
                  <a:srgbClr val="888888"/>
                </a:buClr>
                <a:buSzPts val="1700"/>
              </a:pPr>
              <a:t>23</a:t>
            </a:fld>
            <a:endParaRPr sz="2400">
              <a:solidFill>
                <a:prstClr val="black"/>
              </a:solidFill>
              <a:latin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Mental Health</a:t>
            </a:r>
          </a:p>
        </p:txBody>
      </p:sp>
    </p:spTree>
    <p:extLst>
      <p:ext uri="{BB962C8B-B14F-4D97-AF65-F5344CB8AC3E}">
        <p14:creationId xmlns:p14="http://schemas.microsoft.com/office/powerpoint/2010/main" val="32215972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6"/>
          <p:cNvSpPr txBox="1"/>
          <p:nvPr/>
        </p:nvSpPr>
        <p:spPr>
          <a:xfrm>
            <a:off x="2610641" y="1565585"/>
            <a:ext cx="8123547" cy="4504118"/>
          </a:xfrm>
          <a:prstGeom prst="rect">
            <a:avLst/>
          </a:prstGeom>
          <a:noFill/>
          <a:ln>
            <a:noFill/>
          </a:ln>
        </p:spPr>
        <p:txBody>
          <a:bodyPr spcFirstLastPara="1" wrap="square" lIns="35719" tIns="35719" rIns="35719" bIns="35719" anchor="ctr" anchorCtr="0">
            <a:spAutoFit/>
          </a:bodyPr>
          <a:lstStyle/>
          <a:p>
            <a:pPr marL="457189" indent="-457189" defTabSz="609585">
              <a:buClr>
                <a:prstClr val="black"/>
              </a:buClr>
              <a:buSzPts val="4000"/>
              <a:buFont typeface="Arial" panose="020B0604020202020204" pitchFamily="34" charset="0"/>
              <a:buChar char="•"/>
            </a:pPr>
            <a:r>
              <a:rPr lang="en-US" sz="3200" dirty="0">
                <a:solidFill>
                  <a:prstClr val="black"/>
                </a:solidFill>
                <a:latin typeface="Helvetica Neue Light"/>
                <a:ea typeface="Helvetica Neue Light"/>
                <a:cs typeface="Helvetica Neue Light"/>
                <a:sym typeface="Helvetica Neue Light"/>
              </a:rPr>
              <a:t>41% Lifetime suicide attempts in adults 	</a:t>
            </a:r>
          </a:p>
          <a:p>
            <a:pPr marL="457189" indent="-457189" defTabSz="609585">
              <a:buClr>
                <a:prstClr val="black"/>
              </a:buClr>
              <a:buSzPts val="4000"/>
              <a:buFont typeface="Arial" panose="020B0604020202020204" pitchFamily="34" charset="0"/>
              <a:buChar char="•"/>
            </a:pPr>
            <a:r>
              <a:rPr lang="en-US" sz="3200" dirty="0">
                <a:solidFill>
                  <a:prstClr val="black"/>
                </a:solidFill>
                <a:latin typeface="Helvetica Neue Light"/>
                <a:ea typeface="Helvetica Neue Light"/>
                <a:cs typeface="Helvetica Neue Light"/>
                <a:sym typeface="Helvetica Neue Light"/>
              </a:rPr>
              <a:t>57% diagnosed with depression</a:t>
            </a:r>
            <a:endParaRPr lang="en-US" sz="3200" dirty="0">
              <a:solidFill>
                <a:prstClr val="black"/>
              </a:solidFill>
              <a:latin typeface="Helvetica Neue Light"/>
              <a:sym typeface="Helvetica Neue Light"/>
            </a:endParaRPr>
          </a:p>
          <a:p>
            <a:pPr marL="457189" indent="-457189" defTabSz="609585">
              <a:buClr>
                <a:prstClr val="black"/>
              </a:buClr>
              <a:buSzPts val="4000"/>
              <a:buFont typeface="Arial" panose="020B0604020202020204" pitchFamily="34" charset="0"/>
              <a:buChar char="•"/>
            </a:pPr>
            <a:r>
              <a:rPr lang="en-US" sz="3200" dirty="0">
                <a:solidFill>
                  <a:prstClr val="black"/>
                </a:solidFill>
                <a:latin typeface="Helvetica Neue Light"/>
                <a:ea typeface="Helvetica Neue Light"/>
                <a:cs typeface="Helvetica Neue Light"/>
                <a:sym typeface="Helvetica Neue Light"/>
              </a:rPr>
              <a:t>40% diagnosed with anxiety</a:t>
            </a:r>
            <a:endParaRPr lang="en-US" sz="3200" dirty="0">
              <a:solidFill>
                <a:prstClr val="black"/>
              </a:solidFill>
              <a:latin typeface="Helvetica Neue Light"/>
              <a:sym typeface="Helvetica Neue Light"/>
            </a:endParaRPr>
          </a:p>
          <a:p>
            <a:pPr marL="457189" indent="-457189" defTabSz="609585">
              <a:buClr>
                <a:prstClr val="black"/>
              </a:buClr>
              <a:buSzPts val="4000"/>
              <a:buFont typeface="Arial" panose="020B0604020202020204" pitchFamily="34" charset="0"/>
              <a:buChar char="•"/>
            </a:pPr>
            <a:r>
              <a:rPr lang="en-US" sz="3200" dirty="0">
                <a:solidFill>
                  <a:prstClr val="black"/>
                </a:solidFill>
                <a:latin typeface="Helvetica Neue Light"/>
                <a:ea typeface="Helvetica Neue Light"/>
                <a:cs typeface="Helvetica Neue Light"/>
                <a:sym typeface="Helvetica Neue Light"/>
              </a:rPr>
              <a:t>53% self –harmed</a:t>
            </a:r>
            <a:endParaRPr lang="en-US" sz="3200" dirty="0">
              <a:solidFill>
                <a:prstClr val="black"/>
              </a:solidFill>
              <a:latin typeface="Helvetica Neue Light"/>
              <a:sym typeface="Helvetica Neue Light"/>
            </a:endParaRPr>
          </a:p>
          <a:p>
            <a:pPr marL="457189" indent="-457189" defTabSz="609585">
              <a:buClr>
                <a:prstClr val="black"/>
              </a:buClr>
              <a:buSzPts val="4000"/>
              <a:buFont typeface="Arial" panose="020B0604020202020204" pitchFamily="34" charset="0"/>
              <a:buChar char="•"/>
            </a:pPr>
            <a:r>
              <a:rPr lang="en-US" sz="3200" dirty="0">
                <a:solidFill>
                  <a:prstClr val="black"/>
                </a:solidFill>
                <a:latin typeface="Helvetica Neue Light"/>
                <a:ea typeface="Helvetica Neue Light"/>
                <a:cs typeface="Helvetica Neue Light"/>
                <a:sym typeface="Helvetica Neue Light"/>
              </a:rPr>
              <a:t>63% victim of sexual assault</a:t>
            </a:r>
            <a:endParaRPr lang="en-US" sz="3200" dirty="0">
              <a:solidFill>
                <a:prstClr val="black"/>
              </a:solidFill>
              <a:latin typeface="Helvetica Neue Light"/>
              <a:sym typeface="Helvetica Neue Light"/>
            </a:endParaRPr>
          </a:p>
          <a:p>
            <a:pPr marL="457189" indent="-457189" defTabSz="609585">
              <a:buClr>
                <a:prstClr val="black"/>
              </a:buClr>
              <a:buSzPts val="4000"/>
              <a:buFont typeface="Arial" panose="020B0604020202020204" pitchFamily="34" charset="0"/>
              <a:buChar char="•"/>
            </a:pPr>
            <a:r>
              <a:rPr lang="en-US" sz="3200" dirty="0">
                <a:solidFill>
                  <a:prstClr val="black"/>
                </a:solidFill>
                <a:latin typeface="Helvetica Neue Light"/>
                <a:ea typeface="Helvetica Neue Light"/>
                <a:cs typeface="Helvetica Neue Light"/>
                <a:sym typeface="Helvetica Neue Light"/>
              </a:rPr>
              <a:t>61% victim of physical assault</a:t>
            </a:r>
            <a:endParaRPr lang="en-US" sz="3200" dirty="0">
              <a:solidFill>
                <a:prstClr val="black"/>
              </a:solidFill>
              <a:latin typeface="Helvetica Neue Light"/>
              <a:sym typeface="Helvetica Neue Light"/>
            </a:endParaRPr>
          </a:p>
          <a:p>
            <a:pPr marL="457189" indent="-457189" defTabSz="609585">
              <a:buClr>
                <a:prstClr val="black"/>
              </a:buClr>
              <a:buSzPts val="4000"/>
              <a:buFont typeface="Arial" panose="020B0604020202020204" pitchFamily="34" charset="0"/>
              <a:buChar char="•"/>
            </a:pPr>
            <a:r>
              <a:rPr lang="en-US" sz="3200" dirty="0">
                <a:solidFill>
                  <a:prstClr val="black"/>
                </a:solidFill>
                <a:latin typeface="Helvetica Neue Light"/>
                <a:ea typeface="Helvetica Neue Light"/>
                <a:cs typeface="Helvetica Neue Light"/>
                <a:sym typeface="Helvetica Neue Light"/>
              </a:rPr>
              <a:t>High rates of poverty, sex work, HIV+, substance abuse, homelessness, employment and housing discrimination</a:t>
            </a:r>
            <a:endParaRPr sz="3200" dirty="0">
              <a:solidFill>
                <a:prstClr val="black"/>
              </a:solidFill>
              <a:latin typeface="Helvetica Neue Light"/>
              <a:ea typeface="Helvetica Neue Light"/>
              <a:cs typeface="Helvetica Neue Light"/>
              <a:sym typeface="Helvetica Neue Light"/>
            </a:endParaRPr>
          </a:p>
        </p:txBody>
      </p:sp>
      <p:sp>
        <p:nvSpPr>
          <p:cNvPr id="160" name="Google Shape;160;p16"/>
          <p:cNvSpPr txBox="1"/>
          <p:nvPr/>
        </p:nvSpPr>
        <p:spPr>
          <a:xfrm>
            <a:off x="-224632" y="1"/>
            <a:ext cx="12416632" cy="1518047"/>
          </a:xfrm>
          <a:prstGeom prst="rect">
            <a:avLst/>
          </a:prstGeom>
          <a:noFill/>
          <a:ln>
            <a:noFill/>
          </a:ln>
        </p:spPr>
        <p:txBody>
          <a:bodyPr spcFirstLastPara="1" wrap="square" lIns="35719" tIns="35719" rIns="35719" bIns="35719" anchor="ctr" anchorCtr="0">
            <a:normAutofit/>
          </a:bodyPr>
          <a:lstStyle/>
          <a:p>
            <a:pPr marL="312520" lvl="1" algn="ctr" defTabSz="609585">
              <a:buClr>
                <a:srgbClr val="FFFFFF"/>
              </a:buClr>
              <a:buSzPts val="4500"/>
            </a:pPr>
            <a:r>
              <a:rPr lang="en-US" sz="4219" b="1" dirty="0">
                <a:solidFill>
                  <a:prstClr val="black"/>
                </a:solidFill>
                <a:latin typeface="Georgia" panose="02040502050405020303" pitchFamily="18" charset="0"/>
                <a:ea typeface="Helvetica Neue Light"/>
                <a:cs typeface="Helvetica Neue Light"/>
                <a:sym typeface="Helvetica Neue Light"/>
              </a:rPr>
              <a:t>The Most Vulnerable </a:t>
            </a:r>
          </a:p>
          <a:p>
            <a:pPr marL="312520" lvl="1" algn="ctr" defTabSz="609585">
              <a:buClr>
                <a:srgbClr val="FFFFFF"/>
              </a:buClr>
              <a:buSzPts val="4500"/>
            </a:pPr>
            <a:r>
              <a:rPr lang="en-US" sz="4219" b="1" dirty="0">
                <a:solidFill>
                  <a:prstClr val="black"/>
                </a:solidFill>
                <a:latin typeface="Georgia" panose="02040502050405020303" pitchFamily="18" charset="0"/>
                <a:ea typeface="Helvetica Neue Light"/>
                <a:cs typeface="Helvetica Neue Light"/>
                <a:sym typeface="Helvetica Neue Light"/>
              </a:rPr>
              <a:t>Population</a:t>
            </a:r>
            <a:endParaRPr sz="1265" dirty="0">
              <a:solidFill>
                <a:prstClr val="black"/>
              </a:solidFill>
              <a:latin typeface="Georgia" panose="02040502050405020303" pitchFamily="18" charset="0"/>
            </a:endParaRPr>
          </a:p>
        </p:txBody>
      </p:sp>
      <p:sp>
        <p:nvSpPr>
          <p:cNvPr id="164" name="Google Shape;164;p16"/>
          <p:cNvSpPr txBox="1"/>
          <p:nvPr/>
        </p:nvSpPr>
        <p:spPr>
          <a:xfrm>
            <a:off x="2294194" y="6447564"/>
            <a:ext cx="8123545" cy="411142"/>
          </a:xfrm>
          <a:prstGeom prst="rect">
            <a:avLst/>
          </a:prstGeom>
          <a:noFill/>
          <a:ln>
            <a:noFill/>
          </a:ln>
        </p:spPr>
        <p:txBody>
          <a:bodyPr spcFirstLastPara="1" wrap="square" lIns="64283" tIns="32133" rIns="64283" bIns="32133" anchor="t" anchorCtr="0">
            <a:spAutoFit/>
          </a:bodyPr>
          <a:lstStyle/>
          <a:p>
            <a:pPr algn="ctr" defTabSz="609585">
              <a:buClr>
                <a:srgbClr val="F2F2F2"/>
              </a:buClr>
              <a:buSzPts val="1600"/>
            </a:pPr>
            <a:r>
              <a:rPr lang="en-US" sz="1125">
                <a:solidFill>
                  <a:srgbClr val="F2F2F2"/>
                </a:solidFill>
                <a:latin typeface="Times New Roman"/>
                <a:ea typeface="Times New Roman"/>
                <a:cs typeface="Times New Roman"/>
                <a:sym typeface="Times New Roman"/>
              </a:rPr>
              <a:t>Haas AP, Rodgers PL, Herman JL. Suicide Attempts Among Transgender and Gender Non-Conforming Adults: Findings of the National Transgender Discrimination Survey. American Foundation for Suicide Prevention and The Williams Institute; 2014</a:t>
            </a:r>
            <a:endParaRPr sz="1125">
              <a:solidFill>
                <a:srgbClr val="F2F2F2"/>
              </a:solidFill>
              <a:latin typeface="Helvetica Neue Light"/>
              <a:ea typeface="Helvetica Neue Light"/>
              <a:cs typeface="Helvetica Neue Light"/>
              <a:sym typeface="Helvetica Neue Light"/>
            </a:endParaRPr>
          </a:p>
        </p:txBody>
      </p:sp>
      <p:pic>
        <p:nvPicPr>
          <p:cNvPr id="3" name="Picture 2">
            <a:extLst>
              <a:ext uri="{FF2B5EF4-FFF2-40B4-BE49-F238E27FC236}">
                <a16:creationId xmlns:a16="http://schemas.microsoft.com/office/drawing/2014/main" id="{C342A3F6-EDBF-FFCF-E7A2-A2D7DF87B9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607480" cy="68580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5"/>
          <p:cNvSpPr txBox="1">
            <a:spLocks noGrp="1"/>
          </p:cNvSpPr>
          <p:nvPr>
            <p:ph type="title"/>
          </p:nvPr>
        </p:nvSpPr>
        <p:spPr>
          <a:xfrm>
            <a:off x="1" y="145818"/>
            <a:ext cx="12191999" cy="1518047"/>
          </a:xfrm>
          <a:prstGeom prst="rect">
            <a:avLst/>
          </a:prstGeom>
          <a:noFill/>
          <a:ln>
            <a:noFill/>
          </a:ln>
        </p:spPr>
        <p:txBody>
          <a:bodyPr spcFirstLastPara="1" vert="horz" wrap="square" lIns="35719" tIns="35719" rIns="35719" bIns="35719" rtlCol="0" anchor="ctr" anchorCtr="0">
            <a:normAutofit/>
          </a:bodyPr>
          <a:lstStyle/>
          <a:p>
            <a:pPr>
              <a:buClr>
                <a:srgbClr val="FE38FB"/>
              </a:buClr>
              <a:buSzPts val="8000"/>
            </a:pPr>
            <a:r>
              <a:rPr lang="en-US" sz="4200" b="1" dirty="0">
                <a:latin typeface="Georgia" panose="02040502050405020303" pitchFamily="18" charset="0"/>
                <a:ea typeface="Arial"/>
                <a:cs typeface="Arial"/>
                <a:sym typeface="Arial"/>
              </a:rPr>
              <a:t>“Going Underground”</a:t>
            </a:r>
            <a:endParaRPr sz="4200" b="1" dirty="0">
              <a:latin typeface="Georgia" panose="02040502050405020303" pitchFamily="18" charset="0"/>
            </a:endParaRPr>
          </a:p>
        </p:txBody>
      </p:sp>
      <p:sp>
        <p:nvSpPr>
          <p:cNvPr id="152" name="Google Shape;152;p15"/>
          <p:cNvSpPr txBox="1">
            <a:spLocks noGrp="1"/>
          </p:cNvSpPr>
          <p:nvPr>
            <p:ph type="body" idx="1"/>
          </p:nvPr>
        </p:nvSpPr>
        <p:spPr>
          <a:xfrm>
            <a:off x="2254915" y="2461720"/>
            <a:ext cx="5600871" cy="4451449"/>
          </a:xfrm>
          <a:prstGeom prst="rect">
            <a:avLst/>
          </a:prstGeom>
          <a:noFill/>
          <a:ln>
            <a:noFill/>
          </a:ln>
        </p:spPr>
        <p:txBody>
          <a:bodyPr spcFirstLastPara="1" vert="horz" wrap="square" lIns="35719" tIns="35719" rIns="35719" bIns="35719" rtlCol="0" anchor="t" anchorCtr="0">
            <a:noAutofit/>
          </a:bodyPr>
          <a:lstStyle/>
          <a:p>
            <a:pPr marL="0" indent="0">
              <a:spcBef>
                <a:spcPts val="0"/>
              </a:spcBef>
              <a:buSzPts val="3200"/>
              <a:buNone/>
            </a:pPr>
            <a:r>
              <a:rPr lang="en-US" sz="2667" b="1" dirty="0">
                <a:latin typeface="Helvetica Neue Light"/>
              </a:rPr>
              <a:t>Fosters Internalization and Self Criticism</a:t>
            </a:r>
            <a:endParaRPr sz="2667" b="1" dirty="0">
              <a:latin typeface="Helvetica Neue Light"/>
            </a:endParaRPr>
          </a:p>
          <a:p>
            <a:pPr marL="489341" lvl="1" indent="-270576">
              <a:spcBef>
                <a:spcPts val="0"/>
              </a:spcBef>
              <a:buSzPts val="2400"/>
              <a:buFont typeface="Helvetica Neue Light"/>
              <a:buChar char="•"/>
            </a:pPr>
            <a:r>
              <a:rPr lang="en-US" sz="2800" dirty="0">
                <a:latin typeface="Helvetica Neue Light"/>
              </a:rPr>
              <a:t>Secretive Thoughts, Feelings, Behaviors </a:t>
            </a:r>
            <a:endParaRPr sz="2800" dirty="0">
              <a:latin typeface="Helvetica Neue Light"/>
            </a:endParaRPr>
          </a:p>
          <a:p>
            <a:pPr marL="0" indent="0">
              <a:spcBef>
                <a:spcPts val="0"/>
              </a:spcBef>
              <a:buSzPts val="3800"/>
              <a:buNone/>
            </a:pPr>
            <a:endParaRPr sz="2667" dirty="0">
              <a:latin typeface="Helvetica Neue Light"/>
            </a:endParaRPr>
          </a:p>
          <a:p>
            <a:pPr marL="0" indent="0">
              <a:spcBef>
                <a:spcPts val="0"/>
              </a:spcBef>
              <a:buSzPts val="3200"/>
              <a:buNone/>
            </a:pPr>
            <a:r>
              <a:rPr lang="en-US" sz="2667" b="1" dirty="0">
                <a:latin typeface="Helvetica Neue Light"/>
              </a:rPr>
              <a:t>Negative Self-Concept Reinforced by:</a:t>
            </a:r>
            <a:endParaRPr sz="2667" b="1" dirty="0">
              <a:latin typeface="Helvetica Neue Light"/>
            </a:endParaRPr>
          </a:p>
          <a:p>
            <a:pPr marL="489341" lvl="1" indent="-270576">
              <a:spcBef>
                <a:spcPts val="0"/>
              </a:spcBef>
              <a:buSzPts val="2400"/>
              <a:buFont typeface="Helvetica Neue Light"/>
              <a:buChar char="•"/>
            </a:pPr>
            <a:r>
              <a:rPr lang="en-US" sz="2800" dirty="0">
                <a:latin typeface="Helvetica Neue Light"/>
              </a:rPr>
              <a:t>Parental Distress</a:t>
            </a:r>
            <a:endParaRPr sz="2800" dirty="0">
              <a:latin typeface="Helvetica Neue Light"/>
            </a:endParaRPr>
          </a:p>
          <a:p>
            <a:pPr marL="489341" lvl="1" indent="-270576">
              <a:spcBef>
                <a:spcPts val="0"/>
              </a:spcBef>
              <a:buSzPts val="2400"/>
              <a:buFont typeface="Helvetica Neue Light"/>
              <a:buChar char="•"/>
            </a:pPr>
            <a:r>
              <a:rPr lang="en-US" sz="2800" dirty="0">
                <a:latin typeface="Helvetica Neue Light"/>
              </a:rPr>
              <a:t>Criticism in Social Settings</a:t>
            </a:r>
            <a:endParaRPr sz="2800" dirty="0">
              <a:latin typeface="Helvetica Neue Light"/>
            </a:endParaRPr>
          </a:p>
          <a:p>
            <a:pPr marL="489341" lvl="1" indent="-270576">
              <a:spcBef>
                <a:spcPts val="0"/>
              </a:spcBef>
              <a:buSzPts val="2400"/>
              <a:buFont typeface="Helvetica Neue Light"/>
              <a:buChar char="•"/>
            </a:pPr>
            <a:r>
              <a:rPr lang="en-US" sz="2800" dirty="0">
                <a:latin typeface="Helvetica Neue Light"/>
              </a:rPr>
              <a:t>Bullying</a:t>
            </a:r>
            <a:endParaRPr sz="2800" dirty="0">
              <a:latin typeface="Helvetica Neue Light"/>
            </a:endParaRPr>
          </a:p>
        </p:txBody>
      </p:sp>
      <p:sp>
        <p:nvSpPr>
          <p:cNvPr id="153" name="Google Shape;153;p15"/>
          <p:cNvSpPr/>
          <p:nvPr/>
        </p:nvSpPr>
        <p:spPr>
          <a:xfrm>
            <a:off x="7865850" y="2810888"/>
            <a:ext cx="4142471" cy="2657459"/>
          </a:xfrm>
          <a:prstGeom prst="rect">
            <a:avLst/>
          </a:prstGeom>
          <a:ln w="38100"/>
        </p:spPr>
        <p:style>
          <a:lnRef idx="2">
            <a:schemeClr val="accent1"/>
          </a:lnRef>
          <a:fillRef idx="1">
            <a:schemeClr val="lt1"/>
          </a:fillRef>
          <a:effectRef idx="0">
            <a:schemeClr val="accent1"/>
          </a:effectRef>
          <a:fontRef idx="minor">
            <a:schemeClr val="dk1"/>
          </a:fontRef>
        </p:style>
        <p:txBody>
          <a:bodyPr spcFirstLastPara="1" wrap="square" lIns="35719" tIns="35719" rIns="35719" bIns="35719" anchor="ctr" anchorCtr="0">
            <a:spAutoFit/>
          </a:bodyPr>
          <a:lstStyle/>
          <a:p>
            <a:pPr defTabSz="609585">
              <a:buClr>
                <a:srgbClr val="000000"/>
              </a:buClr>
              <a:buSzPts val="3500"/>
            </a:pPr>
            <a:r>
              <a:rPr lang="en-US" sz="2800" dirty="0">
                <a:solidFill>
                  <a:srgbClr val="000000"/>
                </a:solidFill>
                <a:latin typeface="Helvetica Neue Light"/>
                <a:ea typeface="Helvetica Neue Light"/>
                <a:cs typeface="Helvetica Neue Light"/>
                <a:sym typeface="Helvetica Neue Light"/>
              </a:rPr>
              <a:t>Can Affect Mental Health</a:t>
            </a:r>
            <a:endParaRPr sz="2800" dirty="0">
              <a:solidFill>
                <a:prstClr val="black"/>
              </a:solidFill>
              <a:latin typeface="Calibri"/>
            </a:endParaRPr>
          </a:p>
          <a:p>
            <a:pPr marL="526350" lvl="1" indent="-213829" defTabSz="609585">
              <a:buClr>
                <a:srgbClr val="000000"/>
              </a:buClr>
              <a:buSzPts val="2625"/>
              <a:buFont typeface="Helvetica Neue Light"/>
              <a:buChar char="•"/>
            </a:pPr>
            <a:r>
              <a:rPr lang="en-US" sz="2800" dirty="0">
                <a:solidFill>
                  <a:srgbClr val="000000"/>
                </a:solidFill>
                <a:latin typeface="Helvetica Neue Light"/>
                <a:ea typeface="Helvetica Neue Light"/>
                <a:cs typeface="Helvetica Neue Light"/>
                <a:sym typeface="Helvetica Neue Light"/>
              </a:rPr>
              <a:t>Depression</a:t>
            </a:r>
            <a:endParaRPr sz="2800" dirty="0">
              <a:solidFill>
                <a:prstClr val="black"/>
              </a:solidFill>
              <a:latin typeface="Calibri"/>
            </a:endParaRPr>
          </a:p>
          <a:p>
            <a:pPr marL="526350" lvl="1" indent="-213829" defTabSz="609585">
              <a:buClr>
                <a:srgbClr val="000000"/>
              </a:buClr>
              <a:buSzPts val="2625"/>
              <a:buFont typeface="Helvetica Neue Light"/>
              <a:buChar char="•"/>
            </a:pPr>
            <a:r>
              <a:rPr lang="en-US" sz="2800" dirty="0">
                <a:solidFill>
                  <a:srgbClr val="000000"/>
                </a:solidFill>
                <a:latin typeface="Helvetica Neue Light"/>
                <a:ea typeface="Helvetica Neue Light"/>
                <a:cs typeface="Helvetica Neue Light"/>
                <a:sym typeface="Helvetica Neue Light"/>
              </a:rPr>
              <a:t>Anxiety</a:t>
            </a:r>
            <a:endParaRPr sz="2800" dirty="0">
              <a:solidFill>
                <a:prstClr val="black"/>
              </a:solidFill>
              <a:latin typeface="Calibri"/>
            </a:endParaRPr>
          </a:p>
          <a:p>
            <a:pPr marL="526350" lvl="1" indent="-213829" defTabSz="609585">
              <a:buClr>
                <a:srgbClr val="000000"/>
              </a:buClr>
              <a:buSzPts val="2625"/>
              <a:buFont typeface="Helvetica Neue Light"/>
              <a:buChar char="•"/>
            </a:pPr>
            <a:r>
              <a:rPr lang="en-US" sz="2800" dirty="0">
                <a:solidFill>
                  <a:srgbClr val="000000"/>
                </a:solidFill>
                <a:latin typeface="Helvetica Neue Light"/>
                <a:ea typeface="Helvetica Neue Light"/>
                <a:cs typeface="Helvetica Neue Light"/>
                <a:sym typeface="Helvetica Neue Light"/>
              </a:rPr>
              <a:t>High Risk Behaviors</a:t>
            </a:r>
            <a:endParaRPr sz="2800" dirty="0">
              <a:solidFill>
                <a:prstClr val="black"/>
              </a:solidFill>
              <a:latin typeface="Calibri"/>
            </a:endParaRPr>
          </a:p>
          <a:p>
            <a:pPr marL="526350" lvl="1" indent="-213829" defTabSz="609585">
              <a:buClr>
                <a:srgbClr val="E9B424"/>
              </a:buClr>
              <a:buSzPts val="2625"/>
              <a:buFont typeface="Helvetica Neue"/>
              <a:buChar char="•"/>
            </a:pPr>
            <a:r>
              <a:rPr lang="en-US" sz="2800" b="1" dirty="0">
                <a:solidFill>
                  <a:srgbClr val="E9B424"/>
                </a:solidFill>
                <a:latin typeface="Helvetica Neue"/>
                <a:ea typeface="Helvetica Neue"/>
                <a:cs typeface="Helvetica Neue"/>
                <a:sym typeface="Helvetica Neue"/>
              </a:rPr>
              <a:t>Suicidality, Self-Injury</a:t>
            </a:r>
            <a:r>
              <a:rPr lang="en-US" sz="2800" b="1" dirty="0">
                <a:solidFill>
                  <a:srgbClr val="D55550"/>
                </a:solidFill>
                <a:latin typeface="Helvetica Neue"/>
                <a:ea typeface="Helvetica Neue"/>
                <a:cs typeface="Helvetica Neue"/>
                <a:sym typeface="Helvetica Neue"/>
              </a:rPr>
              <a:t> </a:t>
            </a:r>
            <a:endParaRPr sz="2800" dirty="0">
              <a:solidFill>
                <a:prstClr val="black"/>
              </a:solidFill>
              <a:latin typeface="Calibri"/>
            </a:endParaRPr>
          </a:p>
        </p:txBody>
      </p:sp>
      <p:sp>
        <p:nvSpPr>
          <p:cNvPr id="154" name="Google Shape;154;p15"/>
          <p:cNvSpPr/>
          <p:nvPr/>
        </p:nvSpPr>
        <p:spPr>
          <a:xfrm>
            <a:off x="2595906" y="1389655"/>
            <a:ext cx="10373193" cy="1057021"/>
          </a:xfrm>
          <a:prstGeom prst="rect">
            <a:avLst/>
          </a:prstGeom>
          <a:noFill/>
          <a:ln>
            <a:noFill/>
          </a:ln>
        </p:spPr>
        <p:txBody>
          <a:bodyPr spcFirstLastPara="1" wrap="square" lIns="35719" tIns="35719" rIns="35719" bIns="35719" anchor="ctr" anchorCtr="0">
            <a:spAutoFit/>
          </a:bodyPr>
          <a:lstStyle/>
          <a:p>
            <a:pPr defTabSz="609585">
              <a:buClr>
                <a:srgbClr val="FFFFFF"/>
              </a:buClr>
              <a:buSzPts val="4200"/>
            </a:pPr>
            <a:r>
              <a:rPr lang="en-US" sz="3200" dirty="0">
                <a:solidFill>
                  <a:prstClr val="black"/>
                </a:solidFill>
                <a:latin typeface="Helvetica Neue Light"/>
                <a:ea typeface="Helvetica Neue Light"/>
                <a:cs typeface="Helvetica Neue Light"/>
                <a:sym typeface="Helvetica Neue Light"/>
              </a:rPr>
              <a:t>Sociocultural Pressures Lead Children and Teens to Suppress rather than Explore Gender Diverse Identity</a:t>
            </a:r>
            <a:endParaRPr sz="3200" dirty="0">
              <a:solidFill>
                <a:prstClr val="black"/>
              </a:solidFill>
              <a:latin typeface="Calibri"/>
            </a:endParaRPr>
          </a:p>
        </p:txBody>
      </p:sp>
      <p:pic>
        <p:nvPicPr>
          <p:cNvPr id="3" name="Google Shape;102;p9">
            <a:extLst>
              <a:ext uri="{FF2B5EF4-FFF2-40B4-BE49-F238E27FC236}">
                <a16:creationId xmlns:a16="http://schemas.microsoft.com/office/drawing/2014/main" id="{408DF35A-9DB0-32CE-C07A-E2D21E2B1D31}"/>
              </a:ext>
            </a:extLst>
          </p:cNvPr>
          <p:cNvPicPr preferRelativeResize="0"/>
          <p:nvPr/>
        </p:nvPicPr>
        <p:blipFill rotWithShape="1">
          <a:blip r:embed="rId3">
            <a:alphaModFix/>
          </a:blip>
          <a:srcRect/>
          <a:stretch/>
        </p:blipFill>
        <p:spPr>
          <a:xfrm>
            <a:off x="1478491" y="0"/>
            <a:ext cx="637592"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266772" y="1970630"/>
            <a:ext cx="2979467" cy="2916743"/>
          </a:xfrm>
          <a:prstGeom prst="rect">
            <a:avLst/>
          </a:prstGeom>
        </p:spPr>
      </p:pic>
      <p:graphicFrame>
        <p:nvGraphicFramePr>
          <p:cNvPr id="2" name="Diagram 1"/>
          <p:cNvGraphicFramePr/>
          <p:nvPr/>
        </p:nvGraphicFramePr>
        <p:xfrm>
          <a:off x="1321012" y="0"/>
          <a:ext cx="10870989" cy="67011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a:extLst>
              <a:ext uri="{FF2B5EF4-FFF2-40B4-BE49-F238E27FC236}">
                <a16:creationId xmlns:a16="http://schemas.microsoft.com/office/drawing/2014/main" id="{D801CB7F-67E3-475B-AA22-DA529A4AB7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4000" y="0"/>
            <a:ext cx="607480" cy="6858000"/>
          </a:xfrm>
          <a:prstGeom prst="rect">
            <a:avLst/>
          </a:prstGeom>
        </p:spPr>
      </p:pic>
      <p:sp>
        <p:nvSpPr>
          <p:cNvPr id="6" name="Slide Number Placeholder 5">
            <a:extLst>
              <a:ext uri="{FF2B5EF4-FFF2-40B4-BE49-F238E27FC236}">
                <a16:creationId xmlns:a16="http://schemas.microsoft.com/office/drawing/2014/main" id="{12AAFDA9-ED2F-BC4E-B646-6F83F6221D98}"/>
              </a:ext>
            </a:extLst>
          </p:cNvPr>
          <p:cNvSpPr>
            <a:spLocks noGrp="1"/>
          </p:cNvSpPr>
          <p:nvPr>
            <p:ph type="sldNum" sz="quarter" idx="2"/>
          </p:nvPr>
        </p:nvSpPr>
        <p:spPr>
          <a:xfrm>
            <a:off x="6327735" y="9258300"/>
            <a:ext cx="336631" cy="379591"/>
          </a:xfrm>
          <a:prstGeom prst="rect">
            <a:avLst/>
          </a:prstGeom>
          <a:ln w="12700">
            <a:miter lim="400000"/>
          </a:ln>
        </p:spPr>
        <p:txBody>
          <a:bodyPr wrap="none" lIns="50800" tIns="50800" rIns="50800" bIns="50800">
            <a:spAutoFit/>
          </a:bodyPr>
          <a:lstStyle>
            <a:defPPr marL="0" marR="0" indent="0" algn="l" defTabSz="91437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18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mn-lt"/>
                <a:ea typeface="+mn-ea"/>
                <a:cs typeface="+mn-cs"/>
                <a:sym typeface="Helvetica Light"/>
              </a:defRPr>
            </a:lvl1pPr>
            <a:lvl2pPr marL="0" marR="0" indent="228594" algn="ctr" defTabSz="58418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2pPr>
            <a:lvl3pPr marL="0" marR="0" indent="457189" algn="ctr" defTabSz="58418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3pPr>
            <a:lvl4pPr marL="0" marR="0" indent="685783" algn="ctr" defTabSz="58418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4pPr>
            <a:lvl5pPr marL="0" marR="0" indent="914377" algn="ctr" defTabSz="58418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5pPr>
            <a:lvl6pPr marL="0" marR="0" indent="1142971" algn="ctr" defTabSz="58418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6pPr>
            <a:lvl7pPr marL="0" marR="0" indent="1371566" algn="ctr" defTabSz="58418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7pPr>
            <a:lvl8pPr marL="0" marR="0" indent="1600160" algn="ctr" defTabSz="58418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8pPr>
            <a:lvl9pPr marL="0" marR="0" indent="1828754" algn="ctr" defTabSz="58418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9pPr>
          </a:lstStyle>
          <a:p>
            <a:fld id="{86CB4B4D-7CA3-9044-876B-883B54F8677D}" type="slidenum">
              <a:rPr lang="en-US">
                <a:latin typeface="Calibri"/>
              </a:rPr>
              <a:pPr/>
              <a:t>27</a:t>
            </a:fld>
            <a:endParaRPr lang="en-US">
              <a:latin typeface="Calibri"/>
            </a:endParaRPr>
          </a:p>
        </p:txBody>
      </p:sp>
    </p:spTree>
    <p:extLst>
      <p:ext uri="{BB962C8B-B14F-4D97-AF65-F5344CB8AC3E}">
        <p14:creationId xmlns:p14="http://schemas.microsoft.com/office/powerpoint/2010/main" val="2846075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10">
            <a:extLst>
              <a:ext uri="{FF2B5EF4-FFF2-40B4-BE49-F238E27FC236}">
                <a16:creationId xmlns:a16="http://schemas.microsoft.com/office/drawing/2014/main" id="{5BACBFB0-3E1B-31E5-05B1-75B01B36FA55}"/>
              </a:ext>
            </a:extLst>
          </p:cNvPr>
          <p:cNvSpPr>
            <a:spLocks noChangeArrowheads="1"/>
          </p:cNvSpPr>
          <p:nvPr/>
        </p:nvSpPr>
        <p:spPr bwMode="auto">
          <a:xfrm>
            <a:off x="4838611" y="4452478"/>
            <a:ext cx="1676400" cy="1655247"/>
          </a:xfrm>
          <a:prstGeom prst="flowChartAlternateProcess">
            <a:avLst/>
          </a:prstGeom>
          <a:solidFill>
            <a:schemeClr val="accent6">
              <a:lumMod val="40000"/>
              <a:lumOff val="60000"/>
            </a:schemeClr>
          </a:solidFill>
          <a:ln w="9525">
            <a:solidFill>
              <a:schemeClr val="tx1"/>
            </a:solidFill>
            <a:miter lim="800000"/>
            <a:headEnd/>
            <a:tailEnd/>
          </a:ln>
        </p:spPr>
        <p:txBody>
          <a:bodyPr wrap="none" anchor="ctr"/>
          <a:lstStyle/>
          <a:p>
            <a:pPr algn="ctr" defTabSz="609585">
              <a:defRPr/>
            </a:pPr>
            <a:r>
              <a:rPr lang="en-US" sz="2400" dirty="0">
                <a:solidFill>
                  <a:prstClr val="white"/>
                </a:solidFill>
                <a:latin typeface="Calibri"/>
              </a:rPr>
              <a:t>Cortisol, </a:t>
            </a:r>
          </a:p>
          <a:p>
            <a:pPr algn="ctr" defTabSz="609585">
              <a:defRPr/>
            </a:pPr>
            <a:r>
              <a:rPr lang="en-US" sz="2400" dirty="0">
                <a:solidFill>
                  <a:prstClr val="white"/>
                </a:solidFill>
                <a:latin typeface="Calibri"/>
              </a:rPr>
              <a:t>SNS, </a:t>
            </a:r>
          </a:p>
          <a:p>
            <a:pPr algn="ctr" defTabSz="609585">
              <a:defRPr/>
            </a:pPr>
            <a:r>
              <a:rPr lang="en-US" sz="2400" dirty="0">
                <a:solidFill>
                  <a:prstClr val="white"/>
                </a:solidFill>
                <a:latin typeface="Calibri"/>
              </a:rPr>
              <a:t>Stress Resp</a:t>
            </a:r>
          </a:p>
        </p:txBody>
      </p:sp>
      <p:sp>
        <p:nvSpPr>
          <p:cNvPr id="147459" name="AutoShape 6">
            <a:extLst>
              <a:ext uri="{FF2B5EF4-FFF2-40B4-BE49-F238E27FC236}">
                <a16:creationId xmlns:a16="http://schemas.microsoft.com/office/drawing/2014/main" id="{49D13A1F-776C-41E6-A046-DB3E9CF26E65}"/>
              </a:ext>
            </a:extLst>
          </p:cNvPr>
          <p:cNvSpPr>
            <a:spLocks noChangeArrowheads="1"/>
          </p:cNvSpPr>
          <p:nvPr/>
        </p:nvSpPr>
        <p:spPr bwMode="auto">
          <a:xfrm>
            <a:off x="5716467" y="2514600"/>
            <a:ext cx="4722935" cy="1786227"/>
          </a:xfrm>
          <a:prstGeom prst="flowChartAlternateProcess">
            <a:avLst/>
          </a:prstGeom>
          <a:solidFill>
            <a:schemeClr val="tx2">
              <a:lumMod val="50000"/>
            </a:schemeClr>
          </a:solidFill>
          <a:ln w="9525">
            <a:solidFill>
              <a:schemeClr val="tx1"/>
            </a:solidFill>
            <a:miter lim="800000"/>
            <a:headEnd/>
            <a:tailEnd/>
          </a:ln>
        </p:spPr>
        <p:txBody>
          <a:bodyPr wrap="none" anchor="ctr"/>
          <a:lstStyle/>
          <a:p>
            <a:pPr algn="ctr" defTabSz="609585">
              <a:defRPr/>
            </a:pPr>
            <a:r>
              <a:rPr lang="en-US" sz="2400" dirty="0">
                <a:solidFill>
                  <a:prstClr val="white"/>
                </a:solidFill>
                <a:latin typeface="Calibri"/>
              </a:rPr>
              <a:t>Prejudice, Discrimination, Abuse</a:t>
            </a:r>
          </a:p>
          <a:p>
            <a:pPr algn="ctr" defTabSz="609585">
              <a:defRPr/>
            </a:pPr>
            <a:r>
              <a:rPr lang="en-US" sz="2400" dirty="0">
                <a:solidFill>
                  <a:prstClr val="white"/>
                </a:solidFill>
                <a:latin typeface="Calibri"/>
              </a:rPr>
              <a:t>Lack of Acceptance</a:t>
            </a:r>
          </a:p>
          <a:p>
            <a:pPr algn="ctr" defTabSz="609585">
              <a:defRPr/>
            </a:pPr>
            <a:r>
              <a:rPr lang="en-US" sz="2400" dirty="0">
                <a:solidFill>
                  <a:prstClr val="white"/>
                </a:solidFill>
                <a:latin typeface="Calibri"/>
              </a:rPr>
              <a:t>Isolation, Esteem, Resources</a:t>
            </a:r>
          </a:p>
        </p:txBody>
      </p:sp>
      <p:sp>
        <p:nvSpPr>
          <p:cNvPr id="147460" name="AutoShape 7">
            <a:extLst>
              <a:ext uri="{FF2B5EF4-FFF2-40B4-BE49-F238E27FC236}">
                <a16:creationId xmlns:a16="http://schemas.microsoft.com/office/drawing/2014/main" id="{5F9A47A6-DCE8-4E93-A81E-E971F1D365AD}"/>
              </a:ext>
            </a:extLst>
          </p:cNvPr>
          <p:cNvSpPr>
            <a:spLocks noChangeArrowheads="1"/>
          </p:cNvSpPr>
          <p:nvPr/>
        </p:nvSpPr>
        <p:spPr bwMode="auto">
          <a:xfrm>
            <a:off x="6781800" y="1409701"/>
            <a:ext cx="1524000" cy="838200"/>
          </a:xfrm>
          <a:prstGeom prst="flowChartAlternateProcess">
            <a:avLst/>
          </a:prstGeom>
          <a:solidFill>
            <a:schemeClr val="accent2">
              <a:lumMod val="60000"/>
              <a:lumOff val="40000"/>
            </a:schemeClr>
          </a:solidFill>
          <a:ln w="9525">
            <a:solidFill>
              <a:schemeClr val="tx1"/>
            </a:solidFill>
            <a:miter lim="800000"/>
            <a:headEnd/>
            <a:tailEnd/>
          </a:ln>
        </p:spPr>
        <p:txBody>
          <a:bodyPr wrap="none" anchor="ctr"/>
          <a:lstStyle/>
          <a:p>
            <a:pPr algn="ctr" defTabSz="609585">
              <a:defRPr/>
            </a:pPr>
            <a:endParaRPr lang="en-US" sz="3600" dirty="0">
              <a:solidFill>
                <a:prstClr val="black"/>
              </a:solidFill>
              <a:latin typeface="Calibri"/>
            </a:endParaRPr>
          </a:p>
          <a:p>
            <a:pPr algn="ctr" defTabSz="609585">
              <a:defRPr/>
            </a:pPr>
            <a:r>
              <a:rPr lang="en-US" sz="3600" dirty="0">
                <a:solidFill>
                  <a:prstClr val="black"/>
                </a:solidFill>
                <a:latin typeface="Calibri"/>
              </a:rPr>
              <a:t>Stigma</a:t>
            </a:r>
          </a:p>
          <a:p>
            <a:pPr algn="ctr" defTabSz="609585">
              <a:defRPr/>
            </a:pPr>
            <a:endParaRPr lang="en-US" sz="3600" dirty="0">
              <a:solidFill>
                <a:prstClr val="black"/>
              </a:solidFill>
              <a:latin typeface="Calibri"/>
            </a:endParaRPr>
          </a:p>
        </p:txBody>
      </p:sp>
      <p:sp>
        <p:nvSpPr>
          <p:cNvPr id="56325" name="AutoShape 9">
            <a:extLst>
              <a:ext uri="{FF2B5EF4-FFF2-40B4-BE49-F238E27FC236}">
                <a16:creationId xmlns:a16="http://schemas.microsoft.com/office/drawing/2014/main" id="{6598404A-08AE-43F7-9613-1B04C9225E1B}"/>
              </a:ext>
            </a:extLst>
          </p:cNvPr>
          <p:cNvSpPr>
            <a:spLocks noChangeArrowheads="1"/>
          </p:cNvSpPr>
          <p:nvPr/>
        </p:nvSpPr>
        <p:spPr bwMode="auto">
          <a:xfrm>
            <a:off x="7162800" y="4897316"/>
            <a:ext cx="3505200" cy="1219200"/>
          </a:xfrm>
          <a:prstGeom prst="flowChartPredefinedProcess">
            <a:avLst/>
          </a:prstGeom>
          <a:solidFill>
            <a:srgbClr val="FF0000"/>
          </a:solidFill>
          <a:ln>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defTabSz="609585">
              <a:spcBef>
                <a:spcPct val="0"/>
              </a:spcBef>
              <a:buClrTx/>
              <a:buNone/>
            </a:pPr>
            <a:r>
              <a:rPr lang="en-US" altLang="en-US" sz="3200" b="1" dirty="0">
                <a:solidFill>
                  <a:prstClr val="white"/>
                </a:solidFill>
                <a:latin typeface="Tw Cen MT" panose="020B0602020104020603" pitchFamily="34" charset="0"/>
              </a:rPr>
              <a:t>MINORITY STRESS</a:t>
            </a:r>
          </a:p>
        </p:txBody>
      </p:sp>
      <p:sp>
        <p:nvSpPr>
          <p:cNvPr id="147463" name="AutoShape 10">
            <a:extLst>
              <a:ext uri="{FF2B5EF4-FFF2-40B4-BE49-F238E27FC236}">
                <a16:creationId xmlns:a16="http://schemas.microsoft.com/office/drawing/2014/main" id="{BEF49EA8-2E5F-402E-8C91-2672152310FC}"/>
              </a:ext>
            </a:extLst>
          </p:cNvPr>
          <p:cNvSpPr>
            <a:spLocks noChangeArrowheads="1"/>
          </p:cNvSpPr>
          <p:nvPr/>
        </p:nvSpPr>
        <p:spPr bwMode="auto">
          <a:xfrm>
            <a:off x="2895423" y="3924301"/>
            <a:ext cx="1676400" cy="1655247"/>
          </a:xfrm>
          <a:prstGeom prst="flowChartAlternateProcess">
            <a:avLst/>
          </a:prstGeom>
          <a:solidFill>
            <a:schemeClr val="accent5">
              <a:lumMod val="60000"/>
              <a:lumOff val="40000"/>
            </a:schemeClr>
          </a:solidFill>
          <a:ln w="9525">
            <a:solidFill>
              <a:schemeClr val="tx1"/>
            </a:solidFill>
            <a:miter lim="800000"/>
            <a:headEnd/>
            <a:tailEnd/>
          </a:ln>
        </p:spPr>
        <p:txBody>
          <a:bodyPr wrap="none" anchor="ctr"/>
          <a:lstStyle/>
          <a:p>
            <a:pPr algn="ctr" defTabSz="609585">
              <a:defRPr/>
            </a:pPr>
            <a:r>
              <a:rPr lang="en-US" sz="2400" dirty="0">
                <a:solidFill>
                  <a:prstClr val="white"/>
                </a:solidFill>
                <a:latin typeface="Calibri"/>
              </a:rPr>
              <a:t>Anxiety</a:t>
            </a:r>
          </a:p>
          <a:p>
            <a:pPr algn="ctr" defTabSz="609585">
              <a:defRPr/>
            </a:pPr>
            <a:r>
              <a:rPr lang="en-US" sz="2400" dirty="0">
                <a:solidFill>
                  <a:prstClr val="white"/>
                </a:solidFill>
                <a:latin typeface="Calibri"/>
              </a:rPr>
              <a:t>Depression</a:t>
            </a:r>
          </a:p>
          <a:p>
            <a:pPr algn="ctr" defTabSz="609585">
              <a:defRPr/>
            </a:pPr>
            <a:r>
              <a:rPr lang="en-US" sz="2400" dirty="0">
                <a:solidFill>
                  <a:prstClr val="white"/>
                </a:solidFill>
                <a:latin typeface="Calibri"/>
              </a:rPr>
              <a:t>CV Disease</a:t>
            </a:r>
          </a:p>
        </p:txBody>
      </p:sp>
      <p:sp>
        <p:nvSpPr>
          <p:cNvPr id="147464" name="AutoShape 11">
            <a:extLst>
              <a:ext uri="{FF2B5EF4-FFF2-40B4-BE49-F238E27FC236}">
                <a16:creationId xmlns:a16="http://schemas.microsoft.com/office/drawing/2014/main" id="{C06EBC92-2ABA-42A5-85E9-0B81E19FC346}"/>
              </a:ext>
            </a:extLst>
          </p:cNvPr>
          <p:cNvSpPr>
            <a:spLocks noChangeArrowheads="1"/>
          </p:cNvSpPr>
          <p:nvPr/>
        </p:nvSpPr>
        <p:spPr bwMode="auto">
          <a:xfrm>
            <a:off x="152403" y="3454792"/>
            <a:ext cx="2438400" cy="2133600"/>
          </a:xfrm>
          <a:prstGeom prst="flowChartAlternateProcess">
            <a:avLst/>
          </a:prstGeom>
          <a:solidFill>
            <a:schemeClr val="accent2">
              <a:lumMod val="50000"/>
            </a:schemeClr>
          </a:solidFill>
          <a:ln w="9525">
            <a:solidFill>
              <a:schemeClr val="tx1"/>
            </a:solidFill>
            <a:miter lim="800000"/>
            <a:headEnd/>
            <a:tailEnd/>
          </a:ln>
        </p:spPr>
        <p:txBody>
          <a:bodyPr wrap="none" anchor="ctr"/>
          <a:lstStyle/>
          <a:p>
            <a:pPr algn="ctr" defTabSz="609585">
              <a:defRPr/>
            </a:pPr>
            <a:r>
              <a:rPr lang="en-US" sz="2400" dirty="0">
                <a:solidFill>
                  <a:prstClr val="white"/>
                </a:solidFill>
                <a:latin typeface="Calibri"/>
              </a:rPr>
              <a:t>Suicide </a:t>
            </a:r>
          </a:p>
          <a:p>
            <a:pPr algn="ctr" defTabSz="609585">
              <a:defRPr/>
            </a:pPr>
            <a:r>
              <a:rPr lang="en-US" sz="2400" dirty="0">
                <a:solidFill>
                  <a:prstClr val="white"/>
                </a:solidFill>
                <a:latin typeface="Calibri"/>
              </a:rPr>
              <a:t>Substance use</a:t>
            </a:r>
          </a:p>
          <a:p>
            <a:pPr algn="ctr" defTabSz="609585">
              <a:defRPr/>
            </a:pPr>
            <a:r>
              <a:rPr lang="en-US" sz="2400" dirty="0">
                <a:solidFill>
                  <a:prstClr val="white"/>
                </a:solidFill>
                <a:latin typeface="Calibri"/>
              </a:rPr>
              <a:t>SES disadvantage</a:t>
            </a:r>
          </a:p>
          <a:p>
            <a:pPr algn="ctr" defTabSz="609585">
              <a:defRPr/>
            </a:pPr>
            <a:r>
              <a:rPr lang="en-US" sz="2400" dirty="0">
                <a:solidFill>
                  <a:prstClr val="white"/>
                </a:solidFill>
                <a:latin typeface="Calibri"/>
              </a:rPr>
              <a:t>Victimization</a:t>
            </a:r>
          </a:p>
          <a:p>
            <a:pPr algn="ctr" defTabSz="609585">
              <a:defRPr/>
            </a:pPr>
            <a:r>
              <a:rPr lang="en-US" sz="2400" dirty="0">
                <a:solidFill>
                  <a:prstClr val="white"/>
                </a:solidFill>
                <a:latin typeface="Calibri"/>
              </a:rPr>
              <a:t>Physical M&amp;M</a:t>
            </a:r>
          </a:p>
        </p:txBody>
      </p:sp>
      <p:sp>
        <p:nvSpPr>
          <p:cNvPr id="76808" name="AutoShape 12">
            <a:extLst>
              <a:ext uri="{FF2B5EF4-FFF2-40B4-BE49-F238E27FC236}">
                <a16:creationId xmlns:a16="http://schemas.microsoft.com/office/drawing/2014/main" id="{9FB72A44-8296-45D8-97FC-5CDB40BC77F9}"/>
              </a:ext>
            </a:extLst>
          </p:cNvPr>
          <p:cNvSpPr>
            <a:spLocks noChangeArrowheads="1"/>
          </p:cNvSpPr>
          <p:nvPr/>
        </p:nvSpPr>
        <p:spPr bwMode="auto">
          <a:xfrm rot="885830">
            <a:off x="5773740" y="544513"/>
            <a:ext cx="1824037" cy="685800"/>
          </a:xfrm>
          <a:prstGeom prst="curvedDownArrow">
            <a:avLst>
              <a:gd name="adj1" fmla="val 40000"/>
              <a:gd name="adj2" fmla="val 80000"/>
              <a:gd name="adj3" fmla="val 33333"/>
            </a:avLst>
          </a:prstGeom>
          <a:solidFill>
            <a:schemeClr val="tx1">
              <a:lumMod val="95000"/>
              <a:lumOff val="5000"/>
            </a:schemeClr>
          </a:solidFill>
          <a:ln w="9525">
            <a:solidFill>
              <a:schemeClr val="tx1"/>
            </a:solidFill>
            <a:miter lim="800000"/>
            <a:headEnd/>
            <a:tailEnd/>
          </a:ln>
        </p:spPr>
        <p:txBody>
          <a:bodyPr wrap="none" anchor="ctr"/>
          <a:lstStyle>
            <a:lvl1pPr algn="l" eaLnBrk="0" hangingPunct="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lgn="l" eaLnBrk="0" hangingPunct="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lgn="l" eaLnBrk="0" hangingPunct="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lgn="l" eaLnBrk="0" hangingPunct="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lgn="l" eaLnBrk="0" hangingPunct="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r" defTabSz="609585" eaLnBrk="1" hangingPunct="1">
              <a:spcBef>
                <a:spcPct val="0"/>
              </a:spcBef>
              <a:buClrTx/>
              <a:buNone/>
              <a:defRPr/>
            </a:pPr>
            <a:endParaRPr lang="en-US" altLang="en-US" sz="3200">
              <a:solidFill>
                <a:prstClr val="black"/>
              </a:solidFill>
              <a:latin typeface="Tw Cen MT" panose="020B0602020104020603" pitchFamily="34" charset="0"/>
            </a:endParaRPr>
          </a:p>
        </p:txBody>
      </p:sp>
      <p:sp>
        <p:nvSpPr>
          <p:cNvPr id="76809" name="AutoShape 13">
            <a:extLst>
              <a:ext uri="{FF2B5EF4-FFF2-40B4-BE49-F238E27FC236}">
                <a16:creationId xmlns:a16="http://schemas.microsoft.com/office/drawing/2014/main" id="{1EAEE436-B107-45E9-AADD-7F389CEED839}"/>
              </a:ext>
            </a:extLst>
          </p:cNvPr>
          <p:cNvSpPr>
            <a:spLocks noChangeArrowheads="1"/>
          </p:cNvSpPr>
          <p:nvPr/>
        </p:nvSpPr>
        <p:spPr bwMode="auto">
          <a:xfrm rot="2210877">
            <a:off x="8385176" y="1860551"/>
            <a:ext cx="1141413" cy="393700"/>
          </a:xfrm>
          <a:prstGeom prst="curvedDownArrow">
            <a:avLst>
              <a:gd name="adj1" fmla="val 45714"/>
              <a:gd name="adj2" fmla="val 91429"/>
              <a:gd name="adj3" fmla="val 44251"/>
            </a:avLst>
          </a:prstGeom>
          <a:solidFill>
            <a:schemeClr val="tx1">
              <a:lumMod val="95000"/>
              <a:lumOff val="5000"/>
            </a:schemeClr>
          </a:solidFill>
          <a:ln w="9525">
            <a:solidFill>
              <a:schemeClr val="tx1"/>
            </a:solidFill>
            <a:miter lim="800000"/>
            <a:headEnd/>
            <a:tailEnd/>
          </a:ln>
        </p:spPr>
        <p:txBody>
          <a:bodyPr wrap="none" anchor="ctr"/>
          <a:lstStyle>
            <a:lvl1pPr algn="l" eaLnBrk="0" hangingPunct="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lgn="l" eaLnBrk="0" hangingPunct="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lgn="l" eaLnBrk="0" hangingPunct="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lgn="l" eaLnBrk="0" hangingPunct="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lgn="l" eaLnBrk="0" hangingPunct="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r" defTabSz="609585" eaLnBrk="1" hangingPunct="1">
              <a:spcBef>
                <a:spcPct val="0"/>
              </a:spcBef>
              <a:buClrTx/>
              <a:buNone/>
              <a:defRPr/>
            </a:pPr>
            <a:endParaRPr lang="en-US" altLang="en-US" sz="3200">
              <a:solidFill>
                <a:prstClr val="black"/>
              </a:solidFill>
              <a:latin typeface="Tw Cen MT" panose="020B0602020104020603" pitchFamily="34" charset="0"/>
            </a:endParaRPr>
          </a:p>
        </p:txBody>
      </p:sp>
      <p:sp>
        <p:nvSpPr>
          <p:cNvPr id="76810" name="AutoShape 14">
            <a:extLst>
              <a:ext uri="{FF2B5EF4-FFF2-40B4-BE49-F238E27FC236}">
                <a16:creationId xmlns:a16="http://schemas.microsoft.com/office/drawing/2014/main" id="{D194A184-867B-4F84-BAE4-B2C95E9BEBD9}"/>
              </a:ext>
            </a:extLst>
          </p:cNvPr>
          <p:cNvSpPr>
            <a:spLocks noChangeArrowheads="1"/>
          </p:cNvSpPr>
          <p:nvPr/>
        </p:nvSpPr>
        <p:spPr bwMode="auto">
          <a:xfrm>
            <a:off x="8458200" y="4114800"/>
            <a:ext cx="381000" cy="914400"/>
          </a:xfrm>
          <a:prstGeom prst="downArrow">
            <a:avLst>
              <a:gd name="adj1" fmla="val 50000"/>
              <a:gd name="adj2" fmla="val 60000"/>
            </a:avLst>
          </a:prstGeom>
          <a:solidFill>
            <a:schemeClr val="tx1">
              <a:lumMod val="95000"/>
              <a:lumOff val="5000"/>
            </a:schemeClr>
          </a:solidFill>
          <a:ln w="9525">
            <a:solidFill>
              <a:schemeClr val="tx1"/>
            </a:solidFill>
            <a:miter lim="800000"/>
            <a:headEnd/>
            <a:tailEnd/>
          </a:ln>
        </p:spPr>
        <p:txBody>
          <a:bodyPr wrap="none" anchor="ctr"/>
          <a:lstStyle>
            <a:lvl1pPr algn="l" eaLnBrk="0" hangingPunct="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lgn="l" eaLnBrk="0" hangingPunct="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lgn="l" eaLnBrk="0" hangingPunct="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lgn="l" eaLnBrk="0" hangingPunct="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lgn="l" eaLnBrk="0" hangingPunct="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r" defTabSz="609585" eaLnBrk="1" hangingPunct="1">
              <a:spcBef>
                <a:spcPct val="0"/>
              </a:spcBef>
              <a:buClrTx/>
              <a:buNone/>
              <a:defRPr/>
            </a:pPr>
            <a:endParaRPr lang="en-US" altLang="en-US" sz="3200">
              <a:solidFill>
                <a:prstClr val="black"/>
              </a:solidFill>
              <a:latin typeface="Tw Cen MT" panose="020B0602020104020603" pitchFamily="34" charset="0"/>
            </a:endParaRPr>
          </a:p>
        </p:txBody>
      </p:sp>
      <p:sp>
        <p:nvSpPr>
          <p:cNvPr id="76811" name="AutoShape 15">
            <a:extLst>
              <a:ext uri="{FF2B5EF4-FFF2-40B4-BE49-F238E27FC236}">
                <a16:creationId xmlns:a16="http://schemas.microsoft.com/office/drawing/2014/main" id="{A0B20B1E-C85B-415E-B1B4-A6183B0A4818}"/>
              </a:ext>
            </a:extLst>
          </p:cNvPr>
          <p:cNvSpPr>
            <a:spLocks noChangeArrowheads="1"/>
          </p:cNvSpPr>
          <p:nvPr/>
        </p:nvSpPr>
        <p:spPr bwMode="auto">
          <a:xfrm>
            <a:off x="6477001" y="5486400"/>
            <a:ext cx="609600" cy="533400"/>
          </a:xfrm>
          <a:prstGeom prst="leftArrow">
            <a:avLst>
              <a:gd name="adj1" fmla="val 50000"/>
              <a:gd name="adj2" fmla="val 28571"/>
            </a:avLst>
          </a:prstGeom>
          <a:solidFill>
            <a:schemeClr val="tx1">
              <a:lumMod val="95000"/>
              <a:lumOff val="5000"/>
            </a:schemeClr>
          </a:solidFill>
          <a:ln w="9525">
            <a:solidFill>
              <a:schemeClr val="tx1"/>
            </a:solidFill>
            <a:miter lim="800000"/>
            <a:headEnd/>
            <a:tailEnd/>
          </a:ln>
        </p:spPr>
        <p:txBody>
          <a:bodyPr wrap="none" anchor="ctr"/>
          <a:lstStyle>
            <a:lvl1pPr algn="l" eaLnBrk="0" hangingPunct="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lgn="l" eaLnBrk="0" hangingPunct="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lgn="l" eaLnBrk="0" hangingPunct="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lgn="l" eaLnBrk="0" hangingPunct="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lgn="l" eaLnBrk="0" hangingPunct="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r" defTabSz="609585" eaLnBrk="1" hangingPunct="1">
              <a:spcBef>
                <a:spcPct val="0"/>
              </a:spcBef>
              <a:buClrTx/>
              <a:buNone/>
              <a:defRPr/>
            </a:pPr>
            <a:endParaRPr lang="en-US" altLang="en-US" sz="3200">
              <a:solidFill>
                <a:prstClr val="black"/>
              </a:solidFill>
              <a:latin typeface="Tw Cen MT" panose="020B0602020104020603" pitchFamily="34" charset="0"/>
            </a:endParaRPr>
          </a:p>
        </p:txBody>
      </p:sp>
      <p:sp>
        <p:nvSpPr>
          <p:cNvPr id="76812" name="AutoShape 18">
            <a:extLst>
              <a:ext uri="{FF2B5EF4-FFF2-40B4-BE49-F238E27FC236}">
                <a16:creationId xmlns:a16="http://schemas.microsoft.com/office/drawing/2014/main" id="{10754ED6-24E8-4ABF-9A3F-E159B7799863}"/>
              </a:ext>
            </a:extLst>
          </p:cNvPr>
          <p:cNvSpPr>
            <a:spLocks noChangeArrowheads="1"/>
          </p:cNvSpPr>
          <p:nvPr/>
        </p:nvSpPr>
        <p:spPr bwMode="auto">
          <a:xfrm rot="5985474">
            <a:off x="2449907" y="4910697"/>
            <a:ext cx="550863" cy="1773239"/>
          </a:xfrm>
          <a:prstGeom prst="curvedLeftArrow">
            <a:avLst>
              <a:gd name="adj1" fmla="val 64380"/>
              <a:gd name="adj2" fmla="val 128761"/>
              <a:gd name="adj3" fmla="val 33333"/>
            </a:avLst>
          </a:prstGeom>
          <a:solidFill>
            <a:schemeClr val="tx1">
              <a:lumMod val="95000"/>
              <a:lumOff val="5000"/>
            </a:schemeClr>
          </a:solidFill>
          <a:ln w="9525">
            <a:solidFill>
              <a:schemeClr val="tx1"/>
            </a:solidFill>
            <a:miter lim="800000"/>
            <a:headEnd/>
            <a:tailEnd/>
          </a:ln>
        </p:spPr>
        <p:txBody>
          <a:bodyPr wrap="none" anchor="ctr"/>
          <a:lstStyle>
            <a:lvl1pPr algn="l" eaLnBrk="0" hangingPunct="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lgn="l" eaLnBrk="0" hangingPunct="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lgn="l" eaLnBrk="0" hangingPunct="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lgn="l" eaLnBrk="0" hangingPunct="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lgn="l" eaLnBrk="0" hangingPunct="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r" defTabSz="609585" eaLnBrk="1" hangingPunct="1">
              <a:spcBef>
                <a:spcPct val="0"/>
              </a:spcBef>
              <a:buClrTx/>
              <a:buNone/>
              <a:defRPr/>
            </a:pPr>
            <a:endParaRPr lang="en-US" altLang="en-US" sz="3200">
              <a:solidFill>
                <a:prstClr val="black"/>
              </a:solidFill>
              <a:latin typeface="Tw Cen MT" panose="020B0602020104020603" pitchFamily="34" charset="0"/>
            </a:endParaRPr>
          </a:p>
        </p:txBody>
      </p:sp>
      <p:sp>
        <p:nvSpPr>
          <p:cNvPr id="2" name="Round Diagonal Corner Rectangle 1">
            <a:extLst>
              <a:ext uri="{FF2B5EF4-FFF2-40B4-BE49-F238E27FC236}">
                <a16:creationId xmlns:a16="http://schemas.microsoft.com/office/drawing/2014/main" id="{DBFA21B7-ED87-4256-9E6F-DEBA498F53F7}"/>
              </a:ext>
            </a:extLst>
          </p:cNvPr>
          <p:cNvSpPr/>
          <p:nvPr/>
        </p:nvSpPr>
        <p:spPr>
          <a:xfrm>
            <a:off x="1978025" y="512765"/>
            <a:ext cx="3657600" cy="2420937"/>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a:defRPr/>
            </a:pPr>
            <a:r>
              <a:rPr lang="en-US" altLang="en-US" sz="2800" dirty="0">
                <a:solidFill>
                  <a:prstClr val="white"/>
                </a:solidFill>
                <a:latin typeface="Calibri" panose="020F0502020204030204" pitchFamily="34" charset="0"/>
              </a:rPr>
              <a:t>Gender or sexual minority</a:t>
            </a:r>
          </a:p>
          <a:p>
            <a:pPr algn="ctr" defTabSz="609585">
              <a:defRPr/>
            </a:pPr>
            <a:r>
              <a:rPr lang="en-US" altLang="en-US" sz="2800" dirty="0">
                <a:solidFill>
                  <a:prstClr val="white"/>
                </a:solidFill>
                <a:latin typeface="Calibri" panose="020F0502020204030204" pitchFamily="34" charset="0"/>
              </a:rPr>
              <a:t>(any social minority status)</a:t>
            </a:r>
          </a:p>
        </p:txBody>
      </p:sp>
      <p:sp>
        <p:nvSpPr>
          <p:cNvPr id="15" name="TextBox 14">
            <a:extLst>
              <a:ext uri="{FF2B5EF4-FFF2-40B4-BE49-F238E27FC236}">
                <a16:creationId xmlns:a16="http://schemas.microsoft.com/office/drawing/2014/main" id="{366F8E1E-131D-44CF-9D86-651CD54339FE}"/>
              </a:ext>
            </a:extLst>
          </p:cNvPr>
          <p:cNvSpPr txBox="1"/>
          <p:nvPr/>
        </p:nvSpPr>
        <p:spPr>
          <a:xfrm>
            <a:off x="8305801" y="704660"/>
            <a:ext cx="4320735" cy="6117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609585"/>
            <a:r>
              <a:rPr lang="en-US" sz="1125" dirty="0">
                <a:solidFill>
                  <a:prstClr val="black"/>
                </a:solidFill>
                <a:latin typeface="Cambria"/>
              </a:rPr>
              <a:t>Meyer IH. Prejudice, social stress, and mental health in lesbian, gay, and bisexual populations: conceptual issues and research evidence. Psychol Bull. 2003 Sep;129(5):674-97.</a:t>
            </a:r>
          </a:p>
        </p:txBody>
      </p:sp>
      <p:sp>
        <p:nvSpPr>
          <p:cNvPr id="4" name="Slide Number Placeholder 3">
            <a:extLst>
              <a:ext uri="{FF2B5EF4-FFF2-40B4-BE49-F238E27FC236}">
                <a16:creationId xmlns:a16="http://schemas.microsoft.com/office/drawing/2014/main" id="{37D8B6C1-B6EC-884C-8BB2-E66C7DB8393D}"/>
              </a:ext>
            </a:extLst>
          </p:cNvPr>
          <p:cNvSpPr>
            <a:spLocks noGrp="1"/>
          </p:cNvSpPr>
          <p:nvPr>
            <p:ph type="sldNum" sz="quarter" idx="2"/>
          </p:nvPr>
        </p:nvSpPr>
        <p:spPr>
          <a:xfrm>
            <a:off x="6327735" y="9258300"/>
            <a:ext cx="336631" cy="379591"/>
          </a:xfrm>
          <a:prstGeom prst="rect">
            <a:avLst/>
          </a:prstGeom>
          <a:ln w="12700">
            <a:miter lim="400000"/>
          </a:ln>
        </p:spPr>
        <p:txBody>
          <a:bodyPr wrap="none" lIns="50800" tIns="50800" rIns="50800" bIns="50800">
            <a:spAutoFit/>
          </a:bodyPr>
          <a:lstStyle>
            <a:defPPr marL="0" marR="0" indent="0" algn="l" defTabSz="91437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18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mn-lt"/>
                <a:ea typeface="+mn-ea"/>
                <a:cs typeface="+mn-cs"/>
                <a:sym typeface="Helvetica Light"/>
              </a:defRPr>
            </a:lvl1pPr>
            <a:lvl2pPr marL="0" marR="0" indent="228594" algn="ctr" defTabSz="58418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2pPr>
            <a:lvl3pPr marL="0" marR="0" indent="457189" algn="ctr" defTabSz="58418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3pPr>
            <a:lvl4pPr marL="0" marR="0" indent="685783" algn="ctr" defTabSz="58418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4pPr>
            <a:lvl5pPr marL="0" marR="0" indent="914377" algn="ctr" defTabSz="58418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5pPr>
            <a:lvl6pPr marL="0" marR="0" indent="1142971" algn="ctr" defTabSz="58418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6pPr>
            <a:lvl7pPr marL="0" marR="0" indent="1371566" algn="ctr" defTabSz="58418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7pPr>
            <a:lvl8pPr marL="0" marR="0" indent="1600160" algn="ctr" defTabSz="58418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8pPr>
            <a:lvl9pPr marL="0" marR="0" indent="1828754" algn="ctr" defTabSz="58418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9pPr>
          </a:lstStyle>
          <a:p>
            <a:fld id="{86CB4B4D-7CA3-9044-876B-883B54F8677D}" type="slidenum">
              <a:rPr lang="en-US">
                <a:latin typeface="Calibri"/>
              </a:rPr>
              <a:pPr/>
              <a:t>28</a:t>
            </a:fld>
            <a:endParaRPr lang="en-US">
              <a:latin typeface="Calibri"/>
            </a:endParaRPr>
          </a:p>
        </p:txBody>
      </p:sp>
      <p:sp>
        <p:nvSpPr>
          <p:cNvPr id="5" name="AutoShape 15">
            <a:extLst>
              <a:ext uri="{FF2B5EF4-FFF2-40B4-BE49-F238E27FC236}">
                <a16:creationId xmlns:a16="http://schemas.microsoft.com/office/drawing/2014/main" id="{0DAC3830-6C3C-CE9F-E049-6372AD08FC10}"/>
              </a:ext>
            </a:extLst>
          </p:cNvPr>
          <p:cNvSpPr>
            <a:spLocks noChangeArrowheads="1"/>
          </p:cNvSpPr>
          <p:nvPr/>
        </p:nvSpPr>
        <p:spPr bwMode="auto">
          <a:xfrm>
            <a:off x="4459167" y="4375856"/>
            <a:ext cx="609600" cy="533400"/>
          </a:xfrm>
          <a:prstGeom prst="leftArrow">
            <a:avLst>
              <a:gd name="adj1" fmla="val 50000"/>
              <a:gd name="adj2" fmla="val 28571"/>
            </a:avLst>
          </a:prstGeom>
          <a:solidFill>
            <a:schemeClr val="tx1">
              <a:lumMod val="95000"/>
              <a:lumOff val="5000"/>
            </a:schemeClr>
          </a:solidFill>
          <a:ln w="9525">
            <a:solidFill>
              <a:schemeClr val="tx1"/>
            </a:solidFill>
            <a:miter lim="800000"/>
            <a:headEnd/>
            <a:tailEnd/>
          </a:ln>
        </p:spPr>
        <p:txBody>
          <a:bodyPr wrap="none" anchor="ctr"/>
          <a:lstStyle>
            <a:lvl1pPr algn="l" eaLnBrk="0" hangingPunct="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lgn="l" eaLnBrk="0" hangingPunct="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lgn="l" eaLnBrk="0" hangingPunct="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lgn="l" eaLnBrk="0" hangingPunct="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lgn="l" eaLnBrk="0" hangingPunct="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r" defTabSz="609585" eaLnBrk="1" hangingPunct="1">
              <a:spcBef>
                <a:spcPct val="0"/>
              </a:spcBef>
              <a:buClrTx/>
              <a:buNone/>
              <a:defRPr/>
            </a:pPr>
            <a:endParaRPr lang="en-US" altLang="en-US" sz="3200">
              <a:solidFill>
                <a:prstClr val="black"/>
              </a:solidFill>
              <a:latin typeface="Tw Cen MT" panose="020B0602020104020603"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6" name="Google Shape;56;p3"/>
          <p:cNvSpPr/>
          <p:nvPr/>
        </p:nvSpPr>
        <p:spPr>
          <a:xfrm>
            <a:off x="0" y="486040"/>
            <a:ext cx="12192000" cy="714174"/>
          </a:xfrm>
          <a:prstGeom prst="rect">
            <a:avLst/>
          </a:prstGeom>
          <a:noFill/>
          <a:ln>
            <a:noFill/>
          </a:ln>
        </p:spPr>
        <p:txBody>
          <a:bodyPr spcFirstLastPara="1" wrap="square" lIns="64283" tIns="32133" rIns="64283" bIns="32133" anchor="t" anchorCtr="0">
            <a:spAutoFit/>
          </a:bodyPr>
          <a:lstStyle/>
          <a:p>
            <a:pPr algn="ctr" defTabSz="609585">
              <a:buClr>
                <a:srgbClr val="FFFFFF"/>
              </a:buClr>
              <a:buSzPts val="6000"/>
            </a:pPr>
            <a:r>
              <a:rPr lang="en-US" sz="4219" b="1" dirty="0">
                <a:solidFill>
                  <a:prstClr val="black"/>
                </a:solidFill>
                <a:latin typeface="Georgia"/>
                <a:ea typeface="Georgia"/>
                <a:cs typeface="Georgia"/>
                <a:sym typeface="Georgia"/>
              </a:rPr>
              <a:t>Gender &amp; Mental Health</a:t>
            </a:r>
            <a:endParaRPr sz="1265" dirty="0">
              <a:solidFill>
                <a:prstClr val="black"/>
              </a:solidFill>
              <a:latin typeface="Calibri"/>
            </a:endParaRPr>
          </a:p>
        </p:txBody>
      </p:sp>
      <p:sp>
        <p:nvSpPr>
          <p:cNvPr id="57" name="Google Shape;57;p3"/>
          <p:cNvSpPr/>
          <p:nvPr/>
        </p:nvSpPr>
        <p:spPr>
          <a:xfrm>
            <a:off x="2785403" y="1686210"/>
            <a:ext cx="9184851" cy="3019549"/>
          </a:xfrm>
          <a:prstGeom prst="rect">
            <a:avLst/>
          </a:prstGeom>
          <a:noFill/>
          <a:ln>
            <a:noFill/>
          </a:ln>
        </p:spPr>
        <p:txBody>
          <a:bodyPr spcFirstLastPara="1" wrap="square" lIns="64283" tIns="32133" rIns="64283" bIns="32133" anchor="t" anchorCtr="0">
            <a:spAutoFit/>
          </a:bodyPr>
          <a:lstStyle/>
          <a:p>
            <a:pPr algn="ctr" defTabSz="609585">
              <a:buClr>
                <a:srgbClr val="FFFFFF"/>
              </a:buClr>
              <a:buSzPts val="3600"/>
            </a:pPr>
            <a:r>
              <a:rPr lang="en-US" sz="3200" i="1" dirty="0">
                <a:solidFill>
                  <a:prstClr val="black"/>
                </a:solidFill>
                <a:latin typeface="Helvetica Neue Light"/>
                <a:ea typeface="Georgia"/>
                <a:cs typeface="Georgia"/>
                <a:sym typeface="Georgia"/>
              </a:rPr>
              <a:t>“Socially transitioned transgender children who are supported in their gender identity have developmental normative levels of depression and only minimal elevations in anxiety, suggesting that psychopathology is not inevitable within this group.”  </a:t>
            </a:r>
            <a:endParaRPr sz="3200" dirty="0">
              <a:solidFill>
                <a:prstClr val="black"/>
              </a:solidFill>
              <a:latin typeface="Helvetica Neue Light"/>
            </a:endParaRPr>
          </a:p>
          <a:p>
            <a:pPr algn="ctr" defTabSz="609585">
              <a:buClr>
                <a:srgbClr val="FFFFFF"/>
              </a:buClr>
              <a:buSzPts val="2800"/>
            </a:pPr>
            <a:r>
              <a:rPr lang="en-US" sz="3200" dirty="0">
                <a:solidFill>
                  <a:prstClr val="black"/>
                </a:solidFill>
                <a:latin typeface="Helvetica Neue Light"/>
                <a:ea typeface="Georgia"/>
                <a:cs typeface="Georgia"/>
                <a:sym typeface="Georgia"/>
              </a:rPr>
              <a:t>						(</a:t>
            </a:r>
            <a:r>
              <a:rPr lang="en-US" sz="3200" i="1" dirty="0">
                <a:solidFill>
                  <a:prstClr val="black"/>
                </a:solidFill>
                <a:latin typeface="Helvetica Neue Light"/>
                <a:ea typeface="Georgia"/>
                <a:cs typeface="Georgia"/>
                <a:sym typeface="Georgia"/>
              </a:rPr>
              <a:t>Olson et al, 2016)</a:t>
            </a:r>
            <a:endParaRPr sz="3200" dirty="0">
              <a:solidFill>
                <a:prstClr val="black"/>
              </a:solidFill>
              <a:latin typeface="Helvetica Neue Light"/>
            </a:endParaRPr>
          </a:p>
        </p:txBody>
      </p:sp>
      <p:pic>
        <p:nvPicPr>
          <p:cNvPr id="3" name="Picture 2">
            <a:extLst>
              <a:ext uri="{FF2B5EF4-FFF2-40B4-BE49-F238E27FC236}">
                <a16:creationId xmlns:a16="http://schemas.microsoft.com/office/drawing/2014/main" id="{1358E865-154A-347D-EE65-EBC3832591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60748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179" y="723900"/>
            <a:ext cx="10515601" cy="667694"/>
          </a:xfrm>
        </p:spPr>
        <p:txBody>
          <a:bodyPr>
            <a:normAutofit fontScale="90000"/>
          </a:bodyPr>
          <a:lstStyle/>
          <a:p>
            <a:r>
              <a:rPr lang="en-US" dirty="0"/>
              <a:t>Announcements</a:t>
            </a:r>
          </a:p>
        </p:txBody>
      </p:sp>
      <p:sp>
        <p:nvSpPr>
          <p:cNvPr id="4" name="TextBox 3">
            <a:extLst>
              <a:ext uri="{FF2B5EF4-FFF2-40B4-BE49-F238E27FC236}">
                <a16:creationId xmlns:a16="http://schemas.microsoft.com/office/drawing/2014/main" id="{BBAAE7C3-0E98-BD35-AA96-FC843A28CB88}"/>
              </a:ext>
            </a:extLst>
          </p:cNvPr>
          <p:cNvSpPr txBox="1"/>
          <p:nvPr/>
        </p:nvSpPr>
        <p:spPr>
          <a:xfrm>
            <a:off x="380178" y="1392331"/>
            <a:ext cx="10972183" cy="3139321"/>
          </a:xfrm>
          <a:prstGeom prst="rect">
            <a:avLst/>
          </a:prstGeom>
          <a:noFill/>
        </p:spPr>
        <p:txBody>
          <a:bodyPr wrap="square">
            <a:spAutoFit/>
          </a:bodyPr>
          <a:lstStyle/>
          <a:p>
            <a:pPr marR="0">
              <a:spcBef>
                <a:spcPts val="0"/>
              </a:spcBef>
              <a:spcAft>
                <a:spcPts val="0"/>
              </a:spcAft>
            </a:pPr>
            <a:r>
              <a:rPr lang="en-US" sz="1800" b="1" dirty="0">
                <a:solidFill>
                  <a:schemeClr val="accent6">
                    <a:lumMod val="50000"/>
                  </a:schemeClr>
                </a:solidFill>
                <a:effectLst/>
                <a:latin typeface="Calibri Light" panose="020F0302020204030204" pitchFamily="34" charset="0"/>
                <a:ea typeface="Calibri Light" panose="020F0302020204030204" pitchFamily="34" charset="0"/>
                <a:cs typeface="Calibri Light" panose="020F0302020204030204" pitchFamily="34" charset="0"/>
              </a:rPr>
              <a:t>Team Based Care: Safe Sleep </a:t>
            </a:r>
            <a:r>
              <a:rPr lang="en-US" sz="1800" dirty="0">
                <a:solidFill>
                  <a:schemeClr val="accent6">
                    <a:lumMod val="50000"/>
                  </a:schemeClr>
                </a:solidFill>
                <a:effectLst/>
                <a:latin typeface="Calibri Light" panose="020F0302020204030204" pitchFamily="34" charset="0"/>
                <a:ea typeface="Calibri Light" panose="020F0302020204030204" pitchFamily="34" charset="0"/>
                <a:cs typeface="Calibri Light" panose="020F0302020204030204" pitchFamily="34" charset="0"/>
              </a:rPr>
              <a:t>– </a:t>
            </a:r>
            <a:r>
              <a:rPr lang="en-US" sz="1800" dirty="0">
                <a:solidFill>
                  <a:schemeClr val="tx2">
                    <a:lumMod val="75000"/>
                  </a:schemeClr>
                </a:solidFill>
                <a:effectLst/>
                <a:latin typeface="Calibri Light" panose="020F0302020204030204" pitchFamily="34" charset="0"/>
                <a:ea typeface="Calibri Light" panose="020F0302020204030204" pitchFamily="34" charset="0"/>
                <a:cs typeface="Calibri Light" panose="020F0302020204030204" pitchFamily="34" charset="0"/>
                <a:hlinkClick r:id="rId2">
                  <a:extLst>
                    <a:ext uri="{A12FA001-AC4F-418D-AE19-62706E023703}">
                      <ahyp:hlinkClr xmlns:ahyp="http://schemas.microsoft.com/office/drawing/2018/hyperlinkcolor" val="tx"/>
                    </a:ext>
                  </a:extLst>
                </a:hlinkClick>
              </a:rPr>
              <a:t>register here</a:t>
            </a:r>
            <a:endParaRPr lang="en-US" sz="1800" dirty="0">
              <a:solidFill>
                <a:schemeClr val="tx2">
                  <a:lumMod val="75000"/>
                </a:schemeClr>
              </a:solidFill>
              <a:effectLst/>
              <a:latin typeface="Calibri Light" panose="020F0302020204030204" pitchFamily="34" charset="0"/>
              <a:ea typeface="Calibri Light" panose="020F0302020204030204" pitchFamily="34" charset="0"/>
              <a:cs typeface="Calibri Light" panose="020F0302020204030204" pitchFamily="34" charset="0"/>
            </a:endParaRPr>
          </a:p>
          <a:p>
            <a:pPr marR="0">
              <a:spcBef>
                <a:spcPts val="0"/>
              </a:spcBef>
              <a:spcAft>
                <a:spcPts val="0"/>
              </a:spcAft>
            </a:pPr>
            <a:r>
              <a:rPr lang="en-US" dirty="0">
                <a:solidFill>
                  <a:schemeClr val="accent6">
                    <a:lumMod val="50000"/>
                  </a:schemeClr>
                </a:solidFill>
                <a:latin typeface="Calibri Light" panose="020F0302020204030204" pitchFamily="34" charset="0"/>
                <a:ea typeface="Calibri Light" panose="020F0302020204030204" pitchFamily="34" charset="0"/>
                <a:cs typeface="Calibri Light" panose="020F0302020204030204" pitchFamily="34" charset="0"/>
              </a:rPr>
              <a:t>Please join us for our </a:t>
            </a:r>
            <a:r>
              <a:rPr lang="en-US" b="1" dirty="0">
                <a:solidFill>
                  <a:schemeClr val="accent6">
                    <a:lumMod val="50000"/>
                  </a:schemeClr>
                </a:solidFill>
                <a:latin typeface="Calibri Light" panose="020F0302020204030204" pitchFamily="34" charset="0"/>
                <a:ea typeface="Calibri Light" panose="020F0302020204030204" pitchFamily="34" charset="0"/>
                <a:cs typeface="Calibri Light" panose="020F0302020204030204" pitchFamily="34" charset="0"/>
              </a:rPr>
              <a:t>December 19th Team-Based Care Meeting</a:t>
            </a:r>
            <a:r>
              <a:rPr lang="en-US" dirty="0">
                <a:solidFill>
                  <a:schemeClr val="accent6">
                    <a:lumMod val="50000"/>
                  </a:schemeClr>
                </a:solidFill>
                <a:latin typeface="Calibri Light" panose="020F0302020204030204" pitchFamily="34" charset="0"/>
                <a:ea typeface="Calibri Light" panose="020F0302020204030204" pitchFamily="34" charset="0"/>
                <a:cs typeface="Calibri Light" panose="020F0302020204030204" pitchFamily="34" charset="0"/>
              </a:rPr>
              <a:t>, focusing on Safe Sleep. Margo Katz, MA, Program Manager for Safe Sleep and Substance Exposed Newborns at the Rhode Island Department of Health will provide an overview of Sudden Unexpected Infant Death (SUID), including common causes and state data, and evidence-based recommendations for safe sleep. </a:t>
            </a:r>
          </a:p>
          <a:p>
            <a:pPr marR="0">
              <a:spcBef>
                <a:spcPts val="0"/>
              </a:spcBef>
              <a:spcAft>
                <a:spcPts val="0"/>
              </a:spcAft>
            </a:pPr>
            <a:r>
              <a:rPr lang="en-US" dirty="0">
                <a:solidFill>
                  <a:schemeClr val="accent6">
                    <a:lumMod val="50000"/>
                  </a:schemeClr>
                </a:solidFill>
                <a:latin typeface="Calibri Light" panose="020F0302020204030204" pitchFamily="34" charset="0"/>
                <a:ea typeface="Calibri Light" panose="020F0302020204030204" pitchFamily="34" charset="0"/>
                <a:cs typeface="Calibri Light" panose="020F0302020204030204" pitchFamily="34" charset="0"/>
              </a:rPr>
              <a:t> </a:t>
            </a:r>
          </a:p>
          <a:p>
            <a:pPr marR="0">
              <a:spcBef>
                <a:spcPts val="0"/>
              </a:spcBef>
              <a:spcAft>
                <a:spcPts val="0"/>
              </a:spcAft>
            </a:pPr>
            <a:r>
              <a:rPr lang="en-US" dirty="0">
                <a:solidFill>
                  <a:schemeClr val="accent6">
                    <a:lumMod val="50000"/>
                  </a:schemeClr>
                </a:solidFill>
                <a:latin typeface="Calibri Light" panose="020F0302020204030204" pitchFamily="34" charset="0"/>
                <a:ea typeface="Calibri Light" panose="020F0302020204030204" pitchFamily="34" charset="0"/>
                <a:cs typeface="Calibri Light" panose="020F0302020204030204" pitchFamily="34" charset="0"/>
              </a:rPr>
              <a:t>The second half of the presentation will focus on delivering safe sleep messaging to families. Parent Kiana Cruz will share her experience with safe sleep, and we will be joined by Maria Camarena, Parents as Teachers program supervisor at Westerly Public Schools, and Wendy Lincoln, Clinical Supervisor for the Healthy Families America program at CCAP. Maria and Wendy will share their experiences as family home visitors and give recommendations for having difficult, culturally competent conversations with families about safe sleep.</a:t>
            </a:r>
          </a:p>
        </p:txBody>
      </p:sp>
    </p:spTree>
    <p:extLst>
      <p:ext uri="{BB962C8B-B14F-4D97-AF65-F5344CB8AC3E}">
        <p14:creationId xmlns:p14="http://schemas.microsoft.com/office/powerpoint/2010/main" val="2480522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1" name="Google Shape;171;p17"/>
          <p:cNvSpPr/>
          <p:nvPr/>
        </p:nvSpPr>
        <p:spPr>
          <a:xfrm>
            <a:off x="1" y="311252"/>
            <a:ext cx="12191999" cy="714174"/>
          </a:xfrm>
          <a:prstGeom prst="rect">
            <a:avLst/>
          </a:prstGeom>
          <a:noFill/>
          <a:ln>
            <a:noFill/>
          </a:ln>
        </p:spPr>
        <p:txBody>
          <a:bodyPr spcFirstLastPara="1" wrap="square" lIns="64283" tIns="32133" rIns="64283" bIns="32133" anchor="t" anchorCtr="0">
            <a:spAutoFit/>
          </a:bodyPr>
          <a:lstStyle/>
          <a:p>
            <a:pPr algn="ctr" defTabSz="609585">
              <a:buClr>
                <a:srgbClr val="FFFFFF"/>
              </a:buClr>
              <a:buSzPts val="6000"/>
            </a:pPr>
            <a:r>
              <a:rPr lang="en-US" sz="4219" b="1" dirty="0">
                <a:solidFill>
                  <a:prstClr val="black"/>
                </a:solidFill>
                <a:latin typeface="Georgia"/>
                <a:ea typeface="Georgia"/>
                <a:cs typeface="Georgia"/>
                <a:sym typeface="Georgia"/>
              </a:rPr>
              <a:t>Mental Health Needs</a:t>
            </a:r>
            <a:endParaRPr sz="1265" dirty="0">
              <a:solidFill>
                <a:prstClr val="black"/>
              </a:solidFill>
              <a:latin typeface="Calibri"/>
            </a:endParaRPr>
          </a:p>
        </p:txBody>
      </p:sp>
      <p:sp>
        <p:nvSpPr>
          <p:cNvPr id="172" name="Google Shape;172;p17"/>
          <p:cNvSpPr txBox="1">
            <a:spLocks noGrp="1"/>
          </p:cNvSpPr>
          <p:nvPr>
            <p:ph type="subTitle" idx="1"/>
          </p:nvPr>
        </p:nvSpPr>
        <p:spPr>
          <a:xfrm>
            <a:off x="2572943" y="886511"/>
            <a:ext cx="9158989" cy="4853139"/>
          </a:xfrm>
          <a:prstGeom prst="rect">
            <a:avLst/>
          </a:prstGeom>
          <a:noFill/>
          <a:ln>
            <a:noFill/>
          </a:ln>
        </p:spPr>
        <p:txBody>
          <a:bodyPr spcFirstLastPara="1" vert="horz" wrap="square" lIns="64283" tIns="64283" rIns="64283" bIns="64283" rtlCol="0" anchor="t" anchorCtr="0">
            <a:noAutofit/>
          </a:bodyPr>
          <a:lstStyle/>
          <a:p>
            <a:pPr algn="l">
              <a:spcBef>
                <a:spcPts val="0"/>
              </a:spcBef>
              <a:buSzPct val="60806"/>
            </a:pPr>
            <a:r>
              <a:rPr lang="en-US" sz="3200" dirty="0">
                <a:latin typeface="Helvetica Neue Light"/>
                <a:ea typeface="Georgia"/>
                <a:cs typeface="Georgia"/>
                <a:sym typeface="Georgia"/>
              </a:rPr>
              <a:t>Focus Groups with TGD youth found that the top things they need/desire from adults: </a:t>
            </a:r>
            <a:endParaRPr lang="en-US" sz="3200" dirty="0">
              <a:latin typeface="Helvetica Neue Light"/>
              <a:sym typeface="Georgia"/>
            </a:endParaRPr>
          </a:p>
          <a:p>
            <a:pPr marL="457189" indent="-457189" algn="l">
              <a:spcBef>
                <a:spcPts val="0"/>
              </a:spcBef>
              <a:buSzPct val="100000"/>
              <a:buFont typeface="Arial" panose="020B0604020202020204" pitchFamily="34" charset="0"/>
              <a:buChar char="•"/>
            </a:pPr>
            <a:r>
              <a:rPr lang="en-US" sz="3200" dirty="0">
                <a:latin typeface="Helvetica Neue Light"/>
                <a:ea typeface="Georgia"/>
                <a:cs typeface="Georgia"/>
                <a:sym typeface="Georgia"/>
              </a:rPr>
              <a:t>Validation</a:t>
            </a:r>
            <a:endParaRPr lang="en-US" sz="3200" dirty="0">
              <a:latin typeface="Helvetica Neue Light"/>
              <a:sym typeface="Georgia"/>
            </a:endParaRPr>
          </a:p>
          <a:p>
            <a:pPr marL="457189" indent="-457189" algn="l">
              <a:spcBef>
                <a:spcPts val="0"/>
              </a:spcBef>
              <a:buSzPct val="100000"/>
              <a:buFont typeface="Arial" panose="020B0604020202020204" pitchFamily="34" charset="0"/>
              <a:buChar char="•"/>
            </a:pPr>
            <a:r>
              <a:rPr lang="en-US" sz="3200" dirty="0">
                <a:latin typeface="Helvetica Neue Light"/>
                <a:ea typeface="Georgia"/>
                <a:cs typeface="Georgia"/>
                <a:sym typeface="Georgia"/>
              </a:rPr>
              <a:t>Acceptance</a:t>
            </a:r>
            <a:endParaRPr lang="en-US" sz="3200" dirty="0">
              <a:latin typeface="Helvetica Neue Light"/>
              <a:sym typeface="Georgia"/>
            </a:endParaRPr>
          </a:p>
          <a:p>
            <a:pPr marL="457189" indent="-457189" algn="l">
              <a:spcBef>
                <a:spcPts val="0"/>
              </a:spcBef>
              <a:buSzPct val="100000"/>
              <a:buFont typeface="Arial" panose="020B0604020202020204" pitchFamily="34" charset="0"/>
              <a:buChar char="•"/>
            </a:pPr>
            <a:r>
              <a:rPr lang="en-US" sz="3200" dirty="0">
                <a:latin typeface="Helvetica Neue Light"/>
                <a:ea typeface="Georgia"/>
                <a:cs typeface="Georgia"/>
                <a:sym typeface="Georgia"/>
              </a:rPr>
              <a:t>Unconditional Support</a:t>
            </a:r>
            <a:endParaRPr sz="3200" dirty="0">
              <a:latin typeface="Helvetica Neue Light"/>
            </a:endParaRPr>
          </a:p>
          <a:p>
            <a:pPr algn="l">
              <a:spcBef>
                <a:spcPts val="0"/>
              </a:spcBef>
              <a:buSzPct val="60806"/>
            </a:pPr>
            <a:endParaRPr sz="3200" i="1" dirty="0">
              <a:latin typeface="Helvetica Neue Light"/>
              <a:ea typeface="Georgia"/>
              <a:cs typeface="Georgia"/>
              <a:sym typeface="Georgia"/>
            </a:endParaRPr>
          </a:p>
          <a:p>
            <a:pPr algn="l">
              <a:spcBef>
                <a:spcPts val="0"/>
              </a:spcBef>
              <a:buSzPct val="60806"/>
            </a:pPr>
            <a:r>
              <a:rPr lang="en-US" sz="3200" i="1" dirty="0">
                <a:latin typeface="Helvetica Neue Light"/>
                <a:ea typeface="Georgia"/>
                <a:cs typeface="Georgia"/>
                <a:sym typeface="Georgia"/>
              </a:rPr>
              <a:t>(Note that it is no different from their heterosexual cis-gendered peers)</a:t>
            </a:r>
            <a:endParaRPr sz="3200" dirty="0">
              <a:latin typeface="Helvetica Neue Light"/>
            </a:endParaRPr>
          </a:p>
          <a:p>
            <a:pPr algn="l">
              <a:spcBef>
                <a:spcPts val="0"/>
              </a:spcBef>
              <a:buSzPct val="60806"/>
            </a:pPr>
            <a:endParaRPr sz="3200" dirty="0">
              <a:latin typeface="Helvetica Neue Light"/>
              <a:ea typeface="Georgia"/>
              <a:cs typeface="Georgia"/>
              <a:sym typeface="Georgia"/>
            </a:endParaRPr>
          </a:p>
          <a:p>
            <a:pPr algn="l">
              <a:spcBef>
                <a:spcPts val="0"/>
              </a:spcBef>
              <a:buSzPct val="60806"/>
            </a:pPr>
            <a:r>
              <a:rPr lang="en-US" sz="3200" dirty="0">
                <a:latin typeface="Helvetica Neue Light"/>
                <a:ea typeface="Georgia"/>
                <a:cs typeface="Georgia"/>
                <a:sym typeface="Georgia"/>
              </a:rPr>
              <a:t>Family and community support are </a:t>
            </a:r>
            <a:r>
              <a:rPr lang="en-US" sz="3200" b="1" u="sng" dirty="0">
                <a:latin typeface="Helvetica Neue Light"/>
                <a:ea typeface="Georgia"/>
                <a:cs typeface="Georgia"/>
                <a:sym typeface="Georgia"/>
              </a:rPr>
              <a:t>essential</a:t>
            </a:r>
            <a:r>
              <a:rPr lang="en-US" sz="3200" dirty="0">
                <a:latin typeface="Helvetica Neue Light"/>
                <a:ea typeface="Georgia"/>
                <a:cs typeface="Georgia"/>
                <a:sym typeface="Georgia"/>
              </a:rPr>
              <a:t> for children's healthy development.</a:t>
            </a:r>
            <a:endParaRPr sz="3200" dirty="0">
              <a:latin typeface="Helvetica Neue Light"/>
            </a:endParaRPr>
          </a:p>
          <a:p>
            <a:pPr algn="l">
              <a:spcBef>
                <a:spcPts val="0"/>
              </a:spcBef>
              <a:buSzPct val="60806"/>
            </a:pPr>
            <a:endParaRPr sz="3200" dirty="0">
              <a:latin typeface="Helvetica Neue Light"/>
              <a:ea typeface="Georgia"/>
              <a:cs typeface="Georgia"/>
              <a:sym typeface="Georgia"/>
            </a:endParaRPr>
          </a:p>
        </p:txBody>
      </p:sp>
      <p:pic>
        <p:nvPicPr>
          <p:cNvPr id="3" name="Picture 2">
            <a:extLst>
              <a:ext uri="{FF2B5EF4-FFF2-40B4-BE49-F238E27FC236}">
                <a16:creationId xmlns:a16="http://schemas.microsoft.com/office/drawing/2014/main" id="{C11E6270-0615-F39F-BBE4-6F7D87BD80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607480" cy="6858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Gender Diverse Children</a:t>
            </a:r>
          </a:p>
        </p:txBody>
      </p:sp>
    </p:spTree>
    <p:extLst>
      <p:ext uri="{BB962C8B-B14F-4D97-AF65-F5344CB8AC3E}">
        <p14:creationId xmlns:p14="http://schemas.microsoft.com/office/powerpoint/2010/main" val="27113494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1" name="Google Shape;171;p17"/>
          <p:cNvSpPr/>
          <p:nvPr/>
        </p:nvSpPr>
        <p:spPr>
          <a:xfrm>
            <a:off x="1" y="311252"/>
            <a:ext cx="12191999" cy="714174"/>
          </a:xfrm>
          <a:prstGeom prst="rect">
            <a:avLst/>
          </a:prstGeom>
          <a:noFill/>
          <a:ln>
            <a:noFill/>
          </a:ln>
        </p:spPr>
        <p:txBody>
          <a:bodyPr spcFirstLastPara="1" wrap="square" lIns="64283" tIns="32133" rIns="64283" bIns="32133" anchor="t" anchorCtr="0">
            <a:spAutoFit/>
          </a:bodyPr>
          <a:lstStyle/>
          <a:p>
            <a:pPr algn="ctr" defTabSz="609585">
              <a:buClr>
                <a:srgbClr val="FFFFFF"/>
              </a:buClr>
              <a:buSzPts val="6000"/>
            </a:pPr>
            <a:r>
              <a:rPr lang="en-US" sz="4219" b="1" dirty="0">
                <a:solidFill>
                  <a:prstClr val="black"/>
                </a:solidFill>
                <a:latin typeface="Georgia"/>
                <a:ea typeface="Georgia"/>
                <a:cs typeface="Georgia"/>
                <a:sym typeface="Georgia"/>
              </a:rPr>
              <a:t>Gender Diverse Children</a:t>
            </a:r>
            <a:endParaRPr sz="1265" dirty="0">
              <a:solidFill>
                <a:prstClr val="black"/>
              </a:solidFill>
              <a:latin typeface="Calibri"/>
            </a:endParaRPr>
          </a:p>
        </p:txBody>
      </p:sp>
      <p:sp>
        <p:nvSpPr>
          <p:cNvPr id="172" name="Google Shape;172;p17"/>
          <p:cNvSpPr txBox="1">
            <a:spLocks noGrp="1"/>
          </p:cNvSpPr>
          <p:nvPr>
            <p:ph type="subTitle" idx="1"/>
          </p:nvPr>
        </p:nvSpPr>
        <p:spPr>
          <a:xfrm>
            <a:off x="2325935" y="895888"/>
            <a:ext cx="9158989" cy="4853139"/>
          </a:xfrm>
          <a:prstGeom prst="rect">
            <a:avLst/>
          </a:prstGeom>
          <a:noFill/>
          <a:ln>
            <a:noFill/>
          </a:ln>
        </p:spPr>
        <p:txBody>
          <a:bodyPr spcFirstLastPara="1" vert="horz" wrap="square" lIns="64283" tIns="64283" rIns="64283" bIns="64283" rtlCol="0" anchor="t" anchorCtr="0">
            <a:noAutofit/>
          </a:bodyPr>
          <a:lstStyle/>
          <a:p>
            <a:pPr marL="457189" indent="-457189" algn="l">
              <a:spcBef>
                <a:spcPts val="0"/>
              </a:spcBef>
              <a:buSzPct val="60806"/>
              <a:buFont typeface="Arial" panose="020B0604020202020204" pitchFamily="34" charset="0"/>
              <a:buChar char="•"/>
            </a:pPr>
            <a:r>
              <a:rPr lang="en-US" dirty="0">
                <a:latin typeface="Helvetica Neue Light"/>
                <a:ea typeface="Georgia"/>
                <a:cs typeface="Georgia"/>
                <a:sym typeface="Georgia"/>
              </a:rPr>
              <a:t>2-10% of Children Under Age 12 Display Regular Gender Diverse Behaviors, Very Few Express Interest in Changing their Gender (Pediatrics, 2012, 129, 571-573)</a:t>
            </a:r>
          </a:p>
          <a:p>
            <a:pPr marL="457189" indent="-457189" algn="l">
              <a:spcBef>
                <a:spcPts val="0"/>
              </a:spcBef>
              <a:buSzPct val="60806"/>
              <a:buFont typeface="Arial" panose="020B0604020202020204" pitchFamily="34" charset="0"/>
              <a:buChar char="•"/>
            </a:pPr>
            <a:endParaRPr lang="en-US" dirty="0">
              <a:latin typeface="Helvetica Neue Light"/>
              <a:ea typeface="Georgia"/>
              <a:cs typeface="Georgia"/>
              <a:sym typeface="Georgia"/>
            </a:endParaRPr>
          </a:p>
          <a:p>
            <a:pPr marL="457189" indent="-457189" algn="l">
              <a:spcBef>
                <a:spcPts val="0"/>
              </a:spcBef>
              <a:buSzPct val="60806"/>
              <a:buFont typeface="Arial" panose="020B0604020202020204" pitchFamily="34" charset="0"/>
              <a:buChar char="•"/>
            </a:pPr>
            <a:r>
              <a:rPr lang="en-US" dirty="0">
                <a:latin typeface="Helvetica Neue Light"/>
                <a:ea typeface="Georgia"/>
                <a:cs typeface="Georgia"/>
                <a:sym typeface="Georgia"/>
              </a:rPr>
              <a:t>Of 9,000 Kids, 83% of Those Reporting Gender Diverse Play in Childhood Later Identified as “Heterosexual, Cis-Gendered” as Adults (Pediatrics, 2012; 129; 410-417)</a:t>
            </a:r>
          </a:p>
          <a:p>
            <a:pPr marL="457189" indent="-457189" algn="l">
              <a:spcBef>
                <a:spcPts val="0"/>
              </a:spcBef>
              <a:buSzPct val="60806"/>
              <a:buFont typeface="Arial" panose="020B0604020202020204" pitchFamily="34" charset="0"/>
              <a:buChar char="•"/>
            </a:pPr>
            <a:endParaRPr lang="en-US" dirty="0">
              <a:latin typeface="Helvetica Neue Light"/>
              <a:ea typeface="Georgia"/>
              <a:cs typeface="Georgia"/>
              <a:sym typeface="Georgia"/>
            </a:endParaRPr>
          </a:p>
          <a:p>
            <a:pPr marL="457189" indent="-457189" algn="l">
              <a:spcBef>
                <a:spcPts val="0"/>
              </a:spcBef>
              <a:buSzPct val="60806"/>
              <a:buFont typeface="Arial" panose="020B0604020202020204" pitchFamily="34" charset="0"/>
              <a:buChar char="•"/>
            </a:pPr>
            <a:r>
              <a:rPr lang="en-US" dirty="0">
                <a:latin typeface="Helvetica Neue Light"/>
                <a:ea typeface="Georgia"/>
                <a:cs typeface="Georgia"/>
                <a:sym typeface="Georgia"/>
              </a:rPr>
              <a:t>Preschool Children Tend to Use Gender Conforming Toys Less and Gender Diverse Toys More When They Believe They Are Alone</a:t>
            </a:r>
          </a:p>
          <a:p>
            <a:pPr marL="457189" indent="-457189" algn="l">
              <a:spcBef>
                <a:spcPts val="0"/>
              </a:spcBef>
              <a:buSzPct val="60806"/>
              <a:buFont typeface="Arial" panose="020B0604020202020204" pitchFamily="34" charset="0"/>
              <a:buChar char="•"/>
            </a:pPr>
            <a:endParaRPr lang="en-US" dirty="0">
              <a:latin typeface="Helvetica Neue Light"/>
              <a:ea typeface="Georgia"/>
              <a:cs typeface="Georgia"/>
              <a:sym typeface="Georgia"/>
            </a:endParaRPr>
          </a:p>
          <a:p>
            <a:pPr marL="457189" indent="-457189" algn="l">
              <a:spcBef>
                <a:spcPts val="0"/>
              </a:spcBef>
              <a:buSzPct val="60806"/>
              <a:buFont typeface="Arial" panose="020B0604020202020204" pitchFamily="34" charset="0"/>
              <a:buChar char="•"/>
            </a:pPr>
            <a:r>
              <a:rPr lang="en-US" dirty="0">
                <a:latin typeface="Helvetica Neue Light"/>
                <a:ea typeface="Georgia"/>
                <a:cs typeface="Georgia"/>
                <a:sym typeface="Georgia"/>
              </a:rPr>
              <a:t>Frequency and Intensity of Fantasy Play Involving Cross-Gender Roles Appears to be the Same Among Preschool Boys and Girls.</a:t>
            </a:r>
          </a:p>
        </p:txBody>
      </p:sp>
      <p:pic>
        <p:nvPicPr>
          <p:cNvPr id="3" name="Picture 2">
            <a:extLst>
              <a:ext uri="{FF2B5EF4-FFF2-40B4-BE49-F238E27FC236}">
                <a16:creationId xmlns:a16="http://schemas.microsoft.com/office/drawing/2014/main" id="{0F9C0856-54B0-175B-A849-4CBF326161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607480" cy="6858000"/>
          </a:xfrm>
          <a:prstGeom prst="rect">
            <a:avLst/>
          </a:prstGeom>
        </p:spPr>
      </p:pic>
    </p:spTree>
    <p:extLst>
      <p:ext uri="{BB962C8B-B14F-4D97-AF65-F5344CB8AC3E}">
        <p14:creationId xmlns:p14="http://schemas.microsoft.com/office/powerpoint/2010/main" val="3656422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0" name="Google Shape;120;p11"/>
          <p:cNvSpPr/>
          <p:nvPr/>
        </p:nvSpPr>
        <p:spPr>
          <a:xfrm>
            <a:off x="0" y="475206"/>
            <a:ext cx="12192000" cy="714174"/>
          </a:xfrm>
          <a:prstGeom prst="rect">
            <a:avLst/>
          </a:prstGeom>
          <a:noFill/>
          <a:ln>
            <a:noFill/>
          </a:ln>
        </p:spPr>
        <p:txBody>
          <a:bodyPr spcFirstLastPara="1" wrap="square" lIns="64283" tIns="32133" rIns="64283" bIns="32133" anchor="t" anchorCtr="0">
            <a:spAutoFit/>
          </a:bodyPr>
          <a:lstStyle/>
          <a:p>
            <a:pPr algn="ctr" defTabSz="609585">
              <a:buClr>
                <a:srgbClr val="FFFFFF"/>
              </a:buClr>
              <a:buSzPts val="6000"/>
            </a:pPr>
            <a:r>
              <a:rPr lang="en-US" sz="4219" b="1" dirty="0">
                <a:solidFill>
                  <a:prstClr val="black"/>
                </a:solidFill>
                <a:latin typeface="Georgia"/>
                <a:ea typeface="Georgia"/>
                <a:cs typeface="Georgia"/>
                <a:sym typeface="Georgia"/>
              </a:rPr>
              <a:t>Gender Diverse Children</a:t>
            </a:r>
            <a:endParaRPr sz="1265" dirty="0">
              <a:solidFill>
                <a:prstClr val="black"/>
              </a:solidFill>
              <a:latin typeface="Calibri"/>
            </a:endParaRPr>
          </a:p>
        </p:txBody>
      </p:sp>
      <p:sp>
        <p:nvSpPr>
          <p:cNvPr id="121" name="Google Shape;121;p11"/>
          <p:cNvSpPr/>
          <p:nvPr/>
        </p:nvSpPr>
        <p:spPr>
          <a:xfrm>
            <a:off x="2131481" y="1294778"/>
            <a:ext cx="9500887" cy="4066566"/>
          </a:xfrm>
          <a:prstGeom prst="rect">
            <a:avLst/>
          </a:prstGeom>
          <a:noFill/>
          <a:ln>
            <a:noFill/>
          </a:ln>
        </p:spPr>
        <p:txBody>
          <a:bodyPr spcFirstLastPara="1" wrap="square" lIns="64283" tIns="32133" rIns="64283" bIns="32133" anchor="t" anchorCtr="0">
            <a:spAutoFit/>
          </a:bodyPr>
          <a:lstStyle/>
          <a:p>
            <a:pPr defTabSz="609585">
              <a:buClr>
                <a:srgbClr val="FFFFFF"/>
              </a:buClr>
              <a:buSzPts val="3600"/>
            </a:pPr>
            <a:r>
              <a:rPr lang="en-US" sz="2667" b="1" i="1" dirty="0">
                <a:solidFill>
                  <a:prstClr val="black"/>
                </a:solidFill>
                <a:latin typeface="Helvetica Neue Light"/>
                <a:ea typeface="Georgia"/>
                <a:cs typeface="Georgia"/>
                <a:sym typeface="Georgia"/>
              </a:rPr>
              <a:t>Can young children really know if they are transgender?</a:t>
            </a:r>
            <a:endParaRPr sz="2667" dirty="0">
              <a:solidFill>
                <a:prstClr val="black"/>
              </a:solidFill>
              <a:latin typeface="Helvetica Neue Light"/>
              <a:ea typeface="Georgia"/>
              <a:cs typeface="Georgia"/>
              <a:sym typeface="Georgia"/>
            </a:endParaRPr>
          </a:p>
          <a:p>
            <a:pPr marL="457173" indent="-457173" defTabSz="609585">
              <a:spcBef>
                <a:spcPts val="800"/>
              </a:spcBef>
              <a:buClr>
                <a:srgbClr val="FFFFFF"/>
              </a:buClr>
              <a:buSzPts val="3600"/>
              <a:buFont typeface="Arial"/>
              <a:buChar char="•"/>
            </a:pPr>
            <a:r>
              <a:rPr lang="en-US" sz="2667" dirty="0">
                <a:solidFill>
                  <a:prstClr val="black"/>
                </a:solidFill>
                <a:latin typeface="Helvetica Neue Light"/>
                <a:ea typeface="Georgia"/>
                <a:cs typeface="Georgia"/>
                <a:sym typeface="Georgia"/>
              </a:rPr>
              <a:t>Research suggests that children who assert a gender diverse identity know their gender as clearly and consistently as their developmentally matched peers and benefit from the same level of support, love, and social acceptance.</a:t>
            </a:r>
            <a:endParaRPr sz="2667" dirty="0">
              <a:solidFill>
                <a:prstClr val="black"/>
              </a:solidFill>
              <a:latin typeface="Helvetica Neue Light"/>
            </a:endParaRPr>
          </a:p>
          <a:p>
            <a:pPr marL="457173" indent="-296447" defTabSz="609585">
              <a:spcBef>
                <a:spcPts val="800"/>
              </a:spcBef>
              <a:buClr>
                <a:srgbClr val="FFFFFF"/>
              </a:buClr>
              <a:buSzPts val="3600"/>
            </a:pPr>
            <a:endParaRPr sz="2667" dirty="0">
              <a:solidFill>
                <a:prstClr val="black"/>
              </a:solidFill>
              <a:latin typeface="Helvetica Neue Light"/>
              <a:ea typeface="Georgia"/>
              <a:cs typeface="Georgia"/>
              <a:sym typeface="Georgia"/>
            </a:endParaRPr>
          </a:p>
          <a:p>
            <a:pPr marL="457173" indent="-457173" defTabSz="609585">
              <a:spcBef>
                <a:spcPts val="800"/>
              </a:spcBef>
              <a:buClr>
                <a:srgbClr val="FFFFFF"/>
              </a:buClr>
              <a:buSzPts val="3600"/>
              <a:buFont typeface="Arial"/>
              <a:buChar char="•"/>
            </a:pPr>
            <a:r>
              <a:rPr lang="en-US" sz="2667" dirty="0">
                <a:solidFill>
                  <a:prstClr val="black"/>
                </a:solidFill>
                <a:latin typeface="Helvetica Neue Light"/>
                <a:ea typeface="Georgia"/>
                <a:cs typeface="Georgia"/>
                <a:sym typeface="Georgia"/>
              </a:rPr>
              <a:t>Gender development is a normal process for all children. Some children will exhibit variations in expression, similar to all areas of human health and behavior.</a:t>
            </a:r>
            <a:endParaRPr sz="2667" dirty="0">
              <a:solidFill>
                <a:prstClr val="black"/>
              </a:solidFill>
              <a:latin typeface="Helvetica Neue Light"/>
            </a:endParaRPr>
          </a:p>
        </p:txBody>
      </p:sp>
      <p:pic>
        <p:nvPicPr>
          <p:cNvPr id="3" name="Picture 2">
            <a:extLst>
              <a:ext uri="{FF2B5EF4-FFF2-40B4-BE49-F238E27FC236}">
                <a16:creationId xmlns:a16="http://schemas.microsoft.com/office/drawing/2014/main" id="{B83205C8-E468-821C-CF72-9AD7287B09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607480" cy="6858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p:cNvSpPr>
          <p:nvPr>
            <p:ph type="title"/>
          </p:nvPr>
        </p:nvSpPr>
        <p:spPr>
          <a:xfrm>
            <a:off x="423607" y="235487"/>
            <a:ext cx="8433636" cy="1518047"/>
          </a:xfrm>
          <a:prstGeom prst="rect">
            <a:avLst/>
          </a:prstGeom>
        </p:spPr>
        <p:txBody>
          <a:bodyPr>
            <a:normAutofit/>
          </a:bodyPr>
          <a:lstStyle>
            <a:lvl1pPr>
              <a:defRPr>
                <a:latin typeface="Marker Felt"/>
                <a:ea typeface="Marker Felt"/>
                <a:cs typeface="Marker Felt"/>
                <a:sym typeface="Marker Felt"/>
              </a:defRPr>
            </a:lvl1pPr>
          </a:lstStyle>
          <a:p>
            <a:r>
              <a:rPr lang="en-US" sz="5500" dirty="0">
                <a:latin typeface="Ink Free" panose="03080402000500000000" pitchFamily="66" charset="0"/>
              </a:rPr>
              <a:t>Chief Complaints</a:t>
            </a:r>
            <a:endParaRPr sz="5500" dirty="0">
              <a:latin typeface="Ink Free" panose="03080402000500000000" pitchFamily="66" charset="0"/>
            </a:endParaRPr>
          </a:p>
        </p:txBody>
      </p:sp>
      <p:sp>
        <p:nvSpPr>
          <p:cNvPr id="191" name="Shape 191"/>
          <p:cNvSpPr>
            <a:spLocks noGrp="1"/>
          </p:cNvSpPr>
          <p:nvPr>
            <p:ph type="body" idx="1"/>
          </p:nvPr>
        </p:nvSpPr>
        <p:spPr>
          <a:xfrm>
            <a:off x="2193728" y="1468888"/>
            <a:ext cx="7804547" cy="5216333"/>
          </a:xfrm>
          <a:prstGeom prst="rect">
            <a:avLst/>
          </a:prstGeom>
        </p:spPr>
        <p:txBody>
          <a:bodyPr anchor="t">
            <a:normAutofit fontScale="77500" lnSpcReduction="20000"/>
          </a:bodyPr>
          <a:lstStyle/>
          <a:p>
            <a:pPr marL="253304" indent="-253304" defTabSz="247515">
              <a:spcBef>
                <a:spcPts val="0"/>
              </a:spcBef>
              <a:defRPr sz="3080"/>
            </a:pPr>
            <a:r>
              <a:t>“She never wanted to wear dresses.”  </a:t>
            </a:r>
          </a:p>
          <a:p>
            <a:pPr marL="253304" indent="-253304" defTabSz="247515">
              <a:spcBef>
                <a:spcPts val="0"/>
              </a:spcBef>
              <a:defRPr sz="3080"/>
            </a:pPr>
            <a:r>
              <a:t>“He liked to play with dolls and dress up with his sisters.”	</a:t>
            </a:r>
          </a:p>
          <a:p>
            <a:pPr marL="253304" indent="-253304" defTabSz="247515">
              <a:spcBef>
                <a:spcPts val="0"/>
              </a:spcBef>
              <a:defRPr sz="3080"/>
            </a:pPr>
            <a:r>
              <a:t>“She always wanted to have her hair cut short.”</a:t>
            </a:r>
          </a:p>
          <a:p>
            <a:pPr marL="253304" indent="-253304" defTabSz="247515">
              <a:spcBef>
                <a:spcPts val="0"/>
              </a:spcBef>
              <a:defRPr sz="3080"/>
            </a:pPr>
            <a:r>
              <a:t>“He did not want to join little league like his brother did.”</a:t>
            </a:r>
          </a:p>
          <a:p>
            <a:pPr marL="253304" indent="-253304" defTabSz="247515">
              <a:spcBef>
                <a:spcPts val="0"/>
              </a:spcBef>
              <a:defRPr sz="3080"/>
            </a:pPr>
            <a:r>
              <a:t>“All her friends are boys.”</a:t>
            </a:r>
          </a:p>
          <a:p>
            <a:pPr marL="253304" indent="-253304" defTabSz="247515">
              <a:spcBef>
                <a:spcPts val="0"/>
              </a:spcBef>
              <a:defRPr sz="3080"/>
            </a:pPr>
            <a:r>
              <a:t>“S/he was always a little different from peers, even as early as in preschool or kindergarten.”	</a:t>
            </a:r>
          </a:p>
          <a:p>
            <a:pPr marL="253304" indent="-253304" defTabSz="247515">
              <a:spcBef>
                <a:spcPts val="0"/>
              </a:spcBef>
              <a:defRPr sz="3080"/>
            </a:pPr>
            <a:r>
              <a:t>“He drove his father crazy by never wanting to join his brothers outside but instead playing with his sister and her friends.”	</a:t>
            </a:r>
          </a:p>
          <a:p>
            <a:pPr marL="253304" indent="-253304" defTabSz="247515">
              <a:spcBef>
                <a:spcPts val="0"/>
              </a:spcBef>
              <a:defRPr sz="3080"/>
            </a:pPr>
            <a:r>
              <a:t>“She told me in first grade that she was a boy.”	  </a:t>
            </a:r>
          </a:p>
          <a:p>
            <a:pPr marL="253304" indent="-253304" defTabSz="247515">
              <a:spcBef>
                <a:spcPts val="0"/>
              </a:spcBef>
              <a:defRPr sz="3080"/>
            </a:pPr>
            <a:r>
              <a:t>“He wanted to grow his hair long and wear jewelry.”	</a:t>
            </a:r>
          </a:p>
          <a:p>
            <a:pPr marL="253304" indent="-253304" defTabSz="247515">
              <a:spcBef>
                <a:spcPts val="0"/>
              </a:spcBef>
              <a:defRPr sz="3080"/>
            </a:pPr>
            <a:r>
              <a:t>“She adamantly refused to wear a dress to her aunt’s	wedding.”	</a:t>
            </a:r>
          </a:p>
          <a:p>
            <a:pPr marL="253304" indent="-253304" defTabSz="247515">
              <a:spcBef>
                <a:spcPts val="0"/>
              </a:spcBef>
              <a:defRPr sz="3080"/>
            </a:pPr>
            <a:r>
              <a:t>“He wanted to be in the school play in the role of Cinderella.”</a:t>
            </a:r>
          </a:p>
        </p:txBody>
      </p:sp>
      <p:sp>
        <p:nvSpPr>
          <p:cNvPr id="3" name="Slide Number Placeholder 2">
            <a:extLst>
              <a:ext uri="{FF2B5EF4-FFF2-40B4-BE49-F238E27FC236}">
                <a16:creationId xmlns:a16="http://schemas.microsoft.com/office/drawing/2014/main" id="{2586D946-7831-824C-9654-AEAB9A0394D4}"/>
              </a:ext>
            </a:extLst>
          </p:cNvPr>
          <p:cNvSpPr>
            <a:spLocks noGrp="1"/>
          </p:cNvSpPr>
          <p:nvPr>
            <p:ph type="sldNum" sz="quarter" idx="2"/>
          </p:nvPr>
        </p:nvSpPr>
        <p:spPr/>
        <p:txBody>
          <a:bodyPr/>
          <a:lstStyle/>
          <a:p>
            <a:pPr defTabSz="609585"/>
            <a:fld id="{86CB4B4D-7CA3-9044-876B-883B54F8677D}" type="slidenum">
              <a:rPr lang="en-US" sz="2400">
                <a:solidFill>
                  <a:prstClr val="black"/>
                </a:solidFill>
                <a:latin typeface="Calibri"/>
              </a:rPr>
              <a:pPr defTabSz="609585"/>
              <a:t>34</a:t>
            </a:fld>
            <a:endParaRPr lang="en-US" sz="2400">
              <a:solidFill>
                <a:prstClr val="black"/>
              </a:solidFill>
              <a:latin typeface="Calibri"/>
            </a:endParaRPr>
          </a:p>
        </p:txBody>
      </p:sp>
      <p:pic>
        <p:nvPicPr>
          <p:cNvPr id="4" name="Picture 3">
            <a:extLst>
              <a:ext uri="{FF2B5EF4-FFF2-40B4-BE49-F238E27FC236}">
                <a16:creationId xmlns:a16="http://schemas.microsoft.com/office/drawing/2014/main" id="{57351265-6D41-4701-7412-9C8CA04990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607480" cy="6858000"/>
          </a:xfrm>
          <a:prstGeom prst="rect">
            <a:avLst/>
          </a:prstGeom>
        </p:spPr>
      </p:pic>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3D0003E-F942-FD42-9EDA-6A7C9AB74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8491" y="0"/>
            <a:ext cx="637592" cy="6858000"/>
          </a:xfrm>
          <a:prstGeom prst="rect">
            <a:avLst/>
          </a:prstGeom>
        </p:spPr>
      </p:pic>
      <p:sp>
        <p:nvSpPr>
          <p:cNvPr id="11" name="Rectangle 10">
            <a:extLst>
              <a:ext uri="{FF2B5EF4-FFF2-40B4-BE49-F238E27FC236}">
                <a16:creationId xmlns:a16="http://schemas.microsoft.com/office/drawing/2014/main" id="{6F42E693-3443-5B40-BEB4-329CFC730F5C}"/>
              </a:ext>
            </a:extLst>
          </p:cNvPr>
          <p:cNvSpPr/>
          <p:nvPr/>
        </p:nvSpPr>
        <p:spPr>
          <a:xfrm>
            <a:off x="2116084" y="311268"/>
            <a:ext cx="8656849" cy="741613"/>
          </a:xfrm>
          <a:prstGeom prst="rect">
            <a:avLst/>
          </a:prstGeom>
        </p:spPr>
        <p:txBody>
          <a:bodyPr wrap="square">
            <a:spAutoFit/>
          </a:bodyPr>
          <a:lstStyle/>
          <a:p>
            <a:pPr defTabSz="609585"/>
            <a:r>
              <a:rPr lang="en-US" sz="4219" b="1" dirty="0">
                <a:solidFill>
                  <a:prstClr val="black"/>
                </a:solidFill>
                <a:latin typeface="Georgia" panose="02040502050405020303" pitchFamily="18" charset="0"/>
                <a:ea typeface="Zapfino" charset="0"/>
                <a:cs typeface="Zapfino" charset="0"/>
              </a:rPr>
              <a:t>Gender Diverse Children</a:t>
            </a:r>
          </a:p>
        </p:txBody>
      </p:sp>
      <p:sp>
        <p:nvSpPr>
          <p:cNvPr id="4" name="Rectangle 3">
            <a:extLst>
              <a:ext uri="{FF2B5EF4-FFF2-40B4-BE49-F238E27FC236}">
                <a16:creationId xmlns:a16="http://schemas.microsoft.com/office/drawing/2014/main" id="{1DEB0225-FDFB-C043-A729-30B273C3EE1C}"/>
              </a:ext>
            </a:extLst>
          </p:cNvPr>
          <p:cNvSpPr/>
          <p:nvPr/>
        </p:nvSpPr>
        <p:spPr>
          <a:xfrm>
            <a:off x="2433018" y="1416432"/>
            <a:ext cx="9693333" cy="4504438"/>
          </a:xfrm>
          <a:prstGeom prst="rect">
            <a:avLst/>
          </a:prstGeom>
        </p:spPr>
        <p:txBody>
          <a:bodyPr wrap="square">
            <a:spAutoFit/>
          </a:bodyPr>
          <a:lstStyle/>
          <a:p>
            <a:pPr marL="457151" indent="-457151" defTabSz="609585">
              <a:spcBef>
                <a:spcPts val="800"/>
              </a:spcBef>
              <a:buFont typeface="Arial" charset="0"/>
              <a:buChar char="•"/>
            </a:pPr>
            <a:r>
              <a:rPr lang="en-US" sz="2667" dirty="0">
                <a:solidFill>
                  <a:prstClr val="black"/>
                </a:solidFill>
                <a:latin typeface="Helvetica Neue Light"/>
                <a:ea typeface="Georgia" charset="0"/>
                <a:cs typeface="Georgia" charset="0"/>
              </a:rPr>
              <a:t>Exploration of diverse gender roles is normal in young children as part of their social/emotional development</a:t>
            </a:r>
          </a:p>
          <a:p>
            <a:pPr marL="457151" indent="-457151" defTabSz="609585">
              <a:spcBef>
                <a:spcPts val="800"/>
              </a:spcBef>
              <a:buFont typeface="Arial" charset="0"/>
              <a:buChar char="•"/>
            </a:pPr>
            <a:r>
              <a:rPr lang="en-US" sz="2667" b="1" dirty="0">
                <a:solidFill>
                  <a:srgbClr val="FF0000"/>
                </a:solidFill>
                <a:latin typeface="Helvetica Neue Light"/>
                <a:ea typeface="Georgia" charset="0"/>
                <a:cs typeface="Georgia" charset="0"/>
              </a:rPr>
              <a:t>#1 Intervention: Reassurance, Safety, &amp; Education</a:t>
            </a:r>
          </a:p>
          <a:p>
            <a:pPr marL="457151" indent="-457151" defTabSz="609585">
              <a:spcBef>
                <a:spcPts val="800"/>
              </a:spcBef>
              <a:buFont typeface="Arial" charset="0"/>
              <a:buChar char="•"/>
            </a:pPr>
            <a:r>
              <a:rPr lang="en-US" sz="2667" dirty="0">
                <a:solidFill>
                  <a:prstClr val="black"/>
                </a:solidFill>
                <a:latin typeface="Helvetica Neue Light"/>
                <a:ea typeface="Georgia" charset="0"/>
                <a:cs typeface="Georgia" charset="0"/>
              </a:rPr>
              <a:t>Research suggests that children who assert a gender diverse identity know their gender as clearly and consistently as their developmentally matched peers and benefit from the same level of support, love, and social acceptance.  </a:t>
            </a:r>
          </a:p>
          <a:p>
            <a:pPr marL="457151" lvl="4" indent="-457151" defTabSz="609585">
              <a:spcBef>
                <a:spcPts val="800"/>
              </a:spcBef>
              <a:buFont typeface="Arial" charset="0"/>
              <a:buChar char="•"/>
            </a:pPr>
            <a:r>
              <a:rPr lang="en-US" sz="2667" b="1" dirty="0">
                <a:solidFill>
                  <a:srgbClr val="FF0000"/>
                </a:solidFill>
                <a:latin typeface="Helvetica Neue Light"/>
                <a:ea typeface="Georgia" charset="0"/>
                <a:cs typeface="Georgia" charset="0"/>
              </a:rPr>
              <a:t>Do NOT try to suppress the child’s evolving identity or exploration (i.e. “It is a phase”), which is invalidating to the child &amp; family, and can lead to guilt &amp; shame.</a:t>
            </a:r>
          </a:p>
        </p:txBody>
      </p:sp>
      <p:sp>
        <p:nvSpPr>
          <p:cNvPr id="3" name="Slide Number Placeholder 2">
            <a:extLst>
              <a:ext uri="{FF2B5EF4-FFF2-40B4-BE49-F238E27FC236}">
                <a16:creationId xmlns:a16="http://schemas.microsoft.com/office/drawing/2014/main" id="{4E91C899-C138-4246-89C9-188935962BDE}"/>
              </a:ext>
            </a:extLst>
          </p:cNvPr>
          <p:cNvSpPr>
            <a:spLocks noGrp="1"/>
          </p:cNvSpPr>
          <p:nvPr>
            <p:ph type="sldNum" idx="12"/>
          </p:nvPr>
        </p:nvSpPr>
        <p:spPr/>
        <p:txBody>
          <a:bodyPr/>
          <a:lstStyle/>
          <a:p>
            <a:pPr defTabSz="609585"/>
            <a:fld id="{00000000-1234-1234-1234-123412341234}" type="slidenum">
              <a:rPr lang="en" sz="2400">
                <a:solidFill>
                  <a:prstClr val="black"/>
                </a:solidFill>
                <a:latin typeface="Calibri"/>
              </a:rPr>
              <a:pPr defTabSz="609585"/>
              <a:t>35</a:t>
            </a:fld>
            <a:endParaRPr lang="en" sz="2400">
              <a:solidFill>
                <a:prstClr val="black"/>
              </a:solidFill>
              <a:latin typeface="Calibri"/>
            </a:endParaRPr>
          </a:p>
        </p:txBody>
      </p:sp>
    </p:spTree>
    <p:extLst>
      <p:ext uri="{BB962C8B-B14F-4D97-AF65-F5344CB8AC3E}">
        <p14:creationId xmlns:p14="http://schemas.microsoft.com/office/powerpoint/2010/main" val="20908208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1026" name="Picture 2" descr="Amscan 20 ft. x 3 in. Halloween Caution Tape Banner (8-Pack) 227522 - The  Home Depot">
            <a:extLst>
              <a:ext uri="{FF2B5EF4-FFF2-40B4-BE49-F238E27FC236}">
                <a16:creationId xmlns:a16="http://schemas.microsoft.com/office/drawing/2014/main" id="{9C7DCCD1-3BA0-849B-595D-77A6E7E48B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846" b="41333"/>
          <a:stretch/>
        </p:blipFill>
        <p:spPr bwMode="auto">
          <a:xfrm>
            <a:off x="2034128" y="888543"/>
            <a:ext cx="10157872" cy="1708608"/>
          </a:xfrm>
          <a:prstGeom prst="rect">
            <a:avLst/>
          </a:prstGeom>
          <a:noFill/>
          <a:extLst>
            <a:ext uri="{909E8E84-426E-40DD-AFC4-6F175D3DCCD1}">
              <a14:hiddenFill xmlns:a14="http://schemas.microsoft.com/office/drawing/2010/main">
                <a:solidFill>
                  <a:srgbClr val="FFFFFF"/>
                </a:solidFill>
              </a14:hiddenFill>
            </a:ext>
          </a:extLst>
        </p:spPr>
      </p:pic>
      <p:sp>
        <p:nvSpPr>
          <p:cNvPr id="238" name="Google Shape;238;p25"/>
          <p:cNvSpPr/>
          <p:nvPr/>
        </p:nvSpPr>
        <p:spPr>
          <a:xfrm>
            <a:off x="2540801" y="2419398"/>
            <a:ext cx="8656851" cy="3963397"/>
          </a:xfrm>
          <a:prstGeom prst="rect">
            <a:avLst/>
          </a:prstGeom>
          <a:noFill/>
          <a:ln>
            <a:noFill/>
          </a:ln>
        </p:spPr>
        <p:txBody>
          <a:bodyPr spcFirstLastPara="1" wrap="square" lIns="64283" tIns="32133" rIns="64283" bIns="32133" anchor="t" anchorCtr="0">
            <a:spAutoFit/>
          </a:bodyPr>
          <a:lstStyle/>
          <a:p>
            <a:pPr defTabSz="609585">
              <a:buClr>
                <a:srgbClr val="FFFFFF"/>
              </a:buClr>
              <a:buSzPts val="3600"/>
            </a:pPr>
            <a:r>
              <a:rPr lang="en-US" sz="2400" b="1" dirty="0">
                <a:solidFill>
                  <a:prstClr val="black"/>
                </a:solidFill>
                <a:latin typeface="Helvetica Neue Light"/>
                <a:ea typeface="Georgia"/>
                <a:cs typeface="Georgia"/>
                <a:sym typeface="Georgia"/>
              </a:rPr>
              <a:t>CAUTION: “Watch &amp; Wait”</a:t>
            </a:r>
            <a:endParaRPr sz="2400" b="1" dirty="0">
              <a:solidFill>
                <a:prstClr val="black"/>
              </a:solidFill>
              <a:latin typeface="Helvetica Neue Light"/>
              <a:ea typeface="Georgia"/>
              <a:cs typeface="Georgia"/>
              <a:sym typeface="Georgia"/>
            </a:endParaRPr>
          </a:p>
          <a:p>
            <a:pPr marL="457173" indent="-457173" defTabSz="609585">
              <a:spcBef>
                <a:spcPts val="800"/>
              </a:spcBef>
              <a:buClr>
                <a:srgbClr val="FFFFFF"/>
              </a:buClr>
              <a:buSzPts val="3600"/>
              <a:buFont typeface="Arial"/>
              <a:buChar char="•"/>
            </a:pPr>
            <a:r>
              <a:rPr lang="en-US" sz="2400" dirty="0">
                <a:solidFill>
                  <a:prstClr val="black"/>
                </a:solidFill>
                <a:latin typeface="Helvetica Neue Light"/>
                <a:ea typeface="Georgia"/>
                <a:cs typeface="Georgia"/>
                <a:sym typeface="Georgia"/>
              </a:rPr>
              <a:t>It used to be the case that for children, gender-diverse assertions were held as “possibly true” and not acknowledged until an age when the child was believed to be old enough to know for sure or were “distressed enough” that it was clear.  </a:t>
            </a:r>
            <a:endParaRPr sz="2400" dirty="0">
              <a:solidFill>
                <a:prstClr val="black"/>
              </a:solidFill>
              <a:latin typeface="Helvetica Neue Light"/>
            </a:endParaRPr>
          </a:p>
          <a:p>
            <a:pPr marL="457173" indent="-457173" defTabSz="609585">
              <a:spcBef>
                <a:spcPts val="800"/>
              </a:spcBef>
              <a:buClr>
                <a:srgbClr val="FFFFFF"/>
              </a:buClr>
              <a:buSzPts val="3600"/>
              <a:buFont typeface="Arial"/>
              <a:buChar char="•"/>
            </a:pPr>
            <a:r>
              <a:rPr lang="en-US" sz="2400" dirty="0">
                <a:solidFill>
                  <a:prstClr val="black"/>
                </a:solidFill>
                <a:latin typeface="Helvetica Neue Light"/>
                <a:ea typeface="Georgia"/>
                <a:cs typeface="Georgia"/>
                <a:sym typeface="Georgia"/>
              </a:rPr>
              <a:t>This is does not serve the child, because it increases discomfort without offering critical support and understanding.  Attempts at predicting or changing who a child may become have shown to be unsuccessful, and even harmful. </a:t>
            </a:r>
            <a:endParaRPr sz="2400" dirty="0">
              <a:solidFill>
                <a:prstClr val="black"/>
              </a:solidFill>
              <a:latin typeface="Helvetica Neue Light"/>
            </a:endParaRPr>
          </a:p>
        </p:txBody>
      </p:sp>
      <p:sp>
        <p:nvSpPr>
          <p:cNvPr id="3" name="Google Shape;120;p11">
            <a:extLst>
              <a:ext uri="{FF2B5EF4-FFF2-40B4-BE49-F238E27FC236}">
                <a16:creationId xmlns:a16="http://schemas.microsoft.com/office/drawing/2014/main" id="{BE961180-7298-F25A-5883-2CDBBF10062D}"/>
              </a:ext>
            </a:extLst>
          </p:cNvPr>
          <p:cNvSpPr/>
          <p:nvPr/>
        </p:nvSpPr>
        <p:spPr>
          <a:xfrm>
            <a:off x="0" y="475206"/>
            <a:ext cx="12192000" cy="714174"/>
          </a:xfrm>
          <a:prstGeom prst="rect">
            <a:avLst/>
          </a:prstGeom>
          <a:noFill/>
          <a:ln>
            <a:noFill/>
          </a:ln>
        </p:spPr>
        <p:txBody>
          <a:bodyPr spcFirstLastPara="1" wrap="square" lIns="64283" tIns="32133" rIns="64283" bIns="32133" anchor="t" anchorCtr="0">
            <a:spAutoFit/>
          </a:bodyPr>
          <a:lstStyle/>
          <a:p>
            <a:pPr algn="ctr" defTabSz="609585">
              <a:buClr>
                <a:srgbClr val="FFFFFF"/>
              </a:buClr>
              <a:buSzPts val="6000"/>
            </a:pPr>
            <a:r>
              <a:rPr lang="en-US" sz="4219" b="1" dirty="0">
                <a:solidFill>
                  <a:prstClr val="black"/>
                </a:solidFill>
                <a:latin typeface="Georgia"/>
                <a:ea typeface="Georgia"/>
                <a:cs typeface="Georgia"/>
                <a:sym typeface="Georgia"/>
              </a:rPr>
              <a:t>Gender Diverse Children</a:t>
            </a:r>
            <a:endParaRPr sz="1265" dirty="0">
              <a:solidFill>
                <a:prstClr val="black"/>
              </a:solidFill>
              <a:latin typeface="Calibri"/>
            </a:endParaRPr>
          </a:p>
        </p:txBody>
      </p:sp>
      <p:pic>
        <p:nvPicPr>
          <p:cNvPr id="4" name="Picture 3">
            <a:extLst>
              <a:ext uri="{FF2B5EF4-FFF2-40B4-BE49-F238E27FC236}">
                <a16:creationId xmlns:a16="http://schemas.microsoft.com/office/drawing/2014/main" id="{316E1B6A-B707-9ED1-ABAB-6E7F86EDB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607480" cy="6858000"/>
          </a:xfrm>
          <a:prstGeom prst="rect">
            <a:avLst/>
          </a:prstGeom>
        </p:spPr>
      </p:pic>
    </p:spTree>
    <p:extLst>
      <p:ext uri="{BB962C8B-B14F-4D97-AF65-F5344CB8AC3E}">
        <p14:creationId xmlns:p14="http://schemas.microsoft.com/office/powerpoint/2010/main" val="13760372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CAC190-AED5-49A4-8FDB-0654ED7861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8491" y="0"/>
            <a:ext cx="637592" cy="6858000"/>
          </a:xfrm>
          <a:prstGeom prst="rect">
            <a:avLst/>
          </a:prstGeom>
        </p:spPr>
      </p:pic>
      <p:pic>
        <p:nvPicPr>
          <p:cNvPr id="1026" name="Picture 2" descr="Bioecological model | Psychology Wiki | Fandom">
            <a:extLst>
              <a:ext uri="{FF2B5EF4-FFF2-40B4-BE49-F238E27FC236}">
                <a16:creationId xmlns:a16="http://schemas.microsoft.com/office/drawing/2014/main" id="{AAA6A340-382B-9845-AF0A-446742BA34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9587" y="158675"/>
            <a:ext cx="6540653" cy="6540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664840"/>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0" name="Google Shape;120;p11"/>
          <p:cNvSpPr/>
          <p:nvPr/>
        </p:nvSpPr>
        <p:spPr>
          <a:xfrm>
            <a:off x="0" y="475206"/>
            <a:ext cx="12192000" cy="714174"/>
          </a:xfrm>
          <a:prstGeom prst="rect">
            <a:avLst/>
          </a:prstGeom>
          <a:noFill/>
          <a:ln>
            <a:noFill/>
          </a:ln>
        </p:spPr>
        <p:txBody>
          <a:bodyPr spcFirstLastPara="1" wrap="square" lIns="64283" tIns="32133" rIns="64283" bIns="32133" anchor="t" anchorCtr="0">
            <a:spAutoFit/>
          </a:bodyPr>
          <a:lstStyle/>
          <a:p>
            <a:pPr algn="ctr" defTabSz="609585">
              <a:buClr>
                <a:srgbClr val="FFFFFF"/>
              </a:buClr>
              <a:buSzPts val="6000"/>
            </a:pPr>
            <a:r>
              <a:rPr lang="en-US" sz="4219" b="1" dirty="0">
                <a:solidFill>
                  <a:prstClr val="black"/>
                </a:solidFill>
                <a:latin typeface="Georgia"/>
                <a:ea typeface="Georgia"/>
                <a:cs typeface="Georgia"/>
                <a:sym typeface="Georgia"/>
              </a:rPr>
              <a:t>Gender Diverse Children</a:t>
            </a:r>
            <a:endParaRPr sz="1265" dirty="0">
              <a:solidFill>
                <a:prstClr val="black"/>
              </a:solidFill>
              <a:latin typeface="Calibri"/>
            </a:endParaRPr>
          </a:p>
        </p:txBody>
      </p:sp>
      <p:sp>
        <p:nvSpPr>
          <p:cNvPr id="121" name="Google Shape;121;p11"/>
          <p:cNvSpPr/>
          <p:nvPr/>
        </p:nvSpPr>
        <p:spPr>
          <a:xfrm>
            <a:off x="2278967" y="1393477"/>
            <a:ext cx="9353400" cy="4990088"/>
          </a:xfrm>
          <a:prstGeom prst="rect">
            <a:avLst/>
          </a:prstGeom>
          <a:noFill/>
          <a:ln>
            <a:noFill/>
          </a:ln>
        </p:spPr>
        <p:txBody>
          <a:bodyPr spcFirstLastPara="1" wrap="square" lIns="64283" tIns="32133" rIns="64283" bIns="32133" anchor="t" anchorCtr="0">
            <a:spAutoFit/>
          </a:bodyPr>
          <a:lstStyle/>
          <a:p>
            <a:pPr defTabSz="609585">
              <a:buClr>
                <a:srgbClr val="FFFFFF"/>
              </a:buClr>
              <a:buSzPts val="3600"/>
            </a:pPr>
            <a:r>
              <a:rPr lang="en-US" sz="2667" dirty="0">
                <a:solidFill>
                  <a:prstClr val="black"/>
                </a:solidFill>
                <a:latin typeface="Helvetica Neue Light"/>
                <a:ea typeface="Georgia"/>
                <a:cs typeface="Georgia"/>
                <a:sym typeface="Georgia"/>
              </a:rPr>
              <a:t>Developmentally Appropriate Assessment</a:t>
            </a:r>
          </a:p>
          <a:p>
            <a:pPr defTabSz="609585">
              <a:buClr>
                <a:srgbClr val="FFFFFF"/>
              </a:buClr>
              <a:buSzPts val="3600"/>
            </a:pPr>
            <a:endParaRPr lang="en-US" sz="2667" dirty="0">
              <a:solidFill>
                <a:prstClr val="black"/>
              </a:solidFill>
              <a:latin typeface="Helvetica Neue Light"/>
              <a:ea typeface="Georgia"/>
              <a:cs typeface="Georgia"/>
              <a:sym typeface="Georgia"/>
            </a:endParaRPr>
          </a:p>
          <a:p>
            <a:pPr defTabSz="609585">
              <a:buClr>
                <a:srgbClr val="FFFFFF"/>
              </a:buClr>
              <a:buSzPts val="3600"/>
            </a:pPr>
            <a:r>
              <a:rPr lang="en-US" sz="2667" dirty="0">
                <a:solidFill>
                  <a:prstClr val="black"/>
                </a:solidFill>
                <a:latin typeface="Helvetica Neue Light"/>
                <a:ea typeface="Georgia"/>
                <a:cs typeface="Georgia"/>
                <a:sym typeface="Georgia"/>
              </a:rPr>
              <a:t>Rafferty, J. R., Donaldson, A. A., &amp; Forcier, M. (2020). Primary Care Considerations for Transgender and Gender-Diverse Youth. </a:t>
            </a:r>
            <a:r>
              <a:rPr lang="en-US" sz="2667" dirty="0" err="1">
                <a:solidFill>
                  <a:prstClr val="black"/>
                </a:solidFill>
                <a:latin typeface="Helvetica Neue Light"/>
                <a:ea typeface="Georgia"/>
                <a:cs typeface="Georgia"/>
                <a:sym typeface="Georgia"/>
              </a:rPr>
              <a:t>Pediatr</a:t>
            </a:r>
            <a:r>
              <a:rPr lang="en-US" sz="2667" dirty="0">
                <a:solidFill>
                  <a:prstClr val="black"/>
                </a:solidFill>
                <a:latin typeface="Helvetica Neue Light"/>
                <a:ea typeface="Georgia"/>
                <a:cs typeface="Georgia"/>
                <a:sym typeface="Georgia"/>
              </a:rPr>
              <a:t> Rev, 41(9), 437-454. doi:10.1542/pir.2018-0194</a:t>
            </a:r>
          </a:p>
          <a:p>
            <a:pPr defTabSz="609585">
              <a:buClr>
                <a:srgbClr val="FFFFFF"/>
              </a:buClr>
              <a:buSzPts val="3600"/>
            </a:pPr>
            <a:endParaRPr lang="en-US" sz="2667" dirty="0">
              <a:solidFill>
                <a:prstClr val="black"/>
              </a:solidFill>
              <a:latin typeface="Helvetica Neue Light"/>
              <a:ea typeface="Georgia"/>
              <a:cs typeface="Georgia"/>
              <a:sym typeface="Georgia"/>
            </a:endParaRPr>
          </a:p>
          <a:p>
            <a:pPr defTabSz="609585">
              <a:buClr>
                <a:srgbClr val="FFFFFF"/>
              </a:buClr>
              <a:buSzPts val="3600"/>
            </a:pPr>
            <a:r>
              <a:rPr lang="en-US" sz="2667" dirty="0">
                <a:solidFill>
                  <a:prstClr val="black"/>
                </a:solidFill>
                <a:latin typeface="Helvetica Neue Light"/>
                <a:ea typeface="Georgia"/>
                <a:cs typeface="Georgia"/>
                <a:sym typeface="Georgia"/>
              </a:rPr>
              <a:t>Leibowitz, S., &amp; Janssen, A. (2018). Affirming and Gender-Informed Assessment of Gender Diverse and/or Transgender Youth Across Development. In A. Janssen &amp; S. Leibowitz (Eds.), Affirmative Mental Health Care for Transgender and Gender Diverse Youth: A Clinical Guide (pp. 1-29.). Switzerland: Springer International Publishing.</a:t>
            </a:r>
          </a:p>
        </p:txBody>
      </p:sp>
      <p:pic>
        <p:nvPicPr>
          <p:cNvPr id="3" name="Picture 2">
            <a:extLst>
              <a:ext uri="{FF2B5EF4-FFF2-40B4-BE49-F238E27FC236}">
                <a16:creationId xmlns:a16="http://schemas.microsoft.com/office/drawing/2014/main" id="{788E5BE3-5132-1E24-1C70-B23B5A9EFB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607480" cy="6858000"/>
          </a:xfrm>
          <a:prstGeom prst="rect">
            <a:avLst/>
          </a:prstGeom>
        </p:spPr>
      </p:pic>
    </p:spTree>
    <p:extLst>
      <p:ext uri="{BB962C8B-B14F-4D97-AF65-F5344CB8AC3E}">
        <p14:creationId xmlns:p14="http://schemas.microsoft.com/office/powerpoint/2010/main" val="38571929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026" name="Picture 2" descr="An Introduction to Puberty I: How Does the Body Change? – The REDefine  Campaign">
            <a:extLst>
              <a:ext uri="{FF2B5EF4-FFF2-40B4-BE49-F238E27FC236}">
                <a16:creationId xmlns:a16="http://schemas.microsoft.com/office/drawing/2014/main" id="{10B7DED4-3449-AA94-3392-C991E73B2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1992" y="1189380"/>
            <a:ext cx="5390325" cy="53903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What is Transgender? ~ Lyons Living">
            <a:extLst>
              <a:ext uri="{FF2B5EF4-FFF2-40B4-BE49-F238E27FC236}">
                <a16:creationId xmlns:a16="http://schemas.microsoft.com/office/drawing/2014/main" id="{1A38157B-4DC9-F8BA-5D49-20E97772A3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204" r="5174" b="47826"/>
          <a:stretch/>
        </p:blipFill>
        <p:spPr bwMode="auto">
          <a:xfrm>
            <a:off x="6006736" y="1"/>
            <a:ext cx="6185264" cy="1989023"/>
          </a:xfrm>
          <a:prstGeom prst="rect">
            <a:avLst/>
          </a:prstGeom>
          <a:solidFill>
            <a:srgbClr val="FFFFFF"/>
          </a:solidFill>
        </p:spPr>
      </p:pic>
      <p:sp>
        <p:nvSpPr>
          <p:cNvPr id="120" name="Google Shape;120;p11"/>
          <p:cNvSpPr/>
          <p:nvPr/>
        </p:nvSpPr>
        <p:spPr>
          <a:xfrm>
            <a:off x="44969" y="475206"/>
            <a:ext cx="8656851" cy="714174"/>
          </a:xfrm>
          <a:prstGeom prst="rect">
            <a:avLst/>
          </a:prstGeom>
          <a:noFill/>
          <a:ln>
            <a:noFill/>
          </a:ln>
        </p:spPr>
        <p:txBody>
          <a:bodyPr spcFirstLastPara="1" wrap="square" lIns="64283" tIns="32133" rIns="64283" bIns="32133" anchor="t" anchorCtr="0">
            <a:spAutoFit/>
          </a:bodyPr>
          <a:lstStyle/>
          <a:p>
            <a:pPr algn="ctr" defTabSz="609585">
              <a:buClr>
                <a:srgbClr val="FFFFFF"/>
              </a:buClr>
              <a:buSzPts val="6000"/>
            </a:pPr>
            <a:r>
              <a:rPr lang="en-US" sz="4219" b="1" dirty="0">
                <a:solidFill>
                  <a:prstClr val="black"/>
                </a:solidFill>
                <a:latin typeface="Georgia"/>
                <a:ea typeface="Georgia"/>
                <a:cs typeface="Georgia"/>
                <a:sym typeface="Georgia"/>
              </a:rPr>
              <a:t>Puberty is a Crossroads</a:t>
            </a:r>
            <a:endParaRPr sz="1265" dirty="0">
              <a:solidFill>
                <a:prstClr val="black"/>
              </a:solidFill>
              <a:latin typeface="Calibri"/>
            </a:endParaRPr>
          </a:p>
        </p:txBody>
      </p:sp>
      <p:sp>
        <p:nvSpPr>
          <p:cNvPr id="3" name="TextBox 2">
            <a:extLst>
              <a:ext uri="{FF2B5EF4-FFF2-40B4-BE49-F238E27FC236}">
                <a16:creationId xmlns:a16="http://schemas.microsoft.com/office/drawing/2014/main" id="{60652246-78B2-D26C-FDC5-457035AC5D4C}"/>
              </a:ext>
            </a:extLst>
          </p:cNvPr>
          <p:cNvSpPr txBox="1"/>
          <p:nvPr/>
        </p:nvSpPr>
        <p:spPr>
          <a:xfrm>
            <a:off x="5143603" y="6579705"/>
            <a:ext cx="6768712" cy="276999"/>
          </a:xfrm>
          <a:prstGeom prst="rect">
            <a:avLst/>
          </a:prstGeom>
          <a:noFill/>
        </p:spPr>
        <p:txBody>
          <a:bodyPr wrap="none" rtlCol="0">
            <a:spAutoFit/>
          </a:bodyPr>
          <a:lstStyle/>
          <a:p>
            <a:pPr defTabSz="609585"/>
            <a:r>
              <a:rPr lang="en-US" sz="1200" dirty="0">
                <a:solidFill>
                  <a:prstClr val="black"/>
                </a:solidFill>
                <a:latin typeface="Calibri"/>
              </a:rPr>
              <a:t>https://theredefinecampaign.com/2021/05/23/an-introduction-to-puberty-i-how-does-the-body-change/</a:t>
            </a:r>
          </a:p>
        </p:txBody>
      </p:sp>
    </p:spTree>
    <p:extLst>
      <p:ext uri="{BB962C8B-B14F-4D97-AF65-F5344CB8AC3E}">
        <p14:creationId xmlns:p14="http://schemas.microsoft.com/office/powerpoint/2010/main" val="2960387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6074C9D-37D3-E142-BCD5-C65A82F2F3E1}"/>
              </a:ext>
            </a:extLst>
          </p:cNvPr>
          <p:cNvPicPr>
            <a:picLocks noGrp="1" noChangeAspect="1"/>
          </p:cNvPicPr>
          <p:nvPr>
            <p:ph idx="1"/>
          </p:nvPr>
        </p:nvPicPr>
        <p:blipFill>
          <a:blip r:embed="rId2"/>
          <a:stretch>
            <a:fillRect/>
          </a:stretch>
        </p:blipFill>
        <p:spPr>
          <a:xfrm>
            <a:off x="9608718" y="130147"/>
            <a:ext cx="2438400" cy="677333"/>
          </a:xfrm>
        </p:spPr>
      </p:pic>
      <p:cxnSp>
        <p:nvCxnSpPr>
          <p:cNvPr id="8" name="Straight Connector 7">
            <a:extLst>
              <a:ext uri="{FF2B5EF4-FFF2-40B4-BE49-F238E27FC236}">
                <a16:creationId xmlns:a16="http://schemas.microsoft.com/office/drawing/2014/main" id="{97849BE6-9366-0C45-9026-E567CDB39409}"/>
              </a:ext>
            </a:extLst>
          </p:cNvPr>
          <p:cNvCxnSpPr>
            <a:cxnSpLocks/>
          </p:cNvCxnSpPr>
          <p:nvPr/>
        </p:nvCxnSpPr>
        <p:spPr>
          <a:xfrm>
            <a:off x="176462" y="641684"/>
            <a:ext cx="11806990" cy="0"/>
          </a:xfrm>
          <a:prstGeom prst="line">
            <a:avLst/>
          </a:prstGeom>
          <a:ln w="25400">
            <a:solidFill>
              <a:srgbClr val="F7B31D"/>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63447A98-CABF-B441-938D-8E772DF4B03D}"/>
              </a:ext>
            </a:extLst>
          </p:cNvPr>
          <p:cNvSpPr>
            <a:spLocks noGrp="1"/>
          </p:cNvSpPr>
          <p:nvPr>
            <p:ph type="title"/>
          </p:nvPr>
        </p:nvSpPr>
        <p:spPr>
          <a:xfrm>
            <a:off x="312317" y="468813"/>
            <a:ext cx="11462587" cy="1062609"/>
          </a:xfrm>
        </p:spPr>
        <p:txBody>
          <a:bodyPr>
            <a:normAutofit/>
          </a:bodyPr>
          <a:lstStyle/>
          <a:p>
            <a:pPr>
              <a:lnSpc>
                <a:spcPct val="100000"/>
              </a:lnSpc>
            </a:pPr>
            <a:r>
              <a:rPr lang="en-US" dirty="0"/>
              <a:t>CTC-RI Conflict of Interest Statement</a:t>
            </a:r>
          </a:p>
        </p:txBody>
      </p:sp>
      <p:sp>
        <p:nvSpPr>
          <p:cNvPr id="13" name="Content Placeholder 2">
            <a:extLst>
              <a:ext uri="{FF2B5EF4-FFF2-40B4-BE49-F238E27FC236}">
                <a16:creationId xmlns:a16="http://schemas.microsoft.com/office/drawing/2014/main" id="{AE93208C-3E67-C345-A860-D2F84F5148A5}"/>
              </a:ext>
            </a:extLst>
          </p:cNvPr>
          <p:cNvSpPr txBox="1">
            <a:spLocks/>
          </p:cNvSpPr>
          <p:nvPr/>
        </p:nvSpPr>
        <p:spPr>
          <a:xfrm>
            <a:off x="568566" y="1316671"/>
            <a:ext cx="8752435" cy="33369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solidFill>
                  <a:schemeClr val="accent6"/>
                </a:solidFill>
                <a:latin typeface="Arial" panose="020B0604020202020204" pitchFamily="34" charset="0"/>
                <a:cs typeface="Arial" panose="020B0604020202020204" pitchFamily="34" charset="0"/>
              </a:rPr>
              <a:t>If CME credits are offered, all relevant financial relationships of those on the session planning committee have been disclosed and, if necessary, mitigated.</a:t>
            </a:r>
          </a:p>
          <a:p>
            <a:pPr marL="0" indent="0">
              <a:lnSpc>
                <a:spcPct val="100000"/>
              </a:lnSpc>
              <a:spcBef>
                <a:spcPts val="0"/>
              </a:spcBef>
              <a:buNone/>
            </a:pPr>
            <a:endParaRPr lang="en-US" sz="2400" dirty="0">
              <a:solidFill>
                <a:schemeClr val="accent6"/>
              </a:solidFill>
              <a:latin typeface="Arial" panose="020B0604020202020204" pitchFamily="34" charset="0"/>
              <a:cs typeface="Arial" panose="020B0604020202020204" pitchFamily="34" charset="0"/>
            </a:endParaRPr>
          </a:p>
          <a:p>
            <a:pPr marL="0" indent="0">
              <a:lnSpc>
                <a:spcPct val="100000"/>
              </a:lnSpc>
              <a:spcBef>
                <a:spcPts val="0"/>
              </a:spcBef>
              <a:buNone/>
            </a:pPr>
            <a:endParaRPr lang="en-US" sz="2400" dirty="0">
              <a:solidFill>
                <a:schemeClr val="accent6"/>
              </a:solidFill>
              <a:latin typeface="Arial" panose="020B0604020202020204" pitchFamily="34" charset="0"/>
              <a:cs typeface="Arial" panose="020B0604020202020204" pitchFamily="34" charset="0"/>
            </a:endParaRPr>
          </a:p>
          <a:p>
            <a:pPr marL="0" indent="0">
              <a:lnSpc>
                <a:spcPct val="100000"/>
              </a:lnSpc>
              <a:spcBef>
                <a:spcPts val="0"/>
              </a:spcBef>
              <a:buNone/>
            </a:pPr>
            <a:endParaRPr lang="en-US" sz="2400" dirty="0">
              <a:solidFill>
                <a:schemeClr val="accent6"/>
              </a:solidFill>
              <a:latin typeface="Arial" panose="020B0604020202020204" pitchFamily="34" charset="0"/>
              <a:cs typeface="Arial" panose="020B0604020202020204" pitchFamily="34" charset="0"/>
            </a:endParaRPr>
          </a:p>
          <a:p>
            <a:pPr marL="0" indent="0">
              <a:lnSpc>
                <a:spcPct val="100000"/>
              </a:lnSpc>
              <a:spcBef>
                <a:spcPts val="0"/>
              </a:spcBef>
              <a:buNone/>
            </a:pPr>
            <a:r>
              <a:rPr lang="en-US" sz="2400" dirty="0">
                <a:solidFill>
                  <a:schemeClr val="accent6"/>
                </a:solidFill>
                <a:latin typeface="Arial" panose="020B0604020202020204" pitchFamily="34" charset="0"/>
                <a:cs typeface="Arial" panose="020B0604020202020204" pitchFamily="34" charset="0"/>
              </a:rPr>
              <a:t>Claim CME credits here: </a:t>
            </a:r>
            <a:r>
              <a:rPr lang="en-US" sz="2400" dirty="0">
                <a:solidFill>
                  <a:schemeClr val="accent6"/>
                </a:solidFill>
                <a:latin typeface="Arial" panose="020B0604020202020204" pitchFamily="34" charset="0"/>
                <a:cs typeface="Arial" panose="020B0604020202020204" pitchFamily="34" charset="0"/>
                <a:hlinkClick r:id="rId3"/>
              </a:rPr>
              <a:t>https://www.surveymonkey.com/r/ZDZS5HG</a:t>
            </a:r>
            <a:r>
              <a:rPr lang="en-US" sz="2400" dirty="0">
                <a:solidFill>
                  <a:schemeClr val="accent6"/>
                </a:solidFill>
                <a:latin typeface="Arial" panose="020B0604020202020204" pitchFamily="34" charset="0"/>
                <a:cs typeface="Arial" panose="020B0604020202020204" pitchFamily="34" charset="0"/>
              </a:rPr>
              <a:t> </a:t>
            </a:r>
          </a:p>
        </p:txBody>
      </p:sp>
      <p:sp>
        <p:nvSpPr>
          <p:cNvPr id="9" name="Rectangle 8"/>
          <p:cNvSpPr/>
          <p:nvPr/>
        </p:nvSpPr>
        <p:spPr>
          <a:xfrm>
            <a:off x="581525" y="5283289"/>
            <a:ext cx="11245804" cy="769441"/>
          </a:xfrm>
          <a:prstGeom prst="rect">
            <a:avLst/>
          </a:prstGeom>
        </p:spPr>
        <p:txBody>
          <a:bodyPr wrap="square">
            <a:spAutoFit/>
          </a:bodyPr>
          <a:lstStyle/>
          <a:p>
            <a:r>
              <a:rPr lang="en-US" sz="1100" i="1" dirty="0">
                <a:solidFill>
                  <a:srgbClr val="1A191A"/>
                </a:solidFill>
                <a:latin typeface="Arial" panose="020B0604020202020204" pitchFamily="34" charset="0"/>
              </a:rPr>
              <a:t>The AAFP has reviewed ‘Advancing Comprehensive Primary Care Through Improving Care Delivery Design and Community Health</a:t>
            </a:r>
            <a:r>
              <a:rPr lang="en-US" sz="1000" i="1" dirty="0">
                <a:solidFill>
                  <a:srgbClr val="1A191A"/>
                </a:solidFill>
                <a:latin typeface="Arial" panose="020B0604020202020204" pitchFamily="34" charset="0"/>
              </a:rPr>
              <a:t>,’</a:t>
            </a:r>
            <a:r>
              <a:rPr lang="en-US" sz="1100" i="1" dirty="0">
                <a:solidFill>
                  <a:srgbClr val="1A191A"/>
                </a:solidFill>
                <a:latin typeface="Arial" panose="020B0604020202020204" pitchFamily="34" charset="0"/>
              </a:rPr>
              <a:t> and deemed it acceptable for AAFP credit. Term of approval is from 03/18/2022 to 03/18/2023. Physicians should claim only the credit commensurate with the extent of their participation in the activity. NPs and RNs can also receive credit through AAFP’s partnership with the American Nurses Credentialing Center (ANCC) and the American Academy of Nurse Practitioners Certification Board (AANPCB).</a:t>
            </a:r>
            <a:endParaRPr lang="en-US" sz="11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8929" y="2541814"/>
            <a:ext cx="2438400" cy="2438400"/>
          </a:xfrm>
          <a:prstGeom prst="rect">
            <a:avLst/>
          </a:prstGeom>
        </p:spPr>
      </p:pic>
    </p:spTree>
    <p:extLst>
      <p:ext uri="{BB962C8B-B14F-4D97-AF65-F5344CB8AC3E}">
        <p14:creationId xmlns:p14="http://schemas.microsoft.com/office/powerpoint/2010/main" val="4884793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Family-Centered Care</a:t>
            </a:r>
          </a:p>
        </p:txBody>
      </p:sp>
    </p:spTree>
    <p:extLst>
      <p:ext uri="{BB962C8B-B14F-4D97-AF65-F5344CB8AC3E}">
        <p14:creationId xmlns:p14="http://schemas.microsoft.com/office/powerpoint/2010/main" val="4482925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1"/>
          <p:cNvSpPr/>
          <p:nvPr/>
        </p:nvSpPr>
        <p:spPr>
          <a:xfrm>
            <a:off x="2298823" y="1854960"/>
            <a:ext cx="8269244" cy="4373765"/>
          </a:xfrm>
          <a:prstGeom prst="rect">
            <a:avLst/>
          </a:prstGeom>
          <a:noFill/>
          <a:ln>
            <a:noFill/>
          </a:ln>
        </p:spPr>
        <p:txBody>
          <a:bodyPr spcFirstLastPara="1" wrap="square" lIns="64283" tIns="32133" rIns="64283" bIns="32133" anchor="t" anchorCtr="0">
            <a:spAutoFit/>
          </a:bodyPr>
          <a:lstStyle/>
          <a:p>
            <a:pPr defTabSz="609585">
              <a:buClr>
                <a:srgbClr val="FFFFFF"/>
              </a:buClr>
              <a:buSzPts val="3982"/>
            </a:pPr>
            <a:r>
              <a:rPr lang="en-US" sz="2800" dirty="0">
                <a:solidFill>
                  <a:prstClr val="black"/>
                </a:solidFill>
                <a:latin typeface="Helvetica Neue Light"/>
                <a:ea typeface="Belleza"/>
                <a:cs typeface="Belleza"/>
                <a:sym typeface="Belleza"/>
              </a:rPr>
              <a:t>Family acceptance of adolescent gender diversity is associated with young adult positive outcomes:</a:t>
            </a:r>
            <a:endParaRPr sz="1265" dirty="0">
              <a:solidFill>
                <a:prstClr val="black"/>
              </a:solidFill>
              <a:latin typeface="Helvetica Neue Light"/>
            </a:endParaRPr>
          </a:p>
          <a:p>
            <a:pPr marL="914330" lvl="1" indent="-457166" defTabSz="609585">
              <a:buClr>
                <a:srgbClr val="FFFFFF"/>
              </a:buClr>
              <a:buSzPts val="3982"/>
              <a:buFont typeface="Arial"/>
              <a:buChar char="•"/>
            </a:pPr>
            <a:r>
              <a:rPr lang="en-US" sz="2800" dirty="0">
                <a:solidFill>
                  <a:prstClr val="black"/>
                </a:solidFill>
                <a:latin typeface="Helvetica Neue Light"/>
                <a:ea typeface="Belleza"/>
                <a:cs typeface="Belleza"/>
                <a:sym typeface="Belleza"/>
              </a:rPr>
              <a:t>Self-esteem</a:t>
            </a:r>
            <a:endParaRPr sz="1265" dirty="0">
              <a:solidFill>
                <a:prstClr val="black"/>
              </a:solidFill>
              <a:latin typeface="Helvetica Neue Light"/>
            </a:endParaRPr>
          </a:p>
          <a:p>
            <a:pPr marL="914330" lvl="1" indent="-457166" defTabSz="609585">
              <a:buClr>
                <a:srgbClr val="FFFFFF"/>
              </a:buClr>
              <a:buSzPts val="3982"/>
              <a:buFont typeface="Arial"/>
              <a:buChar char="•"/>
            </a:pPr>
            <a:r>
              <a:rPr lang="en-US" sz="2800" dirty="0">
                <a:solidFill>
                  <a:prstClr val="black"/>
                </a:solidFill>
                <a:latin typeface="Helvetica Neue Light"/>
                <a:ea typeface="Belleza"/>
                <a:cs typeface="Belleza"/>
                <a:sym typeface="Belleza"/>
              </a:rPr>
              <a:t>Social support</a:t>
            </a:r>
            <a:endParaRPr sz="1265" dirty="0">
              <a:solidFill>
                <a:prstClr val="black"/>
              </a:solidFill>
              <a:latin typeface="Helvetica Neue Light"/>
            </a:endParaRPr>
          </a:p>
          <a:p>
            <a:pPr marL="914330" lvl="1" indent="-457166" defTabSz="609585">
              <a:buClr>
                <a:srgbClr val="FFFFFF"/>
              </a:buClr>
              <a:buSzPts val="3982"/>
              <a:buFont typeface="Arial"/>
              <a:buChar char="•"/>
            </a:pPr>
            <a:r>
              <a:rPr lang="en-US" sz="2800" dirty="0">
                <a:solidFill>
                  <a:prstClr val="black"/>
                </a:solidFill>
                <a:latin typeface="Helvetica Neue Light"/>
                <a:ea typeface="Belleza"/>
                <a:cs typeface="Belleza"/>
                <a:sym typeface="Belleza"/>
              </a:rPr>
              <a:t>General Health</a:t>
            </a:r>
            <a:endParaRPr sz="2000" dirty="0">
              <a:solidFill>
                <a:prstClr val="black"/>
              </a:solidFill>
              <a:latin typeface="Helvetica Neue Light"/>
              <a:ea typeface="Belleza"/>
              <a:cs typeface="Belleza"/>
              <a:sym typeface="Belleza"/>
            </a:endParaRPr>
          </a:p>
          <a:p>
            <a:pPr defTabSz="609585">
              <a:buClr>
                <a:srgbClr val="FFFFFF"/>
              </a:buClr>
              <a:buSzPts val="3982"/>
            </a:pPr>
            <a:r>
              <a:rPr lang="en-US" sz="2800" dirty="0">
                <a:solidFill>
                  <a:prstClr val="black"/>
                </a:solidFill>
                <a:latin typeface="Helvetica Neue Light"/>
                <a:ea typeface="Belleza"/>
                <a:cs typeface="Belleza"/>
                <a:sym typeface="Belleza"/>
              </a:rPr>
              <a:t>Also protective for negative health outcomes:</a:t>
            </a:r>
            <a:endParaRPr sz="1265" dirty="0">
              <a:solidFill>
                <a:prstClr val="black"/>
              </a:solidFill>
              <a:latin typeface="Helvetica Neue Light"/>
            </a:endParaRPr>
          </a:p>
          <a:p>
            <a:pPr marL="914330" lvl="1" indent="-457166" defTabSz="609585">
              <a:buClr>
                <a:srgbClr val="FFFFFF"/>
              </a:buClr>
              <a:buSzPts val="3982"/>
              <a:buFont typeface="Arial"/>
              <a:buChar char="•"/>
            </a:pPr>
            <a:r>
              <a:rPr lang="en-US" sz="2800" dirty="0">
                <a:solidFill>
                  <a:prstClr val="black"/>
                </a:solidFill>
                <a:latin typeface="Helvetica Neue Light"/>
                <a:ea typeface="Belleza"/>
                <a:cs typeface="Belleza"/>
                <a:sym typeface="Belleza"/>
              </a:rPr>
              <a:t>Depression</a:t>
            </a:r>
            <a:endParaRPr sz="1265" dirty="0">
              <a:solidFill>
                <a:prstClr val="black"/>
              </a:solidFill>
              <a:latin typeface="Helvetica Neue Light"/>
            </a:endParaRPr>
          </a:p>
          <a:p>
            <a:pPr marL="914330" lvl="1" indent="-457166" defTabSz="609585">
              <a:buClr>
                <a:srgbClr val="FFFFFF"/>
              </a:buClr>
              <a:buSzPts val="3982"/>
              <a:buFont typeface="Arial"/>
              <a:buChar char="•"/>
            </a:pPr>
            <a:r>
              <a:rPr lang="en-US" sz="2800" dirty="0">
                <a:solidFill>
                  <a:prstClr val="black"/>
                </a:solidFill>
                <a:latin typeface="Helvetica Neue Light"/>
                <a:ea typeface="Belleza"/>
                <a:cs typeface="Belleza"/>
                <a:sym typeface="Belleza"/>
              </a:rPr>
              <a:t>Substance abuse</a:t>
            </a:r>
            <a:endParaRPr sz="1265" dirty="0">
              <a:solidFill>
                <a:prstClr val="black"/>
              </a:solidFill>
              <a:latin typeface="Helvetica Neue Light"/>
            </a:endParaRPr>
          </a:p>
          <a:p>
            <a:pPr marL="914330" lvl="1" indent="-457166" defTabSz="609585">
              <a:buClr>
                <a:srgbClr val="FFFFFF"/>
              </a:buClr>
              <a:buSzPts val="3982"/>
              <a:buFont typeface="Arial"/>
              <a:buChar char="•"/>
            </a:pPr>
            <a:r>
              <a:rPr lang="en-US" sz="2800" dirty="0">
                <a:solidFill>
                  <a:prstClr val="black"/>
                </a:solidFill>
                <a:latin typeface="Helvetica Neue Light"/>
                <a:ea typeface="Belleza"/>
                <a:cs typeface="Belleza"/>
                <a:sym typeface="Belleza"/>
              </a:rPr>
              <a:t>Suicide ideation &amp; attempts</a:t>
            </a:r>
            <a:endParaRPr sz="1265" dirty="0">
              <a:solidFill>
                <a:prstClr val="black"/>
              </a:solidFill>
              <a:latin typeface="Helvetica Neue Light"/>
            </a:endParaRPr>
          </a:p>
          <a:p>
            <a:pPr marL="0" lvl="1" indent="160725" algn="ctr" defTabSz="609585">
              <a:buClr>
                <a:srgbClr val="FFFFFF"/>
              </a:buClr>
              <a:buSzPts val="3982"/>
            </a:pPr>
            <a:r>
              <a:rPr lang="en-US" sz="2800" dirty="0">
                <a:solidFill>
                  <a:prstClr val="black"/>
                </a:solidFill>
                <a:latin typeface="Helvetica Neue Light"/>
                <a:ea typeface="Belleza"/>
                <a:cs typeface="Belleza"/>
                <a:sym typeface="Belleza"/>
              </a:rPr>
              <a:t>          </a:t>
            </a:r>
            <a:endParaRPr sz="1265" dirty="0">
              <a:solidFill>
                <a:prstClr val="black"/>
              </a:solidFill>
              <a:latin typeface="Helvetica Neue Light"/>
            </a:endParaRPr>
          </a:p>
        </p:txBody>
      </p:sp>
      <p:pic>
        <p:nvPicPr>
          <p:cNvPr id="1026" name="Picture 2" descr="Family Acceptance Project">
            <a:extLst>
              <a:ext uri="{FF2B5EF4-FFF2-40B4-BE49-F238E27FC236}">
                <a16:creationId xmlns:a16="http://schemas.microsoft.com/office/drawing/2014/main" id="{22419EA0-FE96-220C-8973-CDF291D8B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6023" y="4984073"/>
            <a:ext cx="2460103" cy="1660569"/>
          </a:xfrm>
          <a:prstGeom prst="rect">
            <a:avLst/>
          </a:prstGeom>
          <a:noFill/>
          <a:extLst>
            <a:ext uri="{909E8E84-426E-40DD-AFC4-6F175D3DCCD1}">
              <a14:hiddenFill xmlns:a14="http://schemas.microsoft.com/office/drawing/2010/main">
                <a:solidFill>
                  <a:srgbClr val="FFFFFF"/>
                </a:solidFill>
              </a14:hiddenFill>
            </a:ext>
          </a:extLst>
        </p:spPr>
      </p:pic>
      <p:sp>
        <p:nvSpPr>
          <p:cNvPr id="4" name="Shape 294">
            <a:extLst>
              <a:ext uri="{FF2B5EF4-FFF2-40B4-BE49-F238E27FC236}">
                <a16:creationId xmlns:a16="http://schemas.microsoft.com/office/drawing/2014/main" id="{6511ABC3-054A-AA89-BCD5-C70E4760B7C1}"/>
              </a:ext>
            </a:extLst>
          </p:cNvPr>
          <p:cNvSpPr txBox="1">
            <a:spLocks/>
          </p:cNvSpPr>
          <p:nvPr/>
        </p:nvSpPr>
        <p:spPr>
          <a:xfrm>
            <a:off x="1" y="508078"/>
            <a:ext cx="12192000" cy="70473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arker Felt"/>
                <a:ea typeface="Marker Felt"/>
                <a:cs typeface="Marker Felt"/>
                <a:sym typeface="Marker Felt"/>
              </a:defRPr>
            </a:lvl1pPr>
          </a:lstStyle>
          <a:p>
            <a:pPr defTabSz="1219170"/>
            <a:r>
              <a:rPr lang="en-US" sz="4219" b="1" dirty="0">
                <a:solidFill>
                  <a:prstClr val="black"/>
                </a:solidFill>
                <a:latin typeface="Georgia" panose="02040502050405020303" pitchFamily="18" charset="0"/>
              </a:rPr>
              <a:t>Family Acceptance</a:t>
            </a:r>
          </a:p>
        </p:txBody>
      </p:sp>
      <p:pic>
        <p:nvPicPr>
          <p:cNvPr id="3" name="Picture 2">
            <a:extLst>
              <a:ext uri="{FF2B5EF4-FFF2-40B4-BE49-F238E27FC236}">
                <a16:creationId xmlns:a16="http://schemas.microsoft.com/office/drawing/2014/main" id="{E1644644-B236-B68A-6CD1-0F45103F85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607480" cy="6858000"/>
          </a:xfrm>
          <a:prstGeom prst="rect">
            <a:avLst/>
          </a:prstGeom>
        </p:spPr>
      </p:pic>
    </p:spTree>
    <p:extLst>
      <p:ext uri="{BB962C8B-B14F-4D97-AF65-F5344CB8AC3E}">
        <p14:creationId xmlns:p14="http://schemas.microsoft.com/office/powerpoint/2010/main" val="30170910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txBox="1">
            <a:spLocks noGrp="1"/>
          </p:cNvSpPr>
          <p:nvPr>
            <p:ph type="body" idx="1"/>
          </p:nvPr>
        </p:nvSpPr>
        <p:spPr>
          <a:xfrm>
            <a:off x="2278966" y="1457128"/>
            <a:ext cx="9913033" cy="6210400"/>
          </a:xfrm>
          <a:prstGeom prst="rect">
            <a:avLst/>
          </a:prstGeom>
        </p:spPr>
        <p:txBody>
          <a:bodyPr spcFirstLastPara="1" vert="horz" wrap="square" lIns="121900" tIns="121900" rIns="121900" bIns="121900" rtlCol="0" anchor="t" anchorCtr="0">
            <a:normAutofit/>
          </a:bodyPr>
          <a:lstStyle/>
          <a:p>
            <a:pPr marL="0" indent="0">
              <a:spcBef>
                <a:spcPts val="0"/>
              </a:spcBef>
              <a:buNone/>
            </a:pPr>
            <a:r>
              <a:rPr lang="en" sz="2400" dirty="0">
                <a:latin typeface="Helvetica Neue Light"/>
              </a:rPr>
              <a:t>Parents of TGD may present as completely accepting, ambivalent, or outright rejection of their child's identity. They may be completely supportive, actively or passively unsupportive, or somewhere between. </a:t>
            </a:r>
          </a:p>
          <a:p>
            <a:pPr marL="0" indent="0">
              <a:spcBef>
                <a:spcPts val="0"/>
              </a:spcBef>
              <a:buNone/>
            </a:pPr>
            <a:endParaRPr lang="en" sz="2400" dirty="0">
              <a:latin typeface="Helvetica Neue Light"/>
            </a:endParaRPr>
          </a:p>
          <a:p>
            <a:pPr marL="0" indent="0">
              <a:spcBef>
                <a:spcPts val="0"/>
              </a:spcBef>
              <a:buNone/>
            </a:pPr>
            <a:r>
              <a:rPr lang="en" sz="2400" dirty="0">
                <a:latin typeface="Helvetica Neue Light"/>
              </a:rPr>
              <a:t>No matter how they present at the first meeting, they will have lots of questions:</a:t>
            </a:r>
            <a:endParaRPr sz="2400" dirty="0">
              <a:latin typeface="Helvetica Neue Light"/>
            </a:endParaRPr>
          </a:p>
          <a:p>
            <a:pPr>
              <a:spcBef>
                <a:spcPts val="0"/>
              </a:spcBef>
            </a:pPr>
            <a:r>
              <a:rPr lang="en" sz="2400" dirty="0">
                <a:latin typeface="Helvetica Neue Light"/>
              </a:rPr>
              <a:t>How do I know this is real and not a phase? </a:t>
            </a:r>
            <a:endParaRPr sz="2400" dirty="0">
              <a:latin typeface="Helvetica Neue Light"/>
            </a:endParaRPr>
          </a:p>
          <a:p>
            <a:pPr>
              <a:spcBef>
                <a:spcPts val="0"/>
              </a:spcBef>
            </a:pPr>
            <a:r>
              <a:rPr lang="en" sz="2400" dirty="0">
                <a:latin typeface="Helvetica Neue Light"/>
              </a:rPr>
              <a:t>How will we know if our child is ready for social or medical transition? </a:t>
            </a:r>
            <a:endParaRPr sz="2400" dirty="0">
              <a:latin typeface="Helvetica Neue Light"/>
            </a:endParaRPr>
          </a:p>
          <a:p>
            <a:pPr>
              <a:spcBef>
                <a:spcPts val="0"/>
              </a:spcBef>
            </a:pPr>
            <a:r>
              <a:rPr lang="en" sz="2400" dirty="0">
                <a:latin typeface="Helvetica Neue Light"/>
              </a:rPr>
              <a:t>How do we tell family, friends, school, our own workplaces?</a:t>
            </a:r>
            <a:endParaRPr sz="2400" dirty="0">
              <a:latin typeface="Helvetica Neue Light"/>
            </a:endParaRPr>
          </a:p>
          <a:p>
            <a:pPr>
              <a:spcBef>
                <a:spcPts val="0"/>
              </a:spcBef>
            </a:pPr>
            <a:r>
              <a:rPr lang="en" sz="2400" dirty="0">
                <a:latin typeface="Helvetica Neue Light"/>
              </a:rPr>
              <a:t>Does this mean my child will never get married/find a job/have their own children?</a:t>
            </a:r>
            <a:endParaRPr sz="2400" dirty="0">
              <a:latin typeface="Helvetica Neue Light"/>
            </a:endParaRPr>
          </a:p>
          <a:p>
            <a:pPr>
              <a:spcBef>
                <a:spcPts val="0"/>
              </a:spcBef>
            </a:pPr>
            <a:r>
              <a:rPr lang="en" sz="2400" dirty="0">
                <a:latin typeface="Helvetica Neue Light"/>
              </a:rPr>
              <a:t>Did we do something to cause our child to feel this way?</a:t>
            </a:r>
            <a:endParaRPr sz="2400" dirty="0">
              <a:latin typeface="Helvetica Neue Light"/>
            </a:endParaRPr>
          </a:p>
        </p:txBody>
      </p:sp>
      <p:sp>
        <p:nvSpPr>
          <p:cNvPr id="5" name="Shape 294">
            <a:extLst>
              <a:ext uri="{FF2B5EF4-FFF2-40B4-BE49-F238E27FC236}">
                <a16:creationId xmlns:a16="http://schemas.microsoft.com/office/drawing/2014/main" id="{22279C20-4F6A-5102-0C11-CE55E95A0CA2}"/>
              </a:ext>
            </a:extLst>
          </p:cNvPr>
          <p:cNvSpPr txBox="1">
            <a:spLocks/>
          </p:cNvSpPr>
          <p:nvPr/>
        </p:nvSpPr>
        <p:spPr>
          <a:xfrm>
            <a:off x="1" y="508078"/>
            <a:ext cx="12192000" cy="70473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arker Felt"/>
                <a:ea typeface="Marker Felt"/>
                <a:cs typeface="Marker Felt"/>
                <a:sym typeface="Marker Felt"/>
              </a:defRPr>
            </a:lvl1pPr>
          </a:lstStyle>
          <a:p>
            <a:pPr defTabSz="1219170"/>
            <a:r>
              <a:rPr lang="en-US" sz="4219" b="1" dirty="0">
                <a:solidFill>
                  <a:prstClr val="black"/>
                </a:solidFill>
                <a:latin typeface="Georgia" panose="02040502050405020303" pitchFamily="18" charset="0"/>
              </a:rPr>
              <a:t>Family Acceptance</a:t>
            </a:r>
          </a:p>
        </p:txBody>
      </p:sp>
      <p:pic>
        <p:nvPicPr>
          <p:cNvPr id="3" name="Picture 2">
            <a:extLst>
              <a:ext uri="{FF2B5EF4-FFF2-40B4-BE49-F238E27FC236}">
                <a16:creationId xmlns:a16="http://schemas.microsoft.com/office/drawing/2014/main" id="{3EDDA4C4-DD24-843E-3B6F-9EA2152F5C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607480" cy="6858000"/>
          </a:xfrm>
          <a:prstGeom prst="rect">
            <a:avLst/>
          </a:prstGeom>
        </p:spPr>
      </p:pic>
    </p:spTree>
    <p:extLst>
      <p:ext uri="{BB962C8B-B14F-4D97-AF65-F5344CB8AC3E}">
        <p14:creationId xmlns:p14="http://schemas.microsoft.com/office/powerpoint/2010/main" val="358818396"/>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8"/>
          <p:cNvSpPr txBox="1">
            <a:spLocks noGrp="1"/>
          </p:cNvSpPr>
          <p:nvPr>
            <p:ph type="title"/>
          </p:nvPr>
        </p:nvSpPr>
        <p:spPr>
          <a:xfrm>
            <a:off x="4572001" y="189987"/>
            <a:ext cx="7619977" cy="1338696"/>
          </a:xfrm>
          <a:prstGeom prst="rect">
            <a:avLst/>
          </a:prstGeom>
        </p:spPr>
        <p:txBody>
          <a:bodyPr spcFirstLastPara="1" vert="horz" wrap="square" lIns="91440" tIns="45720" rIns="91440" bIns="45720" rtlCol="0" anchor="ctr" anchorCtr="0">
            <a:noAutofit/>
          </a:bodyPr>
          <a:lstStyle/>
          <a:p>
            <a:pPr algn="l">
              <a:lnSpc>
                <a:spcPct val="90000"/>
              </a:lnSpc>
              <a:spcBef>
                <a:spcPct val="0"/>
              </a:spcBef>
              <a:buSzPct val="100000"/>
            </a:pPr>
            <a:r>
              <a:rPr lang="en-US" sz="5067" b="1" dirty="0">
                <a:latin typeface="Georgia" panose="02040502050405020303" pitchFamily="18" charset="0"/>
                <a:sym typeface="Helvetica Neue Light"/>
              </a:rPr>
              <a:t>Themes of Treatment: Parental Fears</a:t>
            </a:r>
          </a:p>
        </p:txBody>
      </p:sp>
      <p:pic>
        <p:nvPicPr>
          <p:cNvPr id="179" name="Google Shape;179;p18" descr="A person wearing a garment&#10;&#10;Description automatically generated with medium confidence"/>
          <p:cNvPicPr preferRelativeResize="0"/>
          <p:nvPr/>
        </p:nvPicPr>
        <p:blipFill rotWithShape="1">
          <a:blip r:embed="rId3"/>
          <a:srcRect t="6392" r="1" b="1"/>
          <a:stretch/>
        </p:blipFill>
        <p:spPr>
          <a:xfrm>
            <a:off x="21" y="10"/>
            <a:ext cx="3754739" cy="6857991"/>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a:noFill/>
        </p:spPr>
      </p:pic>
      <p:sp>
        <p:nvSpPr>
          <p:cNvPr id="178" name="Google Shape;178;p18"/>
          <p:cNvSpPr txBox="1">
            <a:spLocks noGrp="1"/>
          </p:cNvSpPr>
          <p:nvPr>
            <p:ph type="body" idx="1"/>
          </p:nvPr>
        </p:nvSpPr>
        <p:spPr>
          <a:xfrm>
            <a:off x="4572002" y="1718669"/>
            <a:ext cx="7465101" cy="3900731"/>
          </a:xfrm>
          <a:prstGeom prst="rect">
            <a:avLst/>
          </a:prstGeom>
        </p:spPr>
        <p:txBody>
          <a:bodyPr spcFirstLastPara="1" vert="horz" wrap="square" lIns="91440" tIns="45720" rIns="91440" bIns="45720" rtlCol="0" anchor="t" anchorCtr="0">
            <a:noAutofit/>
          </a:bodyPr>
          <a:lstStyle/>
          <a:p>
            <a:pPr marL="0" indent="0">
              <a:spcBef>
                <a:spcPts val="0"/>
              </a:spcBef>
              <a:buClr>
                <a:schemeClr val="tx1"/>
              </a:buClr>
              <a:buSzPts val="2660"/>
              <a:buNone/>
            </a:pPr>
            <a:r>
              <a:rPr lang="en-US" sz="2667" b="1" dirty="0">
                <a:latin typeface="Helvetica Neue Light"/>
                <a:sym typeface="Helvetica Neue"/>
              </a:rPr>
              <a:t>Examining Parental Fears</a:t>
            </a:r>
            <a:r>
              <a:rPr lang="en-US" sz="2667" dirty="0">
                <a:latin typeface="Helvetica Neue Light"/>
              </a:rPr>
              <a:t> for their children's wellbeing in the face of misinformation and alarming statistics that predict negative outcomes for transgender adults. </a:t>
            </a:r>
          </a:p>
          <a:p>
            <a:pPr marL="458065" lvl="1" indent="-228594">
              <a:spcBef>
                <a:spcPts val="0"/>
              </a:spcBef>
              <a:buClr>
                <a:schemeClr val="tx1"/>
              </a:buClr>
              <a:buSzPts val="1995"/>
              <a:buFont typeface="Arial" panose="020B0604020202020204" pitchFamily="34" charset="0"/>
              <a:buChar char="•"/>
            </a:pPr>
            <a:r>
              <a:rPr lang="en-US" sz="2667" dirty="0">
                <a:latin typeface="Helvetica Neue Light"/>
              </a:rPr>
              <a:t>fears about harassment/rejection</a:t>
            </a:r>
          </a:p>
          <a:p>
            <a:pPr marL="458065" lvl="1" indent="-228594">
              <a:spcBef>
                <a:spcPts val="0"/>
              </a:spcBef>
              <a:buClr>
                <a:schemeClr val="tx1"/>
              </a:buClr>
              <a:buSzPts val="1995"/>
              <a:buFont typeface="Arial" panose="020B0604020202020204" pitchFamily="34" charset="0"/>
              <a:buChar char="•"/>
            </a:pPr>
            <a:r>
              <a:rPr lang="en-US" sz="2667" dirty="0">
                <a:latin typeface="Helvetica Neue Light"/>
              </a:rPr>
              <a:t>fear of regret </a:t>
            </a:r>
            <a:r>
              <a:rPr lang="en-US" sz="2667" i="1" dirty="0">
                <a:latin typeface="Helvetica Neue Light"/>
              </a:rPr>
              <a:t>“isn’t she too young to be this certain about this”</a:t>
            </a:r>
            <a:endParaRPr lang="en-US" sz="2667" dirty="0">
              <a:latin typeface="Helvetica Neue Light"/>
            </a:endParaRPr>
          </a:p>
          <a:p>
            <a:pPr marL="458065" lvl="1" indent="-228594">
              <a:spcBef>
                <a:spcPts val="0"/>
              </a:spcBef>
              <a:buClr>
                <a:schemeClr val="tx1"/>
              </a:buClr>
              <a:buSzPts val="1995"/>
              <a:buFont typeface="Arial" panose="020B0604020202020204" pitchFamily="34" charset="0"/>
              <a:buChar char="•"/>
            </a:pPr>
            <a:r>
              <a:rPr lang="en-US" sz="2667" dirty="0">
                <a:latin typeface="Helvetica Neue Light"/>
              </a:rPr>
              <a:t>fear of physical harm</a:t>
            </a:r>
          </a:p>
          <a:p>
            <a:pPr marL="458065" lvl="1" indent="-228594">
              <a:spcBef>
                <a:spcPts val="0"/>
              </a:spcBef>
              <a:buClr>
                <a:schemeClr val="tx1"/>
              </a:buClr>
              <a:buSzPts val="1995"/>
              <a:buFont typeface="Arial" panose="020B0604020202020204" pitchFamily="34" charset="0"/>
              <a:buChar char="•"/>
            </a:pPr>
            <a:r>
              <a:rPr lang="en-US" sz="2667" dirty="0">
                <a:latin typeface="Helvetica Neue Light"/>
              </a:rPr>
              <a:t>fear of preservation of fertility options</a:t>
            </a:r>
          </a:p>
          <a:p>
            <a:pPr marL="458065" lvl="1" indent="-228594">
              <a:spcBef>
                <a:spcPts val="0"/>
              </a:spcBef>
              <a:buClr>
                <a:schemeClr val="tx1"/>
              </a:buClr>
              <a:buSzPts val="1995"/>
              <a:buFont typeface="Arial" panose="020B0604020202020204" pitchFamily="34" charset="0"/>
              <a:buChar char="•"/>
            </a:pPr>
            <a:r>
              <a:rPr lang="en-US" sz="2667" dirty="0">
                <a:latin typeface="Helvetica Neue Light"/>
              </a:rPr>
              <a:t>….and many others….</a:t>
            </a:r>
          </a:p>
        </p:txBody>
      </p:sp>
    </p:spTree>
    <p:extLst>
      <p:ext uri="{BB962C8B-B14F-4D97-AF65-F5344CB8AC3E}">
        <p14:creationId xmlns:p14="http://schemas.microsoft.com/office/powerpoint/2010/main" val="20125252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9"/>
          <p:cNvSpPr/>
          <p:nvPr/>
        </p:nvSpPr>
        <p:spPr>
          <a:xfrm>
            <a:off x="1728869" y="1854956"/>
            <a:ext cx="8839199" cy="4804653"/>
          </a:xfrm>
          <a:prstGeom prst="rect">
            <a:avLst/>
          </a:prstGeom>
          <a:noFill/>
          <a:ln>
            <a:noFill/>
          </a:ln>
        </p:spPr>
        <p:txBody>
          <a:bodyPr spcFirstLastPara="1" wrap="square" lIns="64283" tIns="32133" rIns="64283" bIns="32133" anchor="t" anchorCtr="0">
            <a:spAutoFit/>
          </a:bodyPr>
          <a:lstStyle/>
          <a:p>
            <a:pPr marL="463515" indent="-446054" algn="ctr" defTabSz="609585">
              <a:buClr>
                <a:srgbClr val="FFFFFF"/>
              </a:buClr>
              <a:buSzPts val="3982"/>
              <a:buFont typeface="Arial"/>
              <a:buChar char="•"/>
            </a:pPr>
            <a:r>
              <a:rPr lang="en-US" sz="2800" dirty="0">
                <a:solidFill>
                  <a:prstClr val="black"/>
                </a:solidFill>
                <a:latin typeface="Skeena" pitchFamily="2" charset="0"/>
                <a:ea typeface="Belleza"/>
                <a:cs typeface="Belleza"/>
                <a:sym typeface="Belleza"/>
              </a:rPr>
              <a:t>"Acceptance" is a process of </a:t>
            </a:r>
            <a:r>
              <a:rPr lang="en-US" sz="2800" i="1" dirty="0">
                <a:solidFill>
                  <a:prstClr val="black"/>
                </a:solidFill>
                <a:latin typeface="Skeena" pitchFamily="2" charset="0"/>
                <a:ea typeface="Belleza"/>
                <a:cs typeface="Belleza"/>
                <a:sym typeface="Belleza"/>
              </a:rPr>
              <a:t>re-framing</a:t>
            </a:r>
            <a:r>
              <a:rPr lang="en-US" sz="2800" dirty="0">
                <a:solidFill>
                  <a:prstClr val="black"/>
                </a:solidFill>
                <a:latin typeface="Skeena" pitchFamily="2" charset="0"/>
                <a:ea typeface="Belleza"/>
                <a:cs typeface="Belleza"/>
                <a:sym typeface="Belleza"/>
              </a:rPr>
              <a:t>...</a:t>
            </a:r>
            <a:endParaRPr sz="1265" dirty="0">
              <a:solidFill>
                <a:prstClr val="black"/>
              </a:solidFill>
              <a:latin typeface="Skeena" pitchFamily="2" charset="0"/>
            </a:endParaRPr>
          </a:p>
          <a:p>
            <a:pPr marL="457166" algn="ctr" defTabSz="609585">
              <a:buClr>
                <a:srgbClr val="FFFFFF"/>
              </a:buClr>
              <a:buSzPts val="3982"/>
            </a:pPr>
            <a:endParaRPr sz="2800" dirty="0">
              <a:solidFill>
                <a:prstClr val="black"/>
              </a:solidFill>
              <a:latin typeface="Skeena" pitchFamily="2" charset="0"/>
              <a:ea typeface="Belleza"/>
              <a:cs typeface="Belleza"/>
              <a:sym typeface="Belleza"/>
            </a:endParaRPr>
          </a:p>
          <a:p>
            <a:pPr marL="457166" algn="ctr" defTabSz="609585">
              <a:buClr>
                <a:srgbClr val="FFFFFF"/>
              </a:buClr>
              <a:buSzPts val="3982"/>
            </a:pPr>
            <a:r>
              <a:rPr lang="en-US" sz="2800" dirty="0">
                <a:solidFill>
                  <a:prstClr val="black"/>
                </a:solidFill>
                <a:latin typeface="Skeena" pitchFamily="2" charset="0"/>
                <a:ea typeface="Belleza"/>
                <a:cs typeface="Belleza"/>
                <a:sym typeface="Belleza"/>
              </a:rPr>
              <a:t>Instead of focusing on</a:t>
            </a:r>
            <a:endParaRPr sz="1265" dirty="0">
              <a:solidFill>
                <a:prstClr val="black"/>
              </a:solidFill>
              <a:latin typeface="Skeena" pitchFamily="2" charset="0"/>
            </a:endParaRPr>
          </a:p>
          <a:p>
            <a:pPr marL="457166" algn="ctr" defTabSz="609585">
              <a:buClr>
                <a:srgbClr val="FFFFFF"/>
              </a:buClr>
              <a:buSzPts val="3982"/>
            </a:pPr>
            <a:r>
              <a:rPr lang="en-US" sz="2800" dirty="0">
                <a:solidFill>
                  <a:prstClr val="black"/>
                </a:solidFill>
                <a:latin typeface="Skeena" pitchFamily="2" charset="0"/>
                <a:ea typeface="Belleza"/>
                <a:cs typeface="Belleza"/>
                <a:sym typeface="Belleza"/>
              </a:rPr>
              <a:t>Reasons child is gender diverse </a:t>
            </a:r>
          </a:p>
          <a:p>
            <a:pPr marL="457166" algn="ctr" defTabSz="609585">
              <a:buClr>
                <a:srgbClr val="FFFFFF"/>
              </a:buClr>
              <a:buSzPts val="3982"/>
            </a:pPr>
            <a:r>
              <a:rPr lang="en-US" sz="2800" dirty="0">
                <a:solidFill>
                  <a:prstClr val="black"/>
                </a:solidFill>
                <a:latin typeface="Skeena" pitchFamily="2" charset="0"/>
                <a:ea typeface="Belleza"/>
                <a:cs typeface="Belleza"/>
                <a:sym typeface="Belleza"/>
              </a:rPr>
              <a:t>or fears for the future</a:t>
            </a:r>
            <a:endParaRPr sz="1265" dirty="0">
              <a:solidFill>
                <a:prstClr val="black"/>
              </a:solidFill>
              <a:latin typeface="Skeena" pitchFamily="2" charset="0"/>
            </a:endParaRPr>
          </a:p>
          <a:p>
            <a:pPr marL="457166" algn="ctr" defTabSz="609585">
              <a:buClr>
                <a:srgbClr val="FFFFFF"/>
              </a:buClr>
              <a:buSzPts val="3982"/>
            </a:pPr>
            <a:endParaRPr sz="2800" dirty="0">
              <a:solidFill>
                <a:prstClr val="black"/>
              </a:solidFill>
              <a:latin typeface="Skeena" pitchFamily="2" charset="0"/>
              <a:ea typeface="Belleza"/>
              <a:cs typeface="Belleza"/>
              <a:sym typeface="Belleza"/>
            </a:endParaRPr>
          </a:p>
          <a:p>
            <a:pPr marL="457166" algn="ctr" defTabSz="609585">
              <a:buClr>
                <a:srgbClr val="FFFFFF"/>
              </a:buClr>
              <a:buSzPts val="3982"/>
            </a:pPr>
            <a:endParaRPr sz="2800" dirty="0">
              <a:solidFill>
                <a:prstClr val="black"/>
              </a:solidFill>
              <a:latin typeface="Skeena" pitchFamily="2" charset="0"/>
              <a:ea typeface="Belleza"/>
              <a:cs typeface="Belleza"/>
              <a:sym typeface="Belleza"/>
            </a:endParaRPr>
          </a:p>
          <a:p>
            <a:pPr marL="457166" algn="ctr" defTabSz="609585">
              <a:buClr>
                <a:srgbClr val="FFFFFF"/>
              </a:buClr>
              <a:buSzPts val="3982"/>
            </a:pPr>
            <a:endParaRPr sz="2800" dirty="0">
              <a:solidFill>
                <a:prstClr val="black"/>
              </a:solidFill>
              <a:latin typeface="Skeena" pitchFamily="2" charset="0"/>
              <a:ea typeface="Belleza"/>
              <a:cs typeface="Belleza"/>
              <a:sym typeface="Belleza"/>
            </a:endParaRPr>
          </a:p>
          <a:p>
            <a:pPr marL="457166" algn="r" defTabSz="609585">
              <a:buClr>
                <a:srgbClr val="FFFFFF"/>
              </a:buClr>
              <a:buSzPts val="3982"/>
            </a:pPr>
            <a:r>
              <a:rPr lang="en-US" sz="2800" dirty="0">
                <a:solidFill>
                  <a:prstClr val="black"/>
                </a:solidFill>
                <a:latin typeface="Skeena" pitchFamily="2" charset="0"/>
                <a:ea typeface="Belleza"/>
                <a:cs typeface="Belleza"/>
                <a:sym typeface="Belleza"/>
              </a:rPr>
              <a:t>Now focus on how you can </a:t>
            </a:r>
            <a:endParaRPr sz="1265" dirty="0">
              <a:solidFill>
                <a:prstClr val="black"/>
              </a:solidFill>
              <a:latin typeface="Skeena" pitchFamily="2" charset="0"/>
            </a:endParaRPr>
          </a:p>
          <a:p>
            <a:pPr marL="457166" algn="r" defTabSz="609585">
              <a:buClr>
                <a:srgbClr val="FFFFFF"/>
              </a:buClr>
              <a:buSzPts val="3982"/>
            </a:pPr>
            <a:r>
              <a:rPr lang="en-US" sz="2800" dirty="0">
                <a:solidFill>
                  <a:prstClr val="black"/>
                </a:solidFill>
                <a:latin typeface="Skeena" pitchFamily="2" charset="0"/>
                <a:ea typeface="Belleza"/>
                <a:cs typeface="Belleza"/>
                <a:sym typeface="Belleza"/>
              </a:rPr>
              <a:t>best to support your </a:t>
            </a:r>
            <a:endParaRPr sz="1265" dirty="0">
              <a:solidFill>
                <a:prstClr val="black"/>
              </a:solidFill>
              <a:latin typeface="Skeena" pitchFamily="2" charset="0"/>
            </a:endParaRPr>
          </a:p>
          <a:p>
            <a:pPr marL="457166" algn="r" defTabSz="609585">
              <a:buClr>
                <a:srgbClr val="FFFFFF"/>
              </a:buClr>
              <a:buSzPts val="3982"/>
            </a:pPr>
            <a:r>
              <a:rPr lang="en-US" sz="2800" dirty="0">
                <a:solidFill>
                  <a:prstClr val="black"/>
                </a:solidFill>
                <a:latin typeface="Skeena" pitchFamily="2" charset="0"/>
                <a:ea typeface="Belleza"/>
                <a:cs typeface="Belleza"/>
                <a:sym typeface="Belleza"/>
              </a:rPr>
              <a:t>child's gender diversity</a:t>
            </a:r>
            <a:endParaRPr sz="1265" dirty="0">
              <a:solidFill>
                <a:prstClr val="black"/>
              </a:solidFill>
              <a:latin typeface="Skeena" pitchFamily="2" charset="0"/>
            </a:endParaRPr>
          </a:p>
        </p:txBody>
      </p:sp>
      <p:sp>
        <p:nvSpPr>
          <p:cNvPr id="186" name="Google Shape;186;p19"/>
          <p:cNvSpPr/>
          <p:nvPr/>
        </p:nvSpPr>
        <p:spPr>
          <a:xfrm rot="-2640000" flipH="1">
            <a:off x="4075847" y="3956544"/>
            <a:ext cx="1524773" cy="2971800"/>
          </a:xfrm>
          <a:prstGeom prst="curvedLeftArrow">
            <a:avLst>
              <a:gd name="adj1" fmla="val 25000"/>
              <a:gd name="adj2" fmla="val 50000"/>
              <a:gd name="adj3" fmla="val 25000"/>
            </a:avLst>
          </a:prstGeom>
          <a:solidFill>
            <a:schemeClr val="accent1"/>
          </a:solidFill>
          <a:ln w="25400" cap="flat" cmpd="sng">
            <a:solidFill>
              <a:srgbClr val="00498C"/>
            </a:solidFill>
            <a:prstDash val="solid"/>
            <a:round/>
            <a:headEnd type="none" w="sm" len="sm"/>
            <a:tailEnd type="none" w="sm" len="sm"/>
          </a:ln>
        </p:spPr>
        <p:txBody>
          <a:bodyPr spcFirstLastPara="1" wrap="square" lIns="64283" tIns="32133" rIns="64283" bIns="32133" anchor="ctr" anchorCtr="0">
            <a:noAutofit/>
          </a:bodyPr>
          <a:lstStyle/>
          <a:p>
            <a:pPr algn="ctr" defTabSz="609585">
              <a:buClr>
                <a:srgbClr val="FFFFFF"/>
              </a:buClr>
              <a:buSzPts val="5120"/>
            </a:pPr>
            <a:endParaRPr sz="3600">
              <a:solidFill>
                <a:prstClr val="white"/>
              </a:solidFill>
              <a:latin typeface="Belleza"/>
              <a:ea typeface="Belleza"/>
              <a:cs typeface="Belleza"/>
              <a:sym typeface="Belleza"/>
            </a:endParaRPr>
          </a:p>
        </p:txBody>
      </p:sp>
      <p:sp>
        <p:nvSpPr>
          <p:cNvPr id="189" name="Google Shape;189;p19"/>
          <p:cNvSpPr txBox="1">
            <a:spLocks noGrp="1"/>
          </p:cNvSpPr>
          <p:nvPr>
            <p:ph type="sldNum" idx="12"/>
          </p:nvPr>
        </p:nvSpPr>
        <p:spPr>
          <a:xfrm>
            <a:off x="7981951" y="6356351"/>
            <a:ext cx="2057400" cy="365200"/>
          </a:xfrm>
          <a:prstGeom prst="rect">
            <a:avLst/>
          </a:prstGeom>
          <a:noFill/>
          <a:ln>
            <a:noFill/>
          </a:ln>
        </p:spPr>
        <p:txBody>
          <a:bodyPr spcFirstLastPara="1" vert="horz" wrap="square" lIns="64283" tIns="32133" rIns="64283" bIns="32133" rtlCol="0" anchor="ctr" anchorCtr="0">
            <a:noAutofit/>
          </a:bodyPr>
          <a:lstStyle/>
          <a:p>
            <a:pPr defTabSz="609585">
              <a:buClr>
                <a:srgbClr val="888888"/>
              </a:buClr>
              <a:buSzPts val="1700"/>
            </a:pPr>
            <a:fld id="{00000000-1234-1234-1234-123412341234}" type="slidenum">
              <a:rPr lang="en-US" sz="2400">
                <a:solidFill>
                  <a:prstClr val="black"/>
                </a:solidFill>
                <a:latin typeface="Calibri"/>
              </a:rPr>
              <a:pPr defTabSz="609585">
                <a:buClr>
                  <a:srgbClr val="888888"/>
                </a:buClr>
                <a:buSzPts val="1700"/>
              </a:pPr>
              <a:t>44</a:t>
            </a:fld>
            <a:endParaRPr sz="2400">
              <a:solidFill>
                <a:prstClr val="black"/>
              </a:solidFill>
              <a:latin typeface="Calibri"/>
            </a:endParaRPr>
          </a:p>
        </p:txBody>
      </p:sp>
      <p:sp>
        <p:nvSpPr>
          <p:cNvPr id="3" name="Shape 294">
            <a:extLst>
              <a:ext uri="{FF2B5EF4-FFF2-40B4-BE49-F238E27FC236}">
                <a16:creationId xmlns:a16="http://schemas.microsoft.com/office/drawing/2014/main" id="{08935AB2-C59F-348D-0447-6A8E8F7B5DC6}"/>
              </a:ext>
            </a:extLst>
          </p:cNvPr>
          <p:cNvSpPr txBox="1">
            <a:spLocks/>
          </p:cNvSpPr>
          <p:nvPr/>
        </p:nvSpPr>
        <p:spPr>
          <a:xfrm>
            <a:off x="733233" y="508078"/>
            <a:ext cx="11878491" cy="70473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arker Felt"/>
                <a:ea typeface="Marker Felt"/>
                <a:cs typeface="Marker Felt"/>
                <a:sym typeface="Marker Felt"/>
              </a:defRPr>
            </a:lvl1pPr>
          </a:lstStyle>
          <a:p>
            <a:pPr algn="l" defTabSz="1219170"/>
            <a:r>
              <a:rPr lang="en-US" sz="4219" b="1" dirty="0">
                <a:solidFill>
                  <a:prstClr val="black"/>
                </a:solidFill>
                <a:latin typeface="Georgia" panose="02040502050405020303" pitchFamily="18" charset="0"/>
              </a:rPr>
              <a:t>Family Acceptance</a:t>
            </a:r>
          </a:p>
        </p:txBody>
      </p:sp>
    </p:spTree>
    <p:extLst>
      <p:ext uri="{BB962C8B-B14F-4D97-AF65-F5344CB8AC3E}">
        <p14:creationId xmlns:p14="http://schemas.microsoft.com/office/powerpoint/2010/main" val="5836940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a:spLocks noGrp="1"/>
          </p:cNvSpPr>
          <p:nvPr>
            <p:ph type="body" idx="1"/>
          </p:nvPr>
        </p:nvSpPr>
        <p:spPr>
          <a:xfrm>
            <a:off x="2213317" y="1720893"/>
            <a:ext cx="9563083" cy="1989023"/>
          </a:xfrm>
          <a:prstGeom prst="rect">
            <a:avLst/>
          </a:prstGeom>
        </p:spPr>
        <p:txBody>
          <a:bodyPr spcFirstLastPara="1" vert="horz" wrap="square" lIns="121900" tIns="121900" rIns="121900" bIns="121900" rtlCol="0" anchor="t" anchorCtr="0">
            <a:normAutofit fontScale="55000" lnSpcReduction="20000"/>
          </a:bodyPr>
          <a:lstStyle/>
          <a:p>
            <a:pPr marL="0" indent="0">
              <a:spcBef>
                <a:spcPts val="0"/>
              </a:spcBef>
              <a:buNone/>
            </a:pPr>
            <a:r>
              <a:rPr lang="en" dirty="0">
                <a:latin typeface="Helvetica Neue Light"/>
              </a:rPr>
              <a:t>Parents may experience a variety of emotions such as loss, anger, confusion, embarrassment.  Often parents go through a process that is similar to grieving with stages of denial, anger, bargaining, and depression.</a:t>
            </a:r>
            <a:endParaRPr dirty="0">
              <a:latin typeface="Helvetica Neue Light"/>
            </a:endParaRPr>
          </a:p>
          <a:p>
            <a:pPr marL="0" indent="0">
              <a:spcBef>
                <a:spcPts val="1600"/>
              </a:spcBef>
              <a:buNone/>
            </a:pPr>
            <a:r>
              <a:rPr lang="en" dirty="0">
                <a:latin typeface="Helvetica Neue Light"/>
              </a:rPr>
              <a:t>They may feel powerless, judged, or socially isolated</a:t>
            </a:r>
            <a:endParaRPr dirty="0">
              <a:latin typeface="Helvetica Neue Light"/>
            </a:endParaRPr>
          </a:p>
          <a:p>
            <a:pPr marL="0" indent="0">
              <a:spcBef>
                <a:spcPts val="1600"/>
              </a:spcBef>
              <a:buNone/>
            </a:pPr>
            <a:endParaRPr dirty="0">
              <a:latin typeface="Helvetica Neue Light"/>
            </a:endParaRPr>
          </a:p>
          <a:p>
            <a:pPr marL="0" indent="0">
              <a:spcBef>
                <a:spcPts val="1600"/>
              </a:spcBef>
              <a:spcAft>
                <a:spcPts val="1600"/>
              </a:spcAft>
              <a:buNone/>
            </a:pPr>
            <a:endParaRPr dirty="0">
              <a:latin typeface="Helvetica Neue Light"/>
            </a:endParaRPr>
          </a:p>
        </p:txBody>
      </p:sp>
      <p:pic>
        <p:nvPicPr>
          <p:cNvPr id="4" name="Picture 3" descr="Picture1.png">
            <a:extLst>
              <a:ext uri="{FF2B5EF4-FFF2-40B4-BE49-F238E27FC236}">
                <a16:creationId xmlns:a16="http://schemas.microsoft.com/office/drawing/2014/main" id="{38C7394E-D5FD-7683-8C30-53F98CA4BB81}"/>
              </a:ext>
            </a:extLst>
          </p:cNvPr>
          <p:cNvPicPr>
            <a:picLocks noChangeAspect="1"/>
          </p:cNvPicPr>
          <p:nvPr/>
        </p:nvPicPr>
        <p:blipFill>
          <a:blip r:embed="rId3"/>
          <a:stretch>
            <a:fillRect/>
          </a:stretch>
        </p:blipFill>
        <p:spPr>
          <a:xfrm>
            <a:off x="7090349" y="3956513"/>
            <a:ext cx="4686052" cy="2629433"/>
          </a:xfrm>
          <a:prstGeom prst="rect">
            <a:avLst/>
          </a:prstGeom>
        </p:spPr>
      </p:pic>
      <p:sp>
        <p:nvSpPr>
          <p:cNvPr id="5" name="TextBox 4">
            <a:extLst>
              <a:ext uri="{FF2B5EF4-FFF2-40B4-BE49-F238E27FC236}">
                <a16:creationId xmlns:a16="http://schemas.microsoft.com/office/drawing/2014/main" id="{062AED36-43F8-81D3-2EB0-BF8236F00D47}"/>
              </a:ext>
            </a:extLst>
          </p:cNvPr>
          <p:cNvSpPr txBox="1"/>
          <p:nvPr/>
        </p:nvSpPr>
        <p:spPr>
          <a:xfrm>
            <a:off x="2213317" y="3978045"/>
            <a:ext cx="4607208" cy="1815882"/>
          </a:xfrm>
          <a:prstGeom prst="rect">
            <a:avLst/>
          </a:prstGeom>
          <a:noFill/>
        </p:spPr>
        <p:txBody>
          <a:bodyPr wrap="square" rtlCol="0">
            <a:spAutoFit/>
          </a:bodyPr>
          <a:lstStyle/>
          <a:p>
            <a:pPr defTabSz="609585">
              <a:spcBef>
                <a:spcPts val="1600"/>
              </a:spcBef>
            </a:pPr>
            <a:r>
              <a:rPr lang="en-US" sz="2800" dirty="0">
                <a:solidFill>
                  <a:prstClr val="black"/>
                </a:solidFill>
                <a:latin typeface="Helvetica Neue Light"/>
              </a:rPr>
              <a:t>Families undergo their own transition which requires nonjudgmental support and advocacy</a:t>
            </a:r>
          </a:p>
        </p:txBody>
      </p:sp>
      <p:sp>
        <p:nvSpPr>
          <p:cNvPr id="6" name="Shape 294">
            <a:extLst>
              <a:ext uri="{FF2B5EF4-FFF2-40B4-BE49-F238E27FC236}">
                <a16:creationId xmlns:a16="http://schemas.microsoft.com/office/drawing/2014/main" id="{A499620D-65C4-DDA6-1078-3162A9E5E3F1}"/>
              </a:ext>
            </a:extLst>
          </p:cNvPr>
          <p:cNvSpPr txBox="1">
            <a:spLocks/>
          </p:cNvSpPr>
          <p:nvPr/>
        </p:nvSpPr>
        <p:spPr>
          <a:xfrm>
            <a:off x="1" y="508078"/>
            <a:ext cx="12192000" cy="70473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arker Felt"/>
                <a:ea typeface="Marker Felt"/>
                <a:cs typeface="Marker Felt"/>
                <a:sym typeface="Marker Felt"/>
              </a:defRPr>
            </a:lvl1pPr>
          </a:lstStyle>
          <a:p>
            <a:pPr defTabSz="1219170"/>
            <a:r>
              <a:rPr lang="en-US" sz="4219" b="1" dirty="0">
                <a:solidFill>
                  <a:prstClr val="black"/>
                </a:solidFill>
                <a:latin typeface="Georgia" panose="02040502050405020303" pitchFamily="18" charset="0"/>
              </a:rPr>
              <a:t>Family Acceptance</a:t>
            </a:r>
          </a:p>
        </p:txBody>
      </p:sp>
      <p:pic>
        <p:nvPicPr>
          <p:cNvPr id="3" name="Picture 2">
            <a:extLst>
              <a:ext uri="{FF2B5EF4-FFF2-40B4-BE49-F238E27FC236}">
                <a16:creationId xmlns:a16="http://schemas.microsoft.com/office/drawing/2014/main" id="{93BF3B0A-C5EB-4A39-D2C4-57F2F78E8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607480" cy="6858000"/>
          </a:xfrm>
          <a:prstGeom prst="rect">
            <a:avLst/>
          </a:prstGeom>
        </p:spPr>
      </p:pic>
    </p:spTree>
    <p:extLst>
      <p:ext uri="{BB962C8B-B14F-4D97-AF65-F5344CB8AC3E}">
        <p14:creationId xmlns:p14="http://schemas.microsoft.com/office/powerpoint/2010/main" val="4027855717"/>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p:cNvSpPr>
          <p:nvPr>
            <p:ph type="title"/>
          </p:nvPr>
        </p:nvSpPr>
        <p:spPr>
          <a:xfrm>
            <a:off x="0" y="194674"/>
            <a:ext cx="12192000" cy="1518047"/>
          </a:xfrm>
          <a:prstGeom prst="rect">
            <a:avLst/>
          </a:prstGeom>
        </p:spPr>
        <p:txBody>
          <a:bodyPr>
            <a:normAutofit/>
          </a:bodyPr>
          <a:lstStyle>
            <a:lvl1pPr>
              <a:defRPr>
                <a:latin typeface="Marker Felt"/>
                <a:ea typeface="Marker Felt"/>
                <a:cs typeface="Marker Felt"/>
                <a:sym typeface="Marker Felt"/>
              </a:defRPr>
            </a:lvl1pPr>
          </a:lstStyle>
          <a:p>
            <a:r>
              <a:rPr lang="en-US" sz="4219" b="1" dirty="0">
                <a:latin typeface="Georgia" panose="02040502050405020303" pitchFamily="18" charset="0"/>
              </a:rPr>
              <a:t>Acceptance</a:t>
            </a:r>
            <a:endParaRPr sz="4219" b="1" dirty="0">
              <a:latin typeface="Georgia" panose="02040502050405020303" pitchFamily="18" charset="0"/>
            </a:endParaRPr>
          </a:p>
        </p:txBody>
      </p:sp>
      <p:sp>
        <p:nvSpPr>
          <p:cNvPr id="5" name="Text Placeholder 4">
            <a:extLst>
              <a:ext uri="{FF2B5EF4-FFF2-40B4-BE49-F238E27FC236}">
                <a16:creationId xmlns:a16="http://schemas.microsoft.com/office/drawing/2014/main" id="{F11ED7AC-90EE-A285-6C78-C965E226DA1D}"/>
              </a:ext>
            </a:extLst>
          </p:cNvPr>
          <p:cNvSpPr>
            <a:spLocks noGrp="1"/>
          </p:cNvSpPr>
          <p:nvPr>
            <p:ph type="body" idx="1"/>
          </p:nvPr>
        </p:nvSpPr>
        <p:spPr>
          <a:xfrm>
            <a:off x="2131480" y="1518047"/>
            <a:ext cx="10060521" cy="5203428"/>
          </a:xfrm>
        </p:spPr>
        <p:txBody>
          <a:bodyPr>
            <a:noAutofit/>
          </a:bodyPr>
          <a:lstStyle/>
          <a:p>
            <a:pPr marL="401813" indent="-401813">
              <a:buFont typeface="Arial" panose="020B0604020202020204" pitchFamily="34" charset="0"/>
              <a:buChar char="•"/>
            </a:pPr>
            <a:r>
              <a:rPr lang="en-US" sz="3200" dirty="0">
                <a:latin typeface="Helvetica Neue Light"/>
                <a:ea typeface="Georgia" charset="0"/>
                <a:cs typeface="Georgia" charset="0"/>
              </a:rPr>
              <a:t>Acceptance (and rejection) is not all-or-none… it is complicated and often described as a process with many hurdles along the way.  </a:t>
            </a:r>
          </a:p>
          <a:p>
            <a:pPr marL="401813" indent="-401813">
              <a:buFont typeface="Arial" panose="020B0604020202020204" pitchFamily="34" charset="0"/>
              <a:buChar char="•"/>
            </a:pPr>
            <a:r>
              <a:rPr lang="en-US" sz="3200" dirty="0">
                <a:latin typeface="Helvetica Neue Light"/>
                <a:ea typeface="Georgia" charset="0"/>
                <a:cs typeface="Georgia" charset="0"/>
              </a:rPr>
              <a:t>It is a process everyone in a TGD child’s life must go through at their own pace</a:t>
            </a:r>
          </a:p>
        </p:txBody>
      </p:sp>
      <p:sp>
        <p:nvSpPr>
          <p:cNvPr id="6" name="Slide Number Placeholder 2">
            <a:extLst>
              <a:ext uri="{FF2B5EF4-FFF2-40B4-BE49-F238E27FC236}">
                <a16:creationId xmlns:a16="http://schemas.microsoft.com/office/drawing/2014/main" id="{A569F6CC-BFFF-DB2B-7B84-11E6CF75A5E9}"/>
              </a:ext>
            </a:extLst>
          </p:cNvPr>
          <p:cNvSpPr txBox="1">
            <a:spLocks/>
          </p:cNvSpPr>
          <p:nvPr/>
        </p:nvSpPr>
        <p:spPr>
          <a:xfrm>
            <a:off x="8875735"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r>
              <a:rPr lang="en-US" dirty="0">
                <a:solidFill>
                  <a:prstClr val="black">
                    <a:tint val="75000"/>
                  </a:prstClr>
                </a:solidFill>
                <a:latin typeface="Calibri"/>
              </a:rPr>
              <a:t>/14</a:t>
            </a:r>
          </a:p>
        </p:txBody>
      </p:sp>
      <p:pic>
        <p:nvPicPr>
          <p:cNvPr id="4" name="Picture 3">
            <a:extLst>
              <a:ext uri="{FF2B5EF4-FFF2-40B4-BE49-F238E27FC236}">
                <a16:creationId xmlns:a16="http://schemas.microsoft.com/office/drawing/2014/main" id="{9725D54B-8903-744B-1F18-2E492D0F00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607480" cy="6858000"/>
          </a:xfrm>
          <a:prstGeom prst="rect">
            <a:avLst/>
          </a:prstGeom>
        </p:spPr>
      </p:pic>
    </p:spTree>
    <p:extLst>
      <p:ext uri="{BB962C8B-B14F-4D97-AF65-F5344CB8AC3E}">
        <p14:creationId xmlns:p14="http://schemas.microsoft.com/office/powerpoint/2010/main" val="41013513"/>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11ED7AC-90EE-A285-6C78-C965E226DA1D}"/>
              </a:ext>
            </a:extLst>
          </p:cNvPr>
          <p:cNvSpPr>
            <a:spLocks noGrp="1"/>
          </p:cNvSpPr>
          <p:nvPr>
            <p:ph type="body" idx="1"/>
          </p:nvPr>
        </p:nvSpPr>
        <p:spPr>
          <a:xfrm>
            <a:off x="838200" y="1235277"/>
            <a:ext cx="10515600" cy="5203428"/>
          </a:xfrm>
        </p:spPr>
        <p:txBody>
          <a:bodyPr>
            <a:noAutofit/>
          </a:bodyPr>
          <a:lstStyle/>
          <a:p>
            <a:pPr marL="0" indent="0">
              <a:buNone/>
            </a:pPr>
            <a:r>
              <a:rPr lang="en-US" sz="2667" b="1" dirty="0">
                <a:latin typeface="Helvetica Neue Light"/>
                <a:ea typeface="Georgia" charset="0"/>
                <a:cs typeface="Georgia" charset="0"/>
              </a:rPr>
              <a:t>What’s the right thing to do for my child?</a:t>
            </a:r>
          </a:p>
          <a:p>
            <a:pPr marL="401813" indent="-401813">
              <a:buFont typeface="Arial" panose="020B0604020202020204" pitchFamily="34" charset="0"/>
              <a:buChar char="•"/>
            </a:pPr>
            <a:r>
              <a:rPr lang="en-US" sz="2667" dirty="0">
                <a:latin typeface="Helvetica Neue Light"/>
                <a:ea typeface="Georgia" charset="0"/>
                <a:cs typeface="Georgia" charset="0"/>
              </a:rPr>
              <a:t>Focus on family acceptance as the most important factor in the child’s adjustment to their development and future outlook on life</a:t>
            </a:r>
          </a:p>
          <a:p>
            <a:pPr marL="401813" indent="-401813">
              <a:buFont typeface="Arial" panose="020B0604020202020204" pitchFamily="34" charset="0"/>
              <a:buChar char="•"/>
            </a:pPr>
            <a:r>
              <a:rPr lang="en-US" sz="2667" dirty="0">
                <a:latin typeface="Helvetica Neue Light"/>
                <a:ea typeface="Georgia" charset="0"/>
                <a:cs typeface="Georgia" charset="0"/>
              </a:rPr>
              <a:t>Any rejection may lead youth to have shame that becomes internalized leading to "going underground" with secretive thoughts, feelings, and behavior that over time contributes to negative mental health outcomes</a:t>
            </a:r>
          </a:p>
          <a:p>
            <a:pPr marL="401813" indent="-401813">
              <a:buFont typeface="Arial" panose="020B0604020202020204" pitchFamily="34" charset="0"/>
              <a:buChar char="•"/>
            </a:pPr>
            <a:r>
              <a:rPr lang="en-US" sz="2667" dirty="0">
                <a:latin typeface="Helvetica Neue Light"/>
                <a:ea typeface="Georgia" charset="0"/>
                <a:cs typeface="Georgia" charset="0"/>
              </a:rPr>
              <a:t>Research shows that even a </a:t>
            </a:r>
            <a:r>
              <a:rPr lang="en-US" sz="2667" b="1" u="sng" dirty="0">
                <a:latin typeface="Helvetica Neue Light"/>
                <a:ea typeface="Georgia" charset="0"/>
                <a:cs typeface="Georgia" charset="0"/>
              </a:rPr>
              <a:t>little less rejection</a:t>
            </a:r>
            <a:r>
              <a:rPr lang="en-US" sz="2667" dirty="0">
                <a:latin typeface="Helvetica Neue Light"/>
                <a:ea typeface="Georgia" charset="0"/>
                <a:cs typeface="Georgia" charset="0"/>
              </a:rPr>
              <a:t> (or even access to just one supportive adult) has improved self-esteem and life-satisfaction, and decreased risk for depression, suicide, substance abuse, and HIV</a:t>
            </a:r>
          </a:p>
        </p:txBody>
      </p:sp>
      <p:sp>
        <p:nvSpPr>
          <p:cNvPr id="4" name="Slide Number Placeholder 2">
            <a:extLst>
              <a:ext uri="{FF2B5EF4-FFF2-40B4-BE49-F238E27FC236}">
                <a16:creationId xmlns:a16="http://schemas.microsoft.com/office/drawing/2014/main" id="{2CBBEDED-4221-3C2C-D3B2-9AE1784CBA18}"/>
              </a:ext>
            </a:extLst>
          </p:cNvPr>
          <p:cNvSpPr txBox="1">
            <a:spLocks/>
          </p:cNvSpPr>
          <p:nvPr/>
        </p:nvSpPr>
        <p:spPr>
          <a:xfrm>
            <a:off x="8875735"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r>
              <a:rPr lang="en-US" dirty="0">
                <a:solidFill>
                  <a:prstClr val="black">
                    <a:tint val="75000"/>
                  </a:prstClr>
                </a:solidFill>
                <a:latin typeface="Calibri"/>
              </a:rPr>
              <a:t>/14</a:t>
            </a:r>
          </a:p>
        </p:txBody>
      </p:sp>
      <p:sp>
        <p:nvSpPr>
          <p:cNvPr id="8" name="Shape 294">
            <a:extLst>
              <a:ext uri="{FF2B5EF4-FFF2-40B4-BE49-F238E27FC236}">
                <a16:creationId xmlns:a16="http://schemas.microsoft.com/office/drawing/2014/main" id="{BB9A2E5E-C777-6FB0-5D73-E264F42D8DBF}"/>
              </a:ext>
            </a:extLst>
          </p:cNvPr>
          <p:cNvSpPr txBox="1">
            <a:spLocks/>
          </p:cNvSpPr>
          <p:nvPr/>
        </p:nvSpPr>
        <p:spPr>
          <a:xfrm>
            <a:off x="733233" y="508078"/>
            <a:ext cx="11878491" cy="70473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arker Felt"/>
                <a:ea typeface="Marker Felt"/>
                <a:cs typeface="Marker Felt"/>
                <a:sym typeface="Marker Felt"/>
              </a:defRPr>
            </a:lvl1pPr>
          </a:lstStyle>
          <a:p>
            <a:pPr algn="l" defTabSz="1219170"/>
            <a:r>
              <a:rPr lang="en-US" sz="4219" b="1" dirty="0">
                <a:solidFill>
                  <a:prstClr val="black"/>
                </a:solidFill>
                <a:latin typeface="Georgia" panose="02040502050405020303" pitchFamily="18" charset="0"/>
              </a:rPr>
              <a:t>Family Acceptance</a:t>
            </a:r>
          </a:p>
        </p:txBody>
      </p:sp>
    </p:spTree>
    <p:extLst>
      <p:ext uri="{BB962C8B-B14F-4D97-AF65-F5344CB8AC3E}">
        <p14:creationId xmlns:p14="http://schemas.microsoft.com/office/powerpoint/2010/main" val="4268139299"/>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0"/>
          <p:cNvSpPr/>
          <p:nvPr/>
        </p:nvSpPr>
        <p:spPr>
          <a:xfrm>
            <a:off x="2116085" y="1854958"/>
            <a:ext cx="8451983" cy="2280885"/>
          </a:xfrm>
          <a:prstGeom prst="rect">
            <a:avLst/>
          </a:prstGeom>
          <a:noFill/>
          <a:ln>
            <a:noFill/>
          </a:ln>
        </p:spPr>
        <p:txBody>
          <a:bodyPr spcFirstLastPara="1" wrap="square" lIns="64283" tIns="32133" rIns="64283" bIns="32133" anchor="t" anchorCtr="0">
            <a:spAutoFit/>
          </a:bodyPr>
          <a:lstStyle/>
          <a:p>
            <a:pPr algn="ctr" defTabSz="609585">
              <a:buClr>
                <a:srgbClr val="FFFFFF"/>
              </a:buClr>
              <a:buSzPts val="5120"/>
            </a:pPr>
            <a:endParaRPr sz="3600" dirty="0">
              <a:solidFill>
                <a:prstClr val="black"/>
              </a:solidFill>
              <a:latin typeface="Helvetica Neue Light"/>
              <a:ea typeface="Belleza"/>
              <a:cs typeface="Belleza"/>
              <a:sym typeface="Belleza"/>
            </a:endParaRPr>
          </a:p>
          <a:p>
            <a:pPr algn="ctr" defTabSz="609585">
              <a:buClr>
                <a:srgbClr val="FFFFFF"/>
              </a:buClr>
              <a:buSzPts val="5120"/>
            </a:pPr>
            <a:r>
              <a:rPr lang="en-US" sz="3600" dirty="0">
                <a:solidFill>
                  <a:prstClr val="black"/>
                </a:solidFill>
                <a:latin typeface="Helvetica Neue Light"/>
                <a:ea typeface="Belleza"/>
                <a:cs typeface="Belleza"/>
                <a:sym typeface="Belleza"/>
              </a:rPr>
              <a:t>Advice to Parents:  </a:t>
            </a:r>
            <a:endParaRPr sz="1265" dirty="0">
              <a:solidFill>
                <a:prstClr val="black"/>
              </a:solidFill>
              <a:latin typeface="Helvetica Neue Light"/>
            </a:endParaRPr>
          </a:p>
          <a:p>
            <a:pPr algn="ctr" defTabSz="609585">
              <a:buClr>
                <a:srgbClr val="FFFFFF"/>
              </a:buClr>
              <a:buSzPts val="5120"/>
            </a:pPr>
            <a:r>
              <a:rPr lang="en-US" sz="3600" dirty="0">
                <a:solidFill>
                  <a:prstClr val="black"/>
                </a:solidFill>
                <a:latin typeface="Helvetica Neue Light"/>
                <a:ea typeface="Belleza"/>
                <a:cs typeface="Belleza"/>
                <a:sym typeface="Belleza"/>
              </a:rPr>
              <a:t>Just Love Your Child</a:t>
            </a:r>
            <a:endParaRPr sz="1265" dirty="0">
              <a:solidFill>
                <a:prstClr val="black"/>
              </a:solidFill>
              <a:latin typeface="Helvetica Neue Light"/>
            </a:endParaRPr>
          </a:p>
          <a:p>
            <a:pPr algn="ctr" defTabSz="609585">
              <a:buClr>
                <a:srgbClr val="FFFFFF"/>
              </a:buClr>
              <a:buSzPts val="5120"/>
            </a:pPr>
            <a:r>
              <a:rPr lang="en-US" sz="3600" dirty="0">
                <a:solidFill>
                  <a:prstClr val="black"/>
                </a:solidFill>
                <a:latin typeface="Helvetica Neue Light"/>
                <a:ea typeface="Belleza"/>
                <a:cs typeface="Belleza"/>
                <a:sym typeface="Belleza"/>
              </a:rPr>
              <a:t>Focus on the Here and Now</a:t>
            </a:r>
            <a:endParaRPr sz="1265" dirty="0">
              <a:solidFill>
                <a:prstClr val="black"/>
              </a:solidFill>
              <a:latin typeface="Helvetica Neue Light"/>
            </a:endParaRPr>
          </a:p>
        </p:txBody>
      </p:sp>
      <p:sp>
        <p:nvSpPr>
          <p:cNvPr id="4" name="Shape 294">
            <a:extLst>
              <a:ext uri="{FF2B5EF4-FFF2-40B4-BE49-F238E27FC236}">
                <a16:creationId xmlns:a16="http://schemas.microsoft.com/office/drawing/2014/main" id="{32A133E6-EABA-D4C8-6656-B2A429C307E6}"/>
              </a:ext>
            </a:extLst>
          </p:cNvPr>
          <p:cNvSpPr txBox="1">
            <a:spLocks/>
          </p:cNvSpPr>
          <p:nvPr/>
        </p:nvSpPr>
        <p:spPr>
          <a:xfrm>
            <a:off x="1" y="508078"/>
            <a:ext cx="12192000" cy="70473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arker Felt"/>
                <a:ea typeface="Marker Felt"/>
                <a:cs typeface="Marker Felt"/>
                <a:sym typeface="Marker Felt"/>
              </a:defRPr>
            </a:lvl1pPr>
          </a:lstStyle>
          <a:p>
            <a:pPr defTabSz="1219170"/>
            <a:r>
              <a:rPr lang="en-US" sz="4219" b="1" dirty="0">
                <a:solidFill>
                  <a:prstClr val="black"/>
                </a:solidFill>
                <a:latin typeface="Georgia" panose="02040502050405020303" pitchFamily="18" charset="0"/>
              </a:rPr>
              <a:t>Family Acceptance</a:t>
            </a:r>
          </a:p>
        </p:txBody>
      </p:sp>
      <p:pic>
        <p:nvPicPr>
          <p:cNvPr id="3" name="Picture 2">
            <a:extLst>
              <a:ext uri="{FF2B5EF4-FFF2-40B4-BE49-F238E27FC236}">
                <a16:creationId xmlns:a16="http://schemas.microsoft.com/office/drawing/2014/main" id="{F3EF0D26-3C5B-ED8A-C68A-6BA3C1360A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607480" cy="6858000"/>
          </a:xfrm>
          <a:prstGeom prst="rect">
            <a:avLst/>
          </a:prstGeom>
        </p:spPr>
      </p:pic>
    </p:spTree>
    <p:extLst>
      <p:ext uri="{BB962C8B-B14F-4D97-AF65-F5344CB8AC3E}">
        <p14:creationId xmlns:p14="http://schemas.microsoft.com/office/powerpoint/2010/main" val="38427686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Decision-Making</a:t>
            </a:r>
          </a:p>
        </p:txBody>
      </p:sp>
    </p:spTree>
    <p:extLst>
      <p:ext uri="{BB962C8B-B14F-4D97-AF65-F5344CB8AC3E}">
        <p14:creationId xmlns:p14="http://schemas.microsoft.com/office/powerpoint/2010/main" val="2246154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6074C9D-37D3-E142-BCD5-C65A82F2F3E1}"/>
              </a:ext>
            </a:extLst>
          </p:cNvPr>
          <p:cNvPicPr>
            <a:picLocks noGrp="1" noChangeAspect="1"/>
          </p:cNvPicPr>
          <p:nvPr>
            <p:ph idx="1"/>
          </p:nvPr>
        </p:nvPicPr>
        <p:blipFill>
          <a:blip r:embed="rId2"/>
          <a:stretch>
            <a:fillRect/>
          </a:stretch>
        </p:blipFill>
        <p:spPr>
          <a:xfrm>
            <a:off x="9608718" y="130147"/>
            <a:ext cx="2438400" cy="677333"/>
          </a:xfrm>
        </p:spPr>
      </p:pic>
      <p:cxnSp>
        <p:nvCxnSpPr>
          <p:cNvPr id="8" name="Straight Connector 7">
            <a:extLst>
              <a:ext uri="{FF2B5EF4-FFF2-40B4-BE49-F238E27FC236}">
                <a16:creationId xmlns:a16="http://schemas.microsoft.com/office/drawing/2014/main" id="{97849BE6-9366-0C45-9026-E567CDB39409}"/>
              </a:ext>
            </a:extLst>
          </p:cNvPr>
          <p:cNvCxnSpPr>
            <a:cxnSpLocks/>
          </p:cNvCxnSpPr>
          <p:nvPr/>
        </p:nvCxnSpPr>
        <p:spPr>
          <a:xfrm>
            <a:off x="176462" y="641684"/>
            <a:ext cx="11806990" cy="0"/>
          </a:xfrm>
          <a:prstGeom prst="line">
            <a:avLst/>
          </a:prstGeom>
          <a:ln w="25400">
            <a:solidFill>
              <a:srgbClr val="F7B31D"/>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63447A98-CABF-B441-938D-8E772DF4B03D}"/>
              </a:ext>
            </a:extLst>
          </p:cNvPr>
          <p:cNvSpPr>
            <a:spLocks noGrp="1"/>
          </p:cNvSpPr>
          <p:nvPr>
            <p:ph type="title"/>
          </p:nvPr>
        </p:nvSpPr>
        <p:spPr>
          <a:xfrm>
            <a:off x="312317" y="468813"/>
            <a:ext cx="11462587" cy="1062609"/>
          </a:xfrm>
        </p:spPr>
        <p:txBody>
          <a:bodyPr>
            <a:normAutofit/>
          </a:bodyPr>
          <a:lstStyle/>
          <a:p>
            <a:pPr>
              <a:lnSpc>
                <a:spcPct val="100000"/>
              </a:lnSpc>
            </a:pPr>
            <a:r>
              <a:rPr lang="en-US" dirty="0"/>
              <a:t>Objectives</a:t>
            </a:r>
          </a:p>
        </p:txBody>
      </p:sp>
      <p:sp>
        <p:nvSpPr>
          <p:cNvPr id="13" name="Content Placeholder 2">
            <a:extLst>
              <a:ext uri="{FF2B5EF4-FFF2-40B4-BE49-F238E27FC236}">
                <a16:creationId xmlns:a16="http://schemas.microsoft.com/office/drawing/2014/main" id="{AE93208C-3E67-C345-A860-D2F84F5148A5}"/>
              </a:ext>
            </a:extLst>
          </p:cNvPr>
          <p:cNvSpPr txBox="1">
            <a:spLocks/>
          </p:cNvSpPr>
          <p:nvPr/>
        </p:nvSpPr>
        <p:spPr>
          <a:xfrm>
            <a:off x="581526" y="1418300"/>
            <a:ext cx="11016916" cy="260941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ctr"/>
            <a:r>
              <a:rPr lang="en-US" dirty="0">
                <a:solidFill>
                  <a:schemeClr val="accent6"/>
                </a:solidFill>
              </a:rPr>
              <a:t>Discuss staff and patient feedback concerning gender and sexuality data collection</a:t>
            </a:r>
          </a:p>
          <a:p>
            <a:pPr fontAlgn="ctr"/>
            <a:r>
              <a:rPr lang="en-US" dirty="0">
                <a:solidFill>
                  <a:schemeClr val="accent6"/>
                </a:solidFill>
              </a:rPr>
              <a:t>Learn about and discuss the important role that primary care can play in delivering gender affirming care</a:t>
            </a:r>
          </a:p>
          <a:p>
            <a:pPr fontAlgn="ctr"/>
            <a:r>
              <a:rPr lang="en-US" dirty="0">
                <a:solidFill>
                  <a:schemeClr val="accent6"/>
                </a:solidFill>
              </a:rPr>
              <a:t>Learn about the effects of discrimination on mental health in gender affirming care</a:t>
            </a:r>
          </a:p>
          <a:p>
            <a:pPr fontAlgn="ctr"/>
            <a:endParaRPr lang="en-US" dirty="0">
              <a:solidFill>
                <a:schemeClr val="accent6"/>
              </a:solidFill>
            </a:endParaRPr>
          </a:p>
        </p:txBody>
      </p:sp>
    </p:spTree>
    <p:extLst>
      <p:ext uri="{BB962C8B-B14F-4D97-AF65-F5344CB8AC3E}">
        <p14:creationId xmlns:p14="http://schemas.microsoft.com/office/powerpoint/2010/main" val="33974750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p:cNvSpPr>
          <p:nvPr>
            <p:ph type="title"/>
          </p:nvPr>
        </p:nvSpPr>
        <p:spPr>
          <a:xfrm>
            <a:off x="0" y="269702"/>
            <a:ext cx="11878491" cy="1518047"/>
          </a:xfrm>
          <a:prstGeom prst="rect">
            <a:avLst/>
          </a:prstGeom>
        </p:spPr>
        <p:txBody>
          <a:bodyPr>
            <a:normAutofit/>
          </a:bodyPr>
          <a:lstStyle>
            <a:lvl1pPr>
              <a:defRPr>
                <a:latin typeface="Marker Felt"/>
                <a:ea typeface="Marker Felt"/>
                <a:cs typeface="Marker Felt"/>
                <a:sym typeface="Marker Felt"/>
              </a:defRPr>
            </a:lvl1pPr>
          </a:lstStyle>
          <a:p>
            <a:r>
              <a:rPr lang="en-US" sz="4219" b="1" dirty="0">
                <a:latin typeface="Georgia" panose="02040502050405020303" pitchFamily="18" charset="0"/>
              </a:rPr>
              <a:t>Informed Consent Model</a:t>
            </a:r>
            <a:endParaRPr sz="4219" b="1" dirty="0">
              <a:latin typeface="Georgia" panose="02040502050405020303" pitchFamily="18" charset="0"/>
            </a:endParaRPr>
          </a:p>
        </p:txBody>
      </p:sp>
      <p:sp>
        <p:nvSpPr>
          <p:cNvPr id="5" name="Text Placeholder 4">
            <a:extLst>
              <a:ext uri="{FF2B5EF4-FFF2-40B4-BE49-F238E27FC236}">
                <a16:creationId xmlns:a16="http://schemas.microsoft.com/office/drawing/2014/main" id="{F11ED7AC-90EE-A285-6C78-C965E226DA1D}"/>
              </a:ext>
            </a:extLst>
          </p:cNvPr>
          <p:cNvSpPr>
            <a:spLocks noGrp="1"/>
          </p:cNvSpPr>
          <p:nvPr>
            <p:ph type="body" idx="1"/>
          </p:nvPr>
        </p:nvSpPr>
        <p:spPr>
          <a:xfrm>
            <a:off x="2131480" y="1518047"/>
            <a:ext cx="10060521" cy="5203428"/>
          </a:xfrm>
        </p:spPr>
        <p:txBody>
          <a:bodyPr>
            <a:noAutofit/>
          </a:bodyPr>
          <a:lstStyle/>
          <a:p>
            <a:pPr>
              <a:spcBef>
                <a:spcPts val="0"/>
              </a:spcBef>
            </a:pPr>
            <a:r>
              <a:rPr lang="en-US" sz="2667" dirty="0">
                <a:latin typeface="Helvetica Neue Light"/>
                <a:ea typeface="Maku" pitchFamily="2" charset="0"/>
                <a:cs typeface="Skeena" panose="020F0502020204030204" pitchFamily="34" charset="0"/>
              </a:rPr>
              <a:t>Requires healthcare provider to effectively communicate benefits, risks and alternatives of treatment to patient</a:t>
            </a:r>
          </a:p>
          <a:p>
            <a:pPr>
              <a:spcBef>
                <a:spcPts val="0"/>
              </a:spcBef>
            </a:pPr>
            <a:r>
              <a:rPr lang="en-US" sz="2667" dirty="0">
                <a:latin typeface="Helvetica Neue Light"/>
                <a:ea typeface="Maku" pitchFamily="2" charset="0"/>
                <a:cs typeface="Skeena" panose="020F0502020204030204" pitchFamily="34" charset="0"/>
              </a:rPr>
              <a:t>Requires healthcare provider to judge that the patient is able to understand and consent to the treatment</a:t>
            </a:r>
          </a:p>
          <a:p>
            <a:pPr>
              <a:spcBef>
                <a:spcPts val="0"/>
              </a:spcBef>
            </a:pPr>
            <a:r>
              <a:rPr lang="en-US" sz="2667" dirty="0">
                <a:latin typeface="Helvetica Neue Light"/>
                <a:ea typeface="Maku" pitchFamily="2" charset="0"/>
                <a:cs typeface="Skeena" panose="020F0502020204030204" pitchFamily="34" charset="0"/>
              </a:rPr>
              <a:t>Informed consent model does not require or preclude mental health care</a:t>
            </a:r>
          </a:p>
          <a:p>
            <a:pPr>
              <a:spcBef>
                <a:spcPts val="0"/>
              </a:spcBef>
            </a:pPr>
            <a:r>
              <a:rPr lang="en-US" sz="2667" dirty="0">
                <a:latin typeface="Helvetica Neue Light"/>
                <a:ea typeface="Maku" pitchFamily="2" charset="0"/>
                <a:cs typeface="Skeena" panose="020F0502020204030204" pitchFamily="34" charset="0"/>
              </a:rPr>
              <a:t>Recognizes that prescribing decision ultimately rests with clinical judgment of provider working together with the patient (“shared decision-making”; NOT “treatment on demand”)</a:t>
            </a:r>
          </a:p>
          <a:p>
            <a:pPr>
              <a:spcBef>
                <a:spcPts val="0"/>
              </a:spcBef>
            </a:pPr>
            <a:r>
              <a:rPr lang="en-US" sz="2667" dirty="0">
                <a:latin typeface="Helvetica Neue Light"/>
                <a:ea typeface="Maku" pitchFamily="2" charset="0"/>
                <a:cs typeface="Skeena" panose="020F0502020204030204" pitchFamily="34" charset="0"/>
              </a:rPr>
              <a:t>Informed consent approaches are consistent with SOC 7, and more fully embraced in SOC 8</a:t>
            </a:r>
          </a:p>
        </p:txBody>
      </p:sp>
      <p:sp>
        <p:nvSpPr>
          <p:cNvPr id="4" name="Slide Number Placeholder 2">
            <a:extLst>
              <a:ext uri="{FF2B5EF4-FFF2-40B4-BE49-F238E27FC236}">
                <a16:creationId xmlns:a16="http://schemas.microsoft.com/office/drawing/2014/main" id="{8D57F8DF-C0E9-C197-CE99-D2564B4185C1}"/>
              </a:ext>
            </a:extLst>
          </p:cNvPr>
          <p:cNvSpPr txBox="1">
            <a:spLocks/>
          </p:cNvSpPr>
          <p:nvPr/>
        </p:nvSpPr>
        <p:spPr>
          <a:xfrm>
            <a:off x="8875735"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r>
              <a:rPr lang="en-US" dirty="0">
                <a:solidFill>
                  <a:prstClr val="black">
                    <a:tint val="75000"/>
                  </a:prstClr>
                </a:solidFill>
                <a:latin typeface="Calibri"/>
              </a:rPr>
              <a:t>/14</a:t>
            </a:r>
          </a:p>
        </p:txBody>
      </p:sp>
      <p:pic>
        <p:nvPicPr>
          <p:cNvPr id="6" name="Picture 5">
            <a:extLst>
              <a:ext uri="{FF2B5EF4-FFF2-40B4-BE49-F238E27FC236}">
                <a16:creationId xmlns:a16="http://schemas.microsoft.com/office/drawing/2014/main" id="{AF8119B9-7BDD-1C7E-4FF3-4A4821B7AA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607480" cy="6858000"/>
          </a:xfrm>
          <a:prstGeom prst="rect">
            <a:avLst/>
          </a:prstGeom>
        </p:spPr>
      </p:pic>
    </p:spTree>
    <p:extLst>
      <p:ext uri="{BB962C8B-B14F-4D97-AF65-F5344CB8AC3E}">
        <p14:creationId xmlns:p14="http://schemas.microsoft.com/office/powerpoint/2010/main" val="3807130463"/>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p:cNvSpPr>
          <p:nvPr>
            <p:ph type="title"/>
          </p:nvPr>
        </p:nvSpPr>
        <p:spPr>
          <a:xfrm>
            <a:off x="313509" y="194674"/>
            <a:ext cx="11878491" cy="1518047"/>
          </a:xfrm>
          <a:prstGeom prst="rect">
            <a:avLst/>
          </a:prstGeom>
        </p:spPr>
        <p:txBody>
          <a:bodyPr>
            <a:normAutofit/>
          </a:bodyPr>
          <a:lstStyle>
            <a:lvl1pPr>
              <a:defRPr>
                <a:latin typeface="Marker Felt"/>
                <a:ea typeface="Marker Felt"/>
                <a:cs typeface="Marker Felt"/>
                <a:sym typeface="Marker Felt"/>
              </a:defRPr>
            </a:lvl1pPr>
          </a:lstStyle>
          <a:p>
            <a:r>
              <a:rPr lang="en-US" sz="4219" b="1" dirty="0">
                <a:latin typeface="Georgia" panose="02040502050405020303" pitchFamily="18" charset="0"/>
              </a:rPr>
              <a:t>What about Adolescents?</a:t>
            </a:r>
            <a:endParaRPr sz="4219" b="1" dirty="0">
              <a:latin typeface="Georgia" panose="02040502050405020303" pitchFamily="18" charset="0"/>
            </a:endParaRPr>
          </a:p>
        </p:txBody>
      </p:sp>
      <p:sp>
        <p:nvSpPr>
          <p:cNvPr id="3" name="Slide Number Placeholder 2">
            <a:extLst>
              <a:ext uri="{FF2B5EF4-FFF2-40B4-BE49-F238E27FC236}">
                <a16:creationId xmlns:a16="http://schemas.microsoft.com/office/drawing/2014/main" id="{0D5423B9-630F-DD45-98D0-BD563384FD26}"/>
              </a:ext>
            </a:extLst>
          </p:cNvPr>
          <p:cNvSpPr>
            <a:spLocks noGrp="1"/>
          </p:cNvSpPr>
          <p:nvPr>
            <p:ph type="sldNum" sz="quarter" idx="2"/>
          </p:nvPr>
        </p:nvSpPr>
        <p:spPr/>
        <p:txBody>
          <a:bodyPr/>
          <a:lstStyle/>
          <a:p>
            <a:pPr defTabSz="609585"/>
            <a:fld id="{86CB4B4D-7CA3-9044-876B-883B54F8677D}" type="slidenum">
              <a:rPr lang="en-US" sz="2400">
                <a:solidFill>
                  <a:prstClr val="black"/>
                </a:solidFill>
                <a:latin typeface="Calibri"/>
              </a:rPr>
              <a:pPr defTabSz="609585"/>
              <a:t>51</a:t>
            </a:fld>
            <a:endParaRPr lang="en-US" sz="2400">
              <a:solidFill>
                <a:prstClr val="black"/>
              </a:solidFill>
              <a:latin typeface="Calibri"/>
            </a:endParaRPr>
          </a:p>
        </p:txBody>
      </p:sp>
      <p:pic>
        <p:nvPicPr>
          <p:cNvPr id="1026" name="Picture 2" descr="PDF] ADOLESCENT GROWTH AND DEVELOPMENT | Semantic Scholar">
            <a:extLst>
              <a:ext uri="{FF2B5EF4-FFF2-40B4-BE49-F238E27FC236}">
                <a16:creationId xmlns:a16="http://schemas.microsoft.com/office/drawing/2014/main" id="{F3290254-1F10-513A-837F-200F35C713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089" y="1569917"/>
            <a:ext cx="7044847" cy="33352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gnitive Development - The Teacher's Guide To Adolescent Development">
            <a:extLst>
              <a:ext uri="{FF2B5EF4-FFF2-40B4-BE49-F238E27FC236}">
                <a16:creationId xmlns:a16="http://schemas.microsoft.com/office/drawing/2014/main" id="{A4379B44-EDD8-C7BA-59FD-48EF7A50E8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36700"/>
            <a:ext cx="11430000" cy="3784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4">
            <a:extLst>
              <a:ext uri="{FF2B5EF4-FFF2-40B4-BE49-F238E27FC236}">
                <a16:creationId xmlns:a16="http://schemas.microsoft.com/office/drawing/2014/main" id="{D75F1391-DC66-EA3E-3D8F-9064D0C538B3}"/>
              </a:ext>
            </a:extLst>
          </p:cNvPr>
          <p:cNvSpPr>
            <a:spLocks noGrp="1"/>
          </p:cNvSpPr>
          <p:nvPr>
            <p:ph type="body" idx="1"/>
          </p:nvPr>
        </p:nvSpPr>
        <p:spPr>
          <a:xfrm>
            <a:off x="748936" y="5321301"/>
            <a:ext cx="10515600" cy="1109815"/>
          </a:xfrm>
        </p:spPr>
        <p:txBody>
          <a:bodyPr>
            <a:noAutofit/>
          </a:bodyPr>
          <a:lstStyle/>
          <a:p>
            <a:pPr marL="0" indent="0" algn="ctr">
              <a:spcBef>
                <a:spcPts val="0"/>
              </a:spcBef>
              <a:buNone/>
            </a:pPr>
            <a:r>
              <a:rPr lang="en-US" sz="2800" i="1" dirty="0">
                <a:latin typeface="Skeena" panose="020F0502020204030204" pitchFamily="34" charset="0"/>
                <a:ea typeface="Maku Bold" pitchFamily="2" charset="0"/>
                <a:cs typeface="Skeena" panose="020F0502020204030204" pitchFamily="34" charset="0"/>
              </a:rPr>
              <a:t>Should/Can adolescents make important medical decisions about treatments that have irreversible effects?</a:t>
            </a:r>
          </a:p>
        </p:txBody>
      </p:sp>
      <p:sp>
        <p:nvSpPr>
          <p:cNvPr id="5" name="Slide Number Placeholder 2">
            <a:extLst>
              <a:ext uri="{FF2B5EF4-FFF2-40B4-BE49-F238E27FC236}">
                <a16:creationId xmlns:a16="http://schemas.microsoft.com/office/drawing/2014/main" id="{CCAEAF5B-1412-051D-F319-06BF51C45510}"/>
              </a:ext>
            </a:extLst>
          </p:cNvPr>
          <p:cNvSpPr txBox="1">
            <a:spLocks/>
          </p:cNvSpPr>
          <p:nvPr/>
        </p:nvSpPr>
        <p:spPr>
          <a:xfrm>
            <a:off x="8875735"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r>
              <a:rPr lang="en-US" dirty="0">
                <a:solidFill>
                  <a:prstClr val="black">
                    <a:tint val="75000"/>
                  </a:prstClr>
                </a:solidFill>
                <a:latin typeface="Calibri"/>
              </a:rPr>
              <a:t>/14</a:t>
            </a:r>
          </a:p>
        </p:txBody>
      </p:sp>
    </p:spTree>
    <p:extLst>
      <p:ext uri="{BB962C8B-B14F-4D97-AF65-F5344CB8AC3E}">
        <p14:creationId xmlns:p14="http://schemas.microsoft.com/office/powerpoint/2010/main" val="3037238194"/>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p:cNvSpPr>
          <p:nvPr>
            <p:ph type="title"/>
          </p:nvPr>
        </p:nvSpPr>
        <p:spPr>
          <a:xfrm>
            <a:off x="0" y="194674"/>
            <a:ext cx="12192000" cy="1518047"/>
          </a:xfrm>
          <a:prstGeom prst="rect">
            <a:avLst/>
          </a:prstGeom>
        </p:spPr>
        <p:txBody>
          <a:bodyPr>
            <a:normAutofit/>
          </a:bodyPr>
          <a:lstStyle>
            <a:lvl1pPr>
              <a:defRPr>
                <a:latin typeface="Marker Felt"/>
                <a:ea typeface="Marker Felt"/>
                <a:cs typeface="Marker Felt"/>
                <a:sym typeface="Marker Felt"/>
              </a:defRPr>
            </a:lvl1pPr>
          </a:lstStyle>
          <a:p>
            <a:r>
              <a:rPr lang="en-US" sz="4219" b="1" dirty="0">
                <a:latin typeface="Georgia" panose="02040502050405020303" pitchFamily="18" charset="0"/>
              </a:rPr>
              <a:t>What about Adolescents?</a:t>
            </a:r>
            <a:endParaRPr sz="4219" b="1" dirty="0">
              <a:latin typeface="Georgia" panose="02040502050405020303" pitchFamily="18" charset="0"/>
            </a:endParaRPr>
          </a:p>
        </p:txBody>
      </p:sp>
      <p:sp>
        <p:nvSpPr>
          <p:cNvPr id="5" name="Text Placeholder 4">
            <a:extLst>
              <a:ext uri="{FF2B5EF4-FFF2-40B4-BE49-F238E27FC236}">
                <a16:creationId xmlns:a16="http://schemas.microsoft.com/office/drawing/2014/main" id="{F11ED7AC-90EE-A285-6C78-C965E226DA1D}"/>
              </a:ext>
            </a:extLst>
          </p:cNvPr>
          <p:cNvSpPr>
            <a:spLocks noGrp="1"/>
          </p:cNvSpPr>
          <p:nvPr>
            <p:ph type="body" idx="1"/>
          </p:nvPr>
        </p:nvSpPr>
        <p:spPr>
          <a:xfrm>
            <a:off x="2131479" y="1518047"/>
            <a:ext cx="9222319" cy="5203428"/>
          </a:xfrm>
        </p:spPr>
        <p:txBody>
          <a:bodyPr>
            <a:noAutofit/>
          </a:bodyPr>
          <a:lstStyle/>
          <a:p>
            <a:pPr>
              <a:spcBef>
                <a:spcPts val="0"/>
              </a:spcBef>
            </a:pPr>
            <a:r>
              <a:rPr lang="en-US" sz="2667" dirty="0">
                <a:latin typeface="Helvetica Neue Light"/>
                <a:ea typeface="Maku" pitchFamily="2" charset="0"/>
                <a:cs typeface="Skeena" panose="020F0502020204030204" pitchFamily="34" charset="0"/>
              </a:rPr>
              <a:t>Since most adolescents are not emancipated, the informed consent model inherently does not work because the adolescent is not able to make their own treatment decisions.</a:t>
            </a:r>
          </a:p>
          <a:p>
            <a:pPr marL="0" indent="0">
              <a:spcBef>
                <a:spcPts val="0"/>
              </a:spcBef>
              <a:buNone/>
            </a:pPr>
            <a:endParaRPr lang="en-US" sz="2667" dirty="0">
              <a:latin typeface="Helvetica Neue Light"/>
              <a:ea typeface="Maku" pitchFamily="2" charset="0"/>
              <a:cs typeface="Skeena" panose="020F0502020204030204" pitchFamily="34" charset="0"/>
            </a:endParaRPr>
          </a:p>
          <a:p>
            <a:pPr>
              <a:spcBef>
                <a:spcPts val="0"/>
              </a:spcBef>
            </a:pPr>
            <a:r>
              <a:rPr lang="en-US" sz="2667" dirty="0">
                <a:latin typeface="Helvetica Neue Light"/>
                <a:ea typeface="Maku" pitchFamily="2" charset="0"/>
                <a:cs typeface="Skeena" panose="020F0502020204030204" pitchFamily="34" charset="0"/>
              </a:rPr>
              <a:t>Additional considerations (complications?) when working with minors:</a:t>
            </a:r>
          </a:p>
          <a:p>
            <a:pPr lvl="1">
              <a:spcBef>
                <a:spcPts val="0"/>
              </a:spcBef>
            </a:pPr>
            <a:r>
              <a:rPr lang="en-US" sz="2667" dirty="0">
                <a:latin typeface="Helvetica Neue Light"/>
                <a:ea typeface="Maku" pitchFamily="2" charset="0"/>
                <a:cs typeface="Skeena" panose="020F0502020204030204" pitchFamily="34" charset="0"/>
              </a:rPr>
              <a:t>Developmental maturity and capacity</a:t>
            </a:r>
          </a:p>
          <a:p>
            <a:pPr lvl="1">
              <a:spcBef>
                <a:spcPts val="0"/>
              </a:spcBef>
            </a:pPr>
            <a:r>
              <a:rPr lang="en-US" sz="2667" dirty="0">
                <a:latin typeface="Helvetica Neue Light"/>
                <a:ea typeface="Maku" pitchFamily="2" charset="0"/>
                <a:cs typeface="Skeena" panose="020F0502020204030204" pitchFamily="34" charset="0"/>
              </a:rPr>
              <a:t>Family/Guardian involvement</a:t>
            </a:r>
          </a:p>
          <a:p>
            <a:pPr lvl="1">
              <a:spcBef>
                <a:spcPts val="0"/>
              </a:spcBef>
            </a:pPr>
            <a:r>
              <a:rPr lang="en-US" sz="2667" dirty="0">
                <a:latin typeface="Helvetica Neue Light"/>
                <a:ea typeface="Maku" pitchFamily="2" charset="0"/>
                <a:cs typeface="Skeena" panose="020F0502020204030204" pitchFamily="34" charset="0"/>
              </a:rPr>
              <a:t>Irreversible endogenously driven development</a:t>
            </a:r>
          </a:p>
        </p:txBody>
      </p:sp>
      <p:sp>
        <p:nvSpPr>
          <p:cNvPr id="4" name="Slide Number Placeholder 2">
            <a:extLst>
              <a:ext uri="{FF2B5EF4-FFF2-40B4-BE49-F238E27FC236}">
                <a16:creationId xmlns:a16="http://schemas.microsoft.com/office/drawing/2014/main" id="{3E66F43D-0A1B-DD75-8EC9-7F9CF7CD92E3}"/>
              </a:ext>
            </a:extLst>
          </p:cNvPr>
          <p:cNvSpPr txBox="1">
            <a:spLocks/>
          </p:cNvSpPr>
          <p:nvPr/>
        </p:nvSpPr>
        <p:spPr>
          <a:xfrm>
            <a:off x="8875735"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r>
              <a:rPr lang="en-US" dirty="0">
                <a:solidFill>
                  <a:prstClr val="black">
                    <a:tint val="75000"/>
                  </a:prstClr>
                </a:solidFill>
                <a:latin typeface="Calibri"/>
              </a:rPr>
              <a:t>/14</a:t>
            </a:r>
          </a:p>
        </p:txBody>
      </p:sp>
      <p:pic>
        <p:nvPicPr>
          <p:cNvPr id="6" name="Picture 5">
            <a:extLst>
              <a:ext uri="{FF2B5EF4-FFF2-40B4-BE49-F238E27FC236}">
                <a16:creationId xmlns:a16="http://schemas.microsoft.com/office/drawing/2014/main" id="{F5F8411C-9101-4598-A839-69D32BB829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607480" cy="6858000"/>
          </a:xfrm>
          <a:prstGeom prst="rect">
            <a:avLst/>
          </a:prstGeom>
        </p:spPr>
      </p:pic>
    </p:spTree>
    <p:extLst>
      <p:ext uri="{BB962C8B-B14F-4D97-AF65-F5344CB8AC3E}">
        <p14:creationId xmlns:p14="http://schemas.microsoft.com/office/powerpoint/2010/main" val="3402286320"/>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p:cNvSpPr>
          <p:nvPr>
            <p:ph type="title"/>
          </p:nvPr>
        </p:nvSpPr>
        <p:spPr>
          <a:xfrm>
            <a:off x="0" y="494790"/>
            <a:ext cx="12192000" cy="1518047"/>
          </a:xfrm>
          <a:prstGeom prst="rect">
            <a:avLst/>
          </a:prstGeom>
        </p:spPr>
        <p:txBody>
          <a:bodyPr>
            <a:normAutofit/>
          </a:bodyPr>
          <a:lstStyle>
            <a:lvl1pPr>
              <a:defRPr>
                <a:latin typeface="Marker Felt"/>
                <a:ea typeface="Marker Felt"/>
                <a:cs typeface="Marker Felt"/>
                <a:sym typeface="Marker Felt"/>
              </a:defRPr>
            </a:lvl1pPr>
          </a:lstStyle>
          <a:p>
            <a:r>
              <a:rPr lang="en-US" sz="4219" b="1" dirty="0">
                <a:latin typeface="Georgia" panose="02040502050405020303" pitchFamily="18" charset="0"/>
              </a:rPr>
              <a:t>Gender Affirmative Care</a:t>
            </a:r>
            <a:br>
              <a:rPr lang="en-US" sz="4219" b="1" dirty="0">
                <a:latin typeface="Georgia" panose="02040502050405020303" pitchFamily="18" charset="0"/>
              </a:rPr>
            </a:br>
            <a:r>
              <a:rPr lang="en-US" sz="4219" b="1" dirty="0">
                <a:latin typeface="Georgia" panose="02040502050405020303" pitchFamily="18" charset="0"/>
              </a:rPr>
              <a:t> in Adolescents</a:t>
            </a:r>
            <a:endParaRPr sz="4219" b="1" dirty="0">
              <a:latin typeface="Georgia" panose="02040502050405020303" pitchFamily="18" charset="0"/>
            </a:endParaRPr>
          </a:p>
        </p:txBody>
      </p:sp>
      <p:sp>
        <p:nvSpPr>
          <p:cNvPr id="5" name="Text Placeholder 4">
            <a:extLst>
              <a:ext uri="{FF2B5EF4-FFF2-40B4-BE49-F238E27FC236}">
                <a16:creationId xmlns:a16="http://schemas.microsoft.com/office/drawing/2014/main" id="{F11ED7AC-90EE-A285-6C78-C965E226DA1D}"/>
              </a:ext>
            </a:extLst>
          </p:cNvPr>
          <p:cNvSpPr>
            <a:spLocks noGrp="1"/>
          </p:cNvSpPr>
          <p:nvPr>
            <p:ph type="body" idx="1"/>
          </p:nvPr>
        </p:nvSpPr>
        <p:spPr>
          <a:xfrm>
            <a:off x="2134049" y="1930699"/>
            <a:ext cx="9222319" cy="5203428"/>
          </a:xfrm>
        </p:spPr>
        <p:txBody>
          <a:bodyPr>
            <a:noAutofit/>
          </a:bodyPr>
          <a:lstStyle/>
          <a:p>
            <a:pPr marL="401813" indent="-401813">
              <a:buFont typeface="Arial" panose="020B0604020202020204" pitchFamily="34" charset="0"/>
              <a:buChar char="•"/>
            </a:pPr>
            <a:r>
              <a:rPr lang="en-US" sz="2667" dirty="0">
                <a:latin typeface="Helvetica Neue Light"/>
                <a:ea typeface="Georgia" charset="0"/>
                <a:cs typeface="Georgia" charset="0"/>
              </a:rPr>
              <a:t>Current research suggests that, rather than predict or prevent who a child may become, it is better to value them for who they are now, even at a young age.  This fosters secure attachment and resilience.  </a:t>
            </a:r>
          </a:p>
          <a:p>
            <a:pPr marL="401813" indent="-401813">
              <a:buFont typeface="Arial" panose="020B0604020202020204" pitchFamily="34" charset="0"/>
              <a:buChar char="•"/>
            </a:pPr>
            <a:r>
              <a:rPr lang="en-US" sz="2667" dirty="0">
                <a:latin typeface="Helvetica Neue Light"/>
                <a:ea typeface="Georgia" charset="0"/>
                <a:cs typeface="Georgia" charset="0"/>
              </a:rPr>
              <a:t>Gender affirmative care is based on the belief that all children benefit from love and support.  </a:t>
            </a:r>
          </a:p>
          <a:p>
            <a:pPr marL="401813" indent="-401813">
              <a:buFont typeface="Arial" panose="020B0604020202020204" pitchFamily="34" charset="0"/>
              <a:buChar char="•"/>
            </a:pPr>
            <a:r>
              <a:rPr lang="en-US" sz="2667" dirty="0">
                <a:latin typeface="Helvetica Neue Light"/>
                <a:ea typeface="Georgia" charset="0"/>
                <a:cs typeface="Georgia" charset="0"/>
              </a:rPr>
              <a:t>The goal of gender affirmative care is NOT treatment, it is to listen to the child and, with the help of parents and families, build understanding that allows the youth to feel valued and cared for.</a:t>
            </a:r>
          </a:p>
        </p:txBody>
      </p:sp>
      <p:sp>
        <p:nvSpPr>
          <p:cNvPr id="4" name="Slide Number Placeholder 2">
            <a:extLst>
              <a:ext uri="{FF2B5EF4-FFF2-40B4-BE49-F238E27FC236}">
                <a16:creationId xmlns:a16="http://schemas.microsoft.com/office/drawing/2014/main" id="{97A76C4D-9D85-AAF3-F267-035A725F1ECE}"/>
              </a:ext>
            </a:extLst>
          </p:cNvPr>
          <p:cNvSpPr txBox="1">
            <a:spLocks/>
          </p:cNvSpPr>
          <p:nvPr/>
        </p:nvSpPr>
        <p:spPr>
          <a:xfrm>
            <a:off x="8875735"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r>
              <a:rPr lang="en-US" dirty="0">
                <a:solidFill>
                  <a:prstClr val="black">
                    <a:tint val="75000"/>
                  </a:prstClr>
                </a:solidFill>
                <a:latin typeface="Calibri"/>
              </a:rPr>
              <a:t>/14</a:t>
            </a:r>
          </a:p>
        </p:txBody>
      </p:sp>
      <p:pic>
        <p:nvPicPr>
          <p:cNvPr id="6" name="Picture 5">
            <a:extLst>
              <a:ext uri="{FF2B5EF4-FFF2-40B4-BE49-F238E27FC236}">
                <a16:creationId xmlns:a16="http://schemas.microsoft.com/office/drawing/2014/main" id="{0864B870-C82A-5023-88F0-9D3E690CE0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607480" cy="6858000"/>
          </a:xfrm>
          <a:prstGeom prst="rect">
            <a:avLst/>
          </a:prstGeom>
        </p:spPr>
      </p:pic>
    </p:spTree>
    <p:extLst>
      <p:ext uri="{BB962C8B-B14F-4D97-AF65-F5344CB8AC3E}">
        <p14:creationId xmlns:p14="http://schemas.microsoft.com/office/powerpoint/2010/main" val="3429503622"/>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p:cNvSpPr>
          <p:nvPr>
            <p:ph type="title"/>
          </p:nvPr>
        </p:nvSpPr>
        <p:spPr>
          <a:xfrm>
            <a:off x="0" y="494786"/>
            <a:ext cx="12192000" cy="1518047"/>
          </a:xfrm>
          <a:prstGeom prst="rect">
            <a:avLst/>
          </a:prstGeom>
        </p:spPr>
        <p:txBody>
          <a:bodyPr>
            <a:normAutofit/>
          </a:bodyPr>
          <a:lstStyle>
            <a:lvl1pPr>
              <a:defRPr>
                <a:latin typeface="Marker Felt"/>
                <a:ea typeface="Marker Felt"/>
                <a:cs typeface="Marker Felt"/>
                <a:sym typeface="Marker Felt"/>
              </a:defRPr>
            </a:lvl1pPr>
          </a:lstStyle>
          <a:p>
            <a:r>
              <a:rPr lang="en-US" sz="4219" b="1" dirty="0">
                <a:latin typeface="Georgia" panose="02040502050405020303" pitchFamily="18" charset="0"/>
              </a:rPr>
              <a:t>Gender Affirmative Care </a:t>
            </a:r>
            <a:br>
              <a:rPr lang="en-US" sz="4219" b="1" dirty="0">
                <a:latin typeface="Georgia" panose="02040502050405020303" pitchFamily="18" charset="0"/>
              </a:rPr>
            </a:br>
            <a:r>
              <a:rPr lang="en-US" sz="4219" b="1" dirty="0">
                <a:latin typeface="Georgia" panose="02040502050405020303" pitchFamily="18" charset="0"/>
              </a:rPr>
              <a:t>in Children &amp; Adolescents</a:t>
            </a:r>
            <a:endParaRPr sz="4219" b="1" dirty="0">
              <a:latin typeface="Georgia" panose="02040502050405020303" pitchFamily="18" charset="0"/>
            </a:endParaRPr>
          </a:p>
        </p:txBody>
      </p:sp>
      <p:sp>
        <p:nvSpPr>
          <p:cNvPr id="5" name="Text Placeholder 4">
            <a:extLst>
              <a:ext uri="{FF2B5EF4-FFF2-40B4-BE49-F238E27FC236}">
                <a16:creationId xmlns:a16="http://schemas.microsoft.com/office/drawing/2014/main" id="{F11ED7AC-90EE-A285-6C78-C965E226DA1D}"/>
              </a:ext>
            </a:extLst>
          </p:cNvPr>
          <p:cNvSpPr>
            <a:spLocks noGrp="1"/>
          </p:cNvSpPr>
          <p:nvPr>
            <p:ph type="body" idx="1"/>
          </p:nvPr>
        </p:nvSpPr>
        <p:spPr>
          <a:xfrm>
            <a:off x="2131479" y="2028051"/>
            <a:ext cx="9222319" cy="5008755"/>
          </a:xfrm>
        </p:spPr>
        <p:txBody>
          <a:bodyPr>
            <a:noAutofit/>
          </a:bodyPr>
          <a:lstStyle/>
          <a:p>
            <a:pPr marL="401813" indent="-401813">
              <a:buFont typeface="Arial" panose="020B0604020202020204" pitchFamily="34" charset="0"/>
              <a:buChar char="•"/>
            </a:pPr>
            <a:r>
              <a:rPr lang="en-US" sz="2667" dirty="0">
                <a:latin typeface="Helvetica Neue Light"/>
                <a:ea typeface="Georgia" charset="0"/>
                <a:cs typeface="Georgia" charset="0"/>
              </a:rPr>
              <a:t>Through strong, nonjudgmental partnerships with patients and their families, providers create an environment of safety in which complicated emotions, questions, and concerns related to gender can be appreciated and explored fostering understanding and acceptance.   </a:t>
            </a:r>
          </a:p>
          <a:p>
            <a:pPr marL="401813" indent="-401813">
              <a:buFont typeface="Arial" panose="020B0604020202020204" pitchFamily="34" charset="0"/>
              <a:buChar char="•"/>
            </a:pPr>
            <a:r>
              <a:rPr lang="en-US" sz="2667" dirty="0">
                <a:latin typeface="Helvetica Neue Light"/>
                <a:ea typeface="Georgia" charset="0"/>
                <a:cs typeface="Georgia" charset="0"/>
              </a:rPr>
              <a:t>Gender affirmative care is most effective in a collaborative system with access to medical care, mental health, and social services, including specific resources for parents and families.   </a:t>
            </a:r>
          </a:p>
          <a:p>
            <a:pPr marL="401813" indent="-401813">
              <a:buFont typeface="Arial" panose="020B0604020202020204" pitchFamily="34" charset="0"/>
              <a:buChar char="•"/>
            </a:pPr>
            <a:endParaRPr lang="en-US" sz="2667" dirty="0">
              <a:latin typeface="Helvetica Neue Light"/>
              <a:ea typeface="Georgia" charset="0"/>
              <a:cs typeface="Georgia" charset="0"/>
            </a:endParaRPr>
          </a:p>
        </p:txBody>
      </p:sp>
      <p:sp>
        <p:nvSpPr>
          <p:cNvPr id="4" name="Slide Number Placeholder 2">
            <a:extLst>
              <a:ext uri="{FF2B5EF4-FFF2-40B4-BE49-F238E27FC236}">
                <a16:creationId xmlns:a16="http://schemas.microsoft.com/office/drawing/2014/main" id="{CDA1F604-B4D6-6B8B-943C-982B79C034EE}"/>
              </a:ext>
            </a:extLst>
          </p:cNvPr>
          <p:cNvSpPr txBox="1">
            <a:spLocks/>
          </p:cNvSpPr>
          <p:nvPr/>
        </p:nvSpPr>
        <p:spPr>
          <a:xfrm>
            <a:off x="8875735"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r>
              <a:rPr lang="en-US" dirty="0">
                <a:solidFill>
                  <a:prstClr val="black">
                    <a:tint val="75000"/>
                  </a:prstClr>
                </a:solidFill>
                <a:latin typeface="Calibri"/>
              </a:rPr>
              <a:t>/14</a:t>
            </a:r>
          </a:p>
        </p:txBody>
      </p:sp>
      <p:pic>
        <p:nvPicPr>
          <p:cNvPr id="6" name="Picture 5">
            <a:extLst>
              <a:ext uri="{FF2B5EF4-FFF2-40B4-BE49-F238E27FC236}">
                <a16:creationId xmlns:a16="http://schemas.microsoft.com/office/drawing/2014/main" id="{45A10A32-DA85-A0C3-E6A6-395A3329B6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607480" cy="6858000"/>
          </a:xfrm>
          <a:prstGeom prst="rect">
            <a:avLst/>
          </a:prstGeom>
        </p:spPr>
      </p:pic>
    </p:spTree>
    <p:extLst>
      <p:ext uri="{BB962C8B-B14F-4D97-AF65-F5344CB8AC3E}">
        <p14:creationId xmlns:p14="http://schemas.microsoft.com/office/powerpoint/2010/main" val="1986302438"/>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340864"/>
            <a:ext cx="11132187" cy="1015663"/>
          </a:xfrm>
        </p:spPr>
        <p:txBody>
          <a:bodyPr/>
          <a:lstStyle/>
          <a:p>
            <a:r>
              <a:rPr lang="en-US" sz="6000" dirty="0"/>
              <a:t>What is Gender Affirmative Care?</a:t>
            </a:r>
          </a:p>
        </p:txBody>
      </p:sp>
    </p:spTree>
    <p:extLst>
      <p:ext uri="{BB962C8B-B14F-4D97-AF65-F5344CB8AC3E}">
        <p14:creationId xmlns:p14="http://schemas.microsoft.com/office/powerpoint/2010/main" val="2542667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p:cNvSpPr>
          <p:nvPr>
            <p:ph type="title"/>
          </p:nvPr>
        </p:nvSpPr>
        <p:spPr>
          <a:xfrm>
            <a:off x="0" y="494785"/>
            <a:ext cx="12192000" cy="1518047"/>
          </a:xfrm>
          <a:prstGeom prst="rect">
            <a:avLst/>
          </a:prstGeom>
        </p:spPr>
        <p:txBody>
          <a:bodyPr>
            <a:normAutofit/>
          </a:bodyPr>
          <a:lstStyle>
            <a:lvl1pPr>
              <a:defRPr>
                <a:latin typeface="Marker Felt"/>
                <a:ea typeface="Marker Felt"/>
                <a:cs typeface="Marker Felt"/>
                <a:sym typeface="Marker Felt"/>
              </a:defRPr>
            </a:lvl1pPr>
          </a:lstStyle>
          <a:p>
            <a:r>
              <a:rPr lang="en-US" sz="4219" b="1" dirty="0">
                <a:latin typeface="Georgia" panose="02040502050405020303" pitchFamily="18" charset="0"/>
              </a:rPr>
              <a:t>Gender Affirmative Care </a:t>
            </a:r>
            <a:br>
              <a:rPr lang="en-US" sz="4219" b="1" dirty="0">
                <a:latin typeface="Georgia" panose="02040502050405020303" pitchFamily="18" charset="0"/>
              </a:rPr>
            </a:br>
            <a:r>
              <a:rPr lang="en-US" sz="4219" b="1" dirty="0">
                <a:latin typeface="Georgia" panose="02040502050405020303" pitchFamily="18" charset="0"/>
              </a:rPr>
              <a:t>Defined</a:t>
            </a:r>
            <a:endParaRPr sz="4219" b="1" dirty="0">
              <a:latin typeface="Georgia" panose="02040502050405020303" pitchFamily="18" charset="0"/>
            </a:endParaRPr>
          </a:p>
        </p:txBody>
      </p:sp>
      <p:sp>
        <p:nvSpPr>
          <p:cNvPr id="5" name="Text Placeholder 4">
            <a:extLst>
              <a:ext uri="{FF2B5EF4-FFF2-40B4-BE49-F238E27FC236}">
                <a16:creationId xmlns:a16="http://schemas.microsoft.com/office/drawing/2014/main" id="{F11ED7AC-90EE-A285-6C78-C965E226DA1D}"/>
              </a:ext>
            </a:extLst>
          </p:cNvPr>
          <p:cNvSpPr>
            <a:spLocks noGrp="1"/>
          </p:cNvSpPr>
          <p:nvPr>
            <p:ph type="body" idx="1"/>
          </p:nvPr>
        </p:nvSpPr>
        <p:spPr>
          <a:xfrm>
            <a:off x="2131480" y="1849245"/>
            <a:ext cx="10060521" cy="5008755"/>
          </a:xfrm>
        </p:spPr>
        <p:txBody>
          <a:bodyPr>
            <a:noAutofit/>
          </a:bodyPr>
          <a:lstStyle/>
          <a:p>
            <a:pPr marL="401813" indent="-401813">
              <a:buFont typeface="Arial" panose="020B0604020202020204" pitchFamily="34" charset="0"/>
              <a:buChar char="•"/>
            </a:pPr>
            <a:r>
              <a:rPr lang="en-US" sz="3200" dirty="0">
                <a:latin typeface="Helvetica Neue Light"/>
                <a:ea typeface="Georgia" charset="0"/>
                <a:cs typeface="Georgia" charset="0"/>
              </a:rPr>
              <a:t>An approach to caring for TGD youth that is focusing on understanding and appreciating the youth’s experience of gender in the context of their development. Engaging the youth and their family in nonjudgmental exploration and reflection fosters resiliency and self-discovery related to the youth’s authentic sense of self</a:t>
            </a:r>
          </a:p>
          <a:p>
            <a:pPr marL="401813" indent="-401813">
              <a:buFont typeface="Arial" panose="020B0604020202020204" pitchFamily="34" charset="0"/>
              <a:buChar char="•"/>
            </a:pPr>
            <a:r>
              <a:rPr lang="en-US" sz="3200" dirty="0">
                <a:latin typeface="Helvetica Neue Light"/>
                <a:ea typeface="Georgia" charset="0"/>
                <a:cs typeface="Georgia" charset="0"/>
              </a:rPr>
              <a:t>This approach must be both </a:t>
            </a:r>
            <a:r>
              <a:rPr lang="en-US" sz="3200" u="sng" dirty="0">
                <a:latin typeface="Helvetica Neue Light"/>
                <a:ea typeface="Georgia" charset="0"/>
                <a:cs typeface="Georgia" charset="0"/>
              </a:rPr>
              <a:t>family centered </a:t>
            </a:r>
            <a:r>
              <a:rPr lang="en-US" sz="3200" dirty="0">
                <a:latin typeface="Helvetica Neue Light"/>
                <a:ea typeface="Georgia" charset="0"/>
                <a:cs typeface="Georgia" charset="0"/>
              </a:rPr>
              <a:t>and </a:t>
            </a:r>
            <a:r>
              <a:rPr lang="en-US" sz="3200" u="sng" dirty="0">
                <a:latin typeface="Helvetica Neue Light"/>
                <a:ea typeface="Georgia" charset="0"/>
                <a:cs typeface="Georgia" charset="0"/>
              </a:rPr>
              <a:t>developmentally informed</a:t>
            </a:r>
            <a:endParaRPr lang="en-US" sz="2800" u="sng" dirty="0">
              <a:latin typeface="Helvetica Neue Light"/>
              <a:ea typeface="Georgia" charset="0"/>
              <a:cs typeface="Georgia" charset="0"/>
            </a:endParaRPr>
          </a:p>
        </p:txBody>
      </p:sp>
      <p:sp>
        <p:nvSpPr>
          <p:cNvPr id="4" name="Slide Number Placeholder 2">
            <a:extLst>
              <a:ext uri="{FF2B5EF4-FFF2-40B4-BE49-F238E27FC236}">
                <a16:creationId xmlns:a16="http://schemas.microsoft.com/office/drawing/2014/main" id="{CDA1F604-B4D6-6B8B-943C-982B79C034EE}"/>
              </a:ext>
            </a:extLst>
          </p:cNvPr>
          <p:cNvSpPr txBox="1">
            <a:spLocks/>
          </p:cNvSpPr>
          <p:nvPr/>
        </p:nvSpPr>
        <p:spPr>
          <a:xfrm>
            <a:off x="8875735"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r>
              <a:rPr lang="en-US" dirty="0">
                <a:solidFill>
                  <a:prstClr val="black">
                    <a:tint val="75000"/>
                  </a:prstClr>
                </a:solidFill>
                <a:latin typeface="Calibri"/>
              </a:rPr>
              <a:t>/14</a:t>
            </a:r>
          </a:p>
        </p:txBody>
      </p:sp>
      <p:pic>
        <p:nvPicPr>
          <p:cNvPr id="6" name="Picture 5">
            <a:extLst>
              <a:ext uri="{FF2B5EF4-FFF2-40B4-BE49-F238E27FC236}">
                <a16:creationId xmlns:a16="http://schemas.microsoft.com/office/drawing/2014/main" id="{32308F36-43AB-DD30-3FF5-891F2BAFF4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607480" cy="6858000"/>
          </a:xfrm>
          <a:prstGeom prst="rect">
            <a:avLst/>
          </a:prstGeom>
        </p:spPr>
      </p:pic>
    </p:spTree>
    <p:extLst>
      <p:ext uri="{BB962C8B-B14F-4D97-AF65-F5344CB8AC3E}">
        <p14:creationId xmlns:p14="http://schemas.microsoft.com/office/powerpoint/2010/main" val="2372403221"/>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p:cNvSpPr>
          <p:nvPr>
            <p:ph type="title"/>
          </p:nvPr>
        </p:nvSpPr>
        <p:spPr>
          <a:xfrm>
            <a:off x="0" y="194674"/>
            <a:ext cx="12192000" cy="1518047"/>
          </a:xfrm>
          <a:prstGeom prst="rect">
            <a:avLst/>
          </a:prstGeom>
        </p:spPr>
        <p:txBody>
          <a:bodyPr>
            <a:normAutofit/>
          </a:bodyPr>
          <a:lstStyle>
            <a:lvl1pPr>
              <a:defRPr>
                <a:latin typeface="Marker Felt"/>
                <a:ea typeface="Marker Felt"/>
                <a:cs typeface="Marker Felt"/>
                <a:sym typeface="Marker Felt"/>
              </a:defRPr>
            </a:lvl1pPr>
          </a:lstStyle>
          <a:p>
            <a:r>
              <a:rPr lang="en-US" sz="4400" b="1" dirty="0">
                <a:latin typeface="Georgia" charset="0"/>
                <a:ea typeface="Georgia" charset="0"/>
                <a:cs typeface="Georgia" charset="0"/>
              </a:rPr>
              <a:t>Original Premises </a:t>
            </a:r>
            <a:br>
              <a:rPr lang="en-US" sz="4400" b="1" dirty="0">
                <a:latin typeface="Georgia" charset="0"/>
                <a:ea typeface="Georgia" charset="0"/>
                <a:cs typeface="Georgia" charset="0"/>
              </a:rPr>
            </a:br>
            <a:r>
              <a:rPr lang="en-US" sz="4400" b="1" dirty="0">
                <a:latin typeface="Georgia" charset="0"/>
                <a:ea typeface="Georgia" charset="0"/>
                <a:cs typeface="Georgia" charset="0"/>
              </a:rPr>
              <a:t>of the GAC Model</a:t>
            </a:r>
          </a:p>
        </p:txBody>
      </p:sp>
      <p:sp>
        <p:nvSpPr>
          <p:cNvPr id="5" name="Text Placeholder 4">
            <a:extLst>
              <a:ext uri="{FF2B5EF4-FFF2-40B4-BE49-F238E27FC236}">
                <a16:creationId xmlns:a16="http://schemas.microsoft.com/office/drawing/2014/main" id="{F11ED7AC-90EE-A285-6C78-C965E226DA1D}"/>
              </a:ext>
            </a:extLst>
          </p:cNvPr>
          <p:cNvSpPr>
            <a:spLocks noGrp="1"/>
          </p:cNvSpPr>
          <p:nvPr>
            <p:ph type="body" idx="1"/>
          </p:nvPr>
        </p:nvSpPr>
        <p:spPr>
          <a:xfrm>
            <a:off x="2131480" y="1518047"/>
            <a:ext cx="10060521" cy="5203428"/>
          </a:xfrm>
        </p:spPr>
        <p:txBody>
          <a:bodyPr>
            <a:noAutofit/>
          </a:bodyPr>
          <a:lstStyle/>
          <a:p>
            <a:r>
              <a:rPr lang="en-US" sz="2667" dirty="0">
                <a:latin typeface="Helvetica Neue Light"/>
                <a:ea typeface="Georgia" charset="0"/>
                <a:cs typeface="Georgia" charset="0"/>
              </a:rPr>
              <a:t>Transgender identities and diverse gender expressions do not constitute a mental disorder.</a:t>
            </a:r>
          </a:p>
          <a:p>
            <a:r>
              <a:rPr lang="en-US" sz="2667" dirty="0">
                <a:latin typeface="Helvetica Neue Light"/>
                <a:ea typeface="Georgia" charset="0"/>
                <a:cs typeface="Georgia" charset="0"/>
              </a:rPr>
              <a:t>Variations in gender identity and expression are normal aspects of human diversity, and binary definitions of gender do not always reflect emerging gender identities.</a:t>
            </a:r>
          </a:p>
          <a:p>
            <a:r>
              <a:rPr lang="en-US" sz="2667" dirty="0">
                <a:latin typeface="Helvetica Neue Light"/>
                <a:ea typeface="Georgia" charset="0"/>
                <a:cs typeface="Georgia" charset="0"/>
              </a:rPr>
              <a:t>Gender identity evolves as an interplay of biology, development, socialization, and culture.</a:t>
            </a:r>
          </a:p>
          <a:p>
            <a:r>
              <a:rPr lang="en-US" sz="2667" dirty="0">
                <a:latin typeface="Helvetica Neue Light"/>
                <a:ea typeface="Georgia" charset="0"/>
                <a:cs typeface="Georgia" charset="0"/>
              </a:rPr>
              <a:t>If a mental health issue exists, it most often stems from stigma and negative experiences, rather than being intrinsic to the child’s gender identity.  </a:t>
            </a:r>
          </a:p>
          <a:p>
            <a:pPr marL="0" indent="0">
              <a:buNone/>
            </a:pPr>
            <a:r>
              <a:rPr lang="en-US" sz="2667" dirty="0">
                <a:latin typeface="Helvetica Neue Light"/>
                <a:ea typeface="Georgia" charset="0"/>
                <a:cs typeface="Georgia" charset="0"/>
              </a:rPr>
              <a:t>			        (Hidalgo et al 2013)</a:t>
            </a:r>
          </a:p>
          <a:p>
            <a:pPr marL="401813" indent="-401813">
              <a:buFont typeface="Arial" panose="020B0604020202020204" pitchFamily="34" charset="0"/>
              <a:buChar char="•"/>
            </a:pPr>
            <a:endParaRPr lang="en-US" sz="2667" dirty="0">
              <a:latin typeface="Helvetica Neue Light"/>
              <a:ea typeface="Georgia" charset="0"/>
              <a:cs typeface="Georgia" charset="0"/>
            </a:endParaRPr>
          </a:p>
        </p:txBody>
      </p:sp>
      <p:sp>
        <p:nvSpPr>
          <p:cNvPr id="4" name="Slide Number Placeholder 2">
            <a:extLst>
              <a:ext uri="{FF2B5EF4-FFF2-40B4-BE49-F238E27FC236}">
                <a16:creationId xmlns:a16="http://schemas.microsoft.com/office/drawing/2014/main" id="{D12CC30F-FF65-56BC-9A4E-D5EBD32488D5}"/>
              </a:ext>
            </a:extLst>
          </p:cNvPr>
          <p:cNvSpPr txBox="1">
            <a:spLocks/>
          </p:cNvSpPr>
          <p:nvPr/>
        </p:nvSpPr>
        <p:spPr>
          <a:xfrm>
            <a:off x="8875735"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r>
              <a:rPr lang="en-US" dirty="0">
                <a:solidFill>
                  <a:prstClr val="black">
                    <a:tint val="75000"/>
                  </a:prstClr>
                </a:solidFill>
                <a:latin typeface="Calibri"/>
              </a:rPr>
              <a:t>/14</a:t>
            </a:r>
          </a:p>
        </p:txBody>
      </p:sp>
      <p:pic>
        <p:nvPicPr>
          <p:cNvPr id="6" name="Picture 5">
            <a:extLst>
              <a:ext uri="{FF2B5EF4-FFF2-40B4-BE49-F238E27FC236}">
                <a16:creationId xmlns:a16="http://schemas.microsoft.com/office/drawing/2014/main" id="{51F09673-DBB4-CD48-62FC-51571E8EF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607480" cy="6858000"/>
          </a:xfrm>
          <a:prstGeom prst="rect">
            <a:avLst/>
          </a:prstGeom>
        </p:spPr>
      </p:pic>
    </p:spTree>
    <p:extLst>
      <p:ext uri="{BB962C8B-B14F-4D97-AF65-F5344CB8AC3E}">
        <p14:creationId xmlns:p14="http://schemas.microsoft.com/office/powerpoint/2010/main" val="911569157"/>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p:cNvSpPr>
          <p:nvPr>
            <p:ph type="title"/>
          </p:nvPr>
        </p:nvSpPr>
        <p:spPr>
          <a:xfrm>
            <a:off x="0" y="194674"/>
            <a:ext cx="12192000" cy="1518047"/>
          </a:xfrm>
          <a:prstGeom prst="rect">
            <a:avLst/>
          </a:prstGeom>
        </p:spPr>
        <p:txBody>
          <a:bodyPr>
            <a:normAutofit/>
          </a:bodyPr>
          <a:lstStyle>
            <a:lvl1pPr>
              <a:defRPr>
                <a:latin typeface="Marker Felt"/>
                <a:ea typeface="Marker Felt"/>
                <a:cs typeface="Marker Felt"/>
                <a:sym typeface="Marker Felt"/>
              </a:defRPr>
            </a:lvl1pPr>
          </a:lstStyle>
          <a:p>
            <a:r>
              <a:rPr lang="en-US" sz="4219" b="1" dirty="0">
                <a:latin typeface="Georgia" panose="02040502050405020303" pitchFamily="18" charset="0"/>
              </a:rPr>
              <a:t>Elements of GAC</a:t>
            </a:r>
            <a:endParaRPr sz="4219" b="1" dirty="0">
              <a:latin typeface="Georgia" panose="02040502050405020303" pitchFamily="18" charset="0"/>
            </a:endParaRPr>
          </a:p>
        </p:txBody>
      </p:sp>
      <p:sp>
        <p:nvSpPr>
          <p:cNvPr id="5" name="Text Placeholder 4">
            <a:extLst>
              <a:ext uri="{FF2B5EF4-FFF2-40B4-BE49-F238E27FC236}">
                <a16:creationId xmlns:a16="http://schemas.microsoft.com/office/drawing/2014/main" id="{F11ED7AC-90EE-A285-6C78-C965E226DA1D}"/>
              </a:ext>
            </a:extLst>
          </p:cNvPr>
          <p:cNvSpPr>
            <a:spLocks noGrp="1"/>
          </p:cNvSpPr>
          <p:nvPr>
            <p:ph type="body" idx="1"/>
          </p:nvPr>
        </p:nvSpPr>
        <p:spPr>
          <a:xfrm>
            <a:off x="2131479" y="1518047"/>
            <a:ext cx="9222319" cy="5203428"/>
          </a:xfrm>
        </p:spPr>
        <p:txBody>
          <a:bodyPr>
            <a:noAutofit/>
          </a:bodyPr>
          <a:lstStyle/>
          <a:p>
            <a:pPr marL="401813" indent="-401813">
              <a:buFont typeface="Arial" panose="020B0604020202020204" pitchFamily="34" charset="0"/>
              <a:buChar char="•"/>
            </a:pPr>
            <a:r>
              <a:rPr lang="en-US" sz="2667" dirty="0">
                <a:latin typeface="Helvetica Neue Light"/>
                <a:ea typeface="Georgia" charset="0"/>
                <a:cs typeface="Georgia" charset="0"/>
              </a:rPr>
              <a:t>Terminology Note: “</a:t>
            </a:r>
            <a:r>
              <a:rPr lang="en-US" sz="2667" u="sng" dirty="0">
                <a:latin typeface="Helvetica Neue Light"/>
                <a:ea typeface="Georgia" charset="0"/>
                <a:cs typeface="Georgia" charset="0"/>
              </a:rPr>
              <a:t>Transition</a:t>
            </a:r>
            <a:r>
              <a:rPr lang="en-US" sz="2667" dirty="0">
                <a:latin typeface="Helvetica Neue Light"/>
                <a:ea typeface="Georgia" charset="0"/>
                <a:cs typeface="Georgia" charset="0"/>
              </a:rPr>
              <a:t>,” although commonly used, implies the TGD person is changing.  “</a:t>
            </a:r>
            <a:r>
              <a:rPr lang="en-US" sz="2667" u="sng" dirty="0">
                <a:latin typeface="Helvetica Neue Light"/>
                <a:ea typeface="Georgia" charset="0"/>
                <a:cs typeface="Georgia" charset="0"/>
              </a:rPr>
              <a:t>Affirmation</a:t>
            </a:r>
            <a:r>
              <a:rPr lang="en-US" sz="2667" dirty="0">
                <a:latin typeface="Helvetica Neue Light"/>
                <a:ea typeface="Georgia" charset="0"/>
                <a:cs typeface="Georgia" charset="0"/>
              </a:rPr>
              <a:t>” implies the person is allowed to be their true self and society changes in order to accept and value them.</a:t>
            </a:r>
          </a:p>
          <a:p>
            <a:pPr marL="401813" indent="-401813">
              <a:buFont typeface="Arial" panose="020B0604020202020204" pitchFamily="34" charset="0"/>
              <a:buChar char="•"/>
            </a:pPr>
            <a:r>
              <a:rPr lang="en-US" sz="2667" dirty="0">
                <a:latin typeface="Helvetica Neue Light"/>
                <a:ea typeface="Georgia" charset="0"/>
                <a:cs typeface="Georgia" charset="0"/>
              </a:rPr>
              <a:t>There are multiple ways that a person can be “affirmed”</a:t>
            </a:r>
          </a:p>
          <a:p>
            <a:pPr marL="859001" lvl="1" indent="-401813"/>
            <a:r>
              <a:rPr lang="en-US" sz="2667" dirty="0">
                <a:latin typeface="Helvetica Neue Light"/>
                <a:ea typeface="Georgia" charset="0"/>
                <a:cs typeface="Georgia" charset="0"/>
              </a:rPr>
              <a:t>No sequence, prerequisites, assumptions, or requirements of interventions that make someone gender diverse</a:t>
            </a:r>
          </a:p>
          <a:p>
            <a:pPr marL="859001" lvl="1" indent="-401813"/>
            <a:r>
              <a:rPr lang="en-US" sz="2667" dirty="0">
                <a:latin typeface="Helvetica Neue Light"/>
                <a:ea typeface="Georgia" charset="0"/>
                <a:cs typeface="Georgia" charset="0"/>
              </a:rPr>
              <a:t>Each intervention needs to be evaluated independently for appropriateness in the context of each individual patient</a:t>
            </a:r>
          </a:p>
        </p:txBody>
      </p:sp>
      <p:sp>
        <p:nvSpPr>
          <p:cNvPr id="4" name="Slide Number Placeholder 2">
            <a:extLst>
              <a:ext uri="{FF2B5EF4-FFF2-40B4-BE49-F238E27FC236}">
                <a16:creationId xmlns:a16="http://schemas.microsoft.com/office/drawing/2014/main" id="{A82B70D6-9908-D621-8DA9-83BC5A10DE7F}"/>
              </a:ext>
            </a:extLst>
          </p:cNvPr>
          <p:cNvSpPr txBox="1">
            <a:spLocks/>
          </p:cNvSpPr>
          <p:nvPr/>
        </p:nvSpPr>
        <p:spPr>
          <a:xfrm>
            <a:off x="8875735"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r>
              <a:rPr lang="en-US" dirty="0">
                <a:solidFill>
                  <a:prstClr val="black">
                    <a:tint val="75000"/>
                  </a:prstClr>
                </a:solidFill>
                <a:latin typeface="Calibri"/>
              </a:rPr>
              <a:t>/14</a:t>
            </a:r>
          </a:p>
        </p:txBody>
      </p:sp>
      <p:pic>
        <p:nvPicPr>
          <p:cNvPr id="6" name="Picture 5">
            <a:extLst>
              <a:ext uri="{FF2B5EF4-FFF2-40B4-BE49-F238E27FC236}">
                <a16:creationId xmlns:a16="http://schemas.microsoft.com/office/drawing/2014/main" id="{F7B0EBA2-AC58-C075-8DC4-85D64E65C4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607480" cy="6858000"/>
          </a:xfrm>
          <a:prstGeom prst="rect">
            <a:avLst/>
          </a:prstGeom>
        </p:spPr>
      </p:pic>
    </p:spTree>
    <p:extLst>
      <p:ext uri="{BB962C8B-B14F-4D97-AF65-F5344CB8AC3E}">
        <p14:creationId xmlns:p14="http://schemas.microsoft.com/office/powerpoint/2010/main" val="2346624819"/>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p:cNvSpPr>
          <p:nvPr>
            <p:ph type="title"/>
          </p:nvPr>
        </p:nvSpPr>
        <p:spPr>
          <a:xfrm>
            <a:off x="313509" y="194674"/>
            <a:ext cx="11878491" cy="1518047"/>
          </a:xfrm>
          <a:prstGeom prst="rect">
            <a:avLst/>
          </a:prstGeom>
        </p:spPr>
        <p:txBody>
          <a:bodyPr>
            <a:normAutofit/>
          </a:bodyPr>
          <a:lstStyle>
            <a:lvl1pPr>
              <a:defRPr>
                <a:latin typeface="Marker Felt"/>
                <a:ea typeface="Marker Felt"/>
                <a:cs typeface="Marker Felt"/>
                <a:sym typeface="Marker Felt"/>
              </a:defRPr>
            </a:lvl1pPr>
          </a:lstStyle>
          <a:p>
            <a:pPr algn="l"/>
            <a:r>
              <a:rPr lang="en-US" sz="4400" b="1" dirty="0">
                <a:latin typeface="Georgia" charset="0"/>
                <a:ea typeface="Georgia" charset="0"/>
                <a:cs typeface="Georgia" charset="0"/>
              </a:rPr>
              <a:t>Elements of GAC: Psychosocial Support</a:t>
            </a:r>
          </a:p>
        </p:txBody>
      </p:sp>
      <p:graphicFrame>
        <p:nvGraphicFramePr>
          <p:cNvPr id="7" name="Table 6">
            <a:extLst>
              <a:ext uri="{FF2B5EF4-FFF2-40B4-BE49-F238E27FC236}">
                <a16:creationId xmlns:a16="http://schemas.microsoft.com/office/drawing/2014/main" id="{BC078AF9-C3FF-FF7A-99D0-E562993706A3}"/>
              </a:ext>
            </a:extLst>
          </p:cNvPr>
          <p:cNvGraphicFramePr>
            <a:graphicFrameLocks noGrp="1"/>
          </p:cNvGraphicFramePr>
          <p:nvPr/>
        </p:nvGraphicFramePr>
        <p:xfrm>
          <a:off x="1798036" y="1502471"/>
          <a:ext cx="8595931" cy="4572000"/>
        </p:xfrm>
        <a:graphic>
          <a:graphicData uri="http://schemas.openxmlformats.org/drawingml/2006/table">
            <a:tbl>
              <a:tblPr firstRow="1" firstCol="1" bandRow="1">
                <a:tableStyleId>{5C22544A-7EE6-4342-B048-85BDC9FD1C3A}</a:tableStyleId>
              </a:tblPr>
              <a:tblGrid>
                <a:gridCol w="1649607">
                  <a:extLst>
                    <a:ext uri="{9D8B030D-6E8A-4147-A177-3AD203B41FA5}">
                      <a16:colId xmlns:a16="http://schemas.microsoft.com/office/drawing/2014/main" val="20000"/>
                    </a:ext>
                  </a:extLst>
                </a:gridCol>
                <a:gridCol w="4392707">
                  <a:extLst>
                    <a:ext uri="{9D8B030D-6E8A-4147-A177-3AD203B41FA5}">
                      <a16:colId xmlns:a16="http://schemas.microsoft.com/office/drawing/2014/main" val="20001"/>
                    </a:ext>
                  </a:extLst>
                </a:gridCol>
                <a:gridCol w="681319">
                  <a:extLst>
                    <a:ext uri="{9D8B030D-6E8A-4147-A177-3AD203B41FA5}">
                      <a16:colId xmlns:a16="http://schemas.microsoft.com/office/drawing/2014/main" val="20002"/>
                    </a:ext>
                  </a:extLst>
                </a:gridCol>
                <a:gridCol w="1872299">
                  <a:extLst>
                    <a:ext uri="{9D8B030D-6E8A-4147-A177-3AD203B41FA5}">
                      <a16:colId xmlns:a16="http://schemas.microsoft.com/office/drawing/2014/main" val="20003"/>
                    </a:ext>
                  </a:extLst>
                </a:gridCol>
              </a:tblGrid>
              <a:tr h="304800">
                <a:tc>
                  <a:txBody>
                    <a:bodyPr/>
                    <a:lstStyle/>
                    <a:p>
                      <a:pPr marL="0" marR="0">
                        <a:spcBef>
                          <a:spcPts val="0"/>
                        </a:spcBef>
                        <a:spcAft>
                          <a:spcPts val="0"/>
                        </a:spcAft>
                      </a:pPr>
                      <a:r>
                        <a:rPr lang="en-US" sz="2000" dirty="0">
                          <a:solidFill>
                            <a:schemeClr val="tx1"/>
                          </a:solidFill>
                          <a:effectLst/>
                          <a:latin typeface="Georgia" charset="0"/>
                          <a:ea typeface="Georgia" charset="0"/>
                          <a:cs typeface="Georgia" charset="0"/>
                        </a:rPr>
                        <a:t> </a:t>
                      </a:r>
                    </a:p>
                  </a:txBody>
                  <a:tcPr marL="45327" marR="45327"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2000" dirty="0">
                          <a:solidFill>
                            <a:schemeClr val="tx1"/>
                          </a:solidFill>
                          <a:effectLst/>
                          <a:latin typeface="Georgia" charset="0"/>
                          <a:ea typeface="Georgia" charset="0"/>
                          <a:cs typeface="Georgia" charset="0"/>
                        </a:rPr>
                        <a:t>Definition</a:t>
                      </a:r>
                    </a:p>
                  </a:txBody>
                  <a:tcPr marL="45327" marR="45327"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2000" dirty="0">
                          <a:solidFill>
                            <a:schemeClr val="tx1"/>
                          </a:solidFill>
                          <a:effectLst/>
                          <a:latin typeface="Georgia" charset="0"/>
                          <a:ea typeface="Georgia" charset="0"/>
                          <a:cs typeface="Georgia" charset="0"/>
                        </a:rPr>
                        <a:t>Age</a:t>
                      </a:r>
                    </a:p>
                  </a:txBody>
                  <a:tcPr marL="45327" marR="45327"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2000" dirty="0">
                          <a:solidFill>
                            <a:schemeClr val="tx1"/>
                          </a:solidFill>
                          <a:effectLst/>
                          <a:latin typeface="Georgia" charset="0"/>
                          <a:ea typeface="Georgia" charset="0"/>
                          <a:cs typeface="Georgia" charset="0"/>
                        </a:rPr>
                        <a:t>Reversibility</a:t>
                      </a:r>
                    </a:p>
                  </a:txBody>
                  <a:tcPr marL="45327" marR="45327"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133600">
                <a:tc>
                  <a:txBody>
                    <a:bodyPr/>
                    <a:lstStyle/>
                    <a:p>
                      <a:pPr marL="0" marR="0">
                        <a:spcBef>
                          <a:spcPts val="0"/>
                        </a:spcBef>
                        <a:spcAft>
                          <a:spcPts val="0"/>
                        </a:spcAft>
                      </a:pPr>
                      <a:r>
                        <a:rPr lang="en-US" sz="2000" dirty="0">
                          <a:solidFill>
                            <a:schemeClr val="tx1"/>
                          </a:solidFill>
                          <a:effectLst/>
                          <a:latin typeface="Georgia" charset="0"/>
                          <a:ea typeface="Georgia" charset="0"/>
                          <a:cs typeface="Georgia" charset="0"/>
                        </a:rPr>
                        <a:t>Emotional</a:t>
                      </a:r>
                      <a:r>
                        <a:rPr lang="en-US" sz="2000" baseline="0" dirty="0">
                          <a:solidFill>
                            <a:schemeClr val="tx1"/>
                          </a:solidFill>
                          <a:effectLst/>
                          <a:latin typeface="Georgia" charset="0"/>
                          <a:ea typeface="Georgia" charset="0"/>
                          <a:cs typeface="Georgia" charset="0"/>
                        </a:rPr>
                        <a:t> </a:t>
                      </a:r>
                      <a:r>
                        <a:rPr lang="en-US" sz="2000" dirty="0">
                          <a:solidFill>
                            <a:schemeClr val="tx1"/>
                          </a:solidFill>
                          <a:effectLst/>
                          <a:latin typeface="Georgia" charset="0"/>
                          <a:ea typeface="Georgia" charset="0"/>
                          <a:cs typeface="Georgia" charset="0"/>
                        </a:rPr>
                        <a:t>Affirmation</a:t>
                      </a:r>
                    </a:p>
                  </a:txBody>
                  <a:tcPr marL="45327" marR="45327"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2000" dirty="0">
                          <a:solidFill>
                            <a:schemeClr val="tx1"/>
                          </a:solidFill>
                          <a:effectLst/>
                          <a:latin typeface="Georgia" charset="0"/>
                          <a:ea typeface="Georgia" charset="0"/>
                          <a:cs typeface="Georgia" charset="0"/>
                        </a:rPr>
                        <a:t>Creating</a:t>
                      </a:r>
                      <a:r>
                        <a:rPr lang="en-US" sz="2000" baseline="0" dirty="0">
                          <a:solidFill>
                            <a:schemeClr val="tx1"/>
                          </a:solidFill>
                          <a:effectLst/>
                          <a:latin typeface="Georgia" charset="0"/>
                          <a:ea typeface="Georgia" charset="0"/>
                          <a:cs typeface="Georgia" charset="0"/>
                        </a:rPr>
                        <a:t> a safe space for patients and families to explore gender, share concerns and emotions openly, and learn to advocate. It includes early identification of dysphoria and other mental health concerns</a:t>
                      </a:r>
                    </a:p>
                    <a:p>
                      <a:pPr marL="0" marR="0">
                        <a:spcBef>
                          <a:spcPts val="0"/>
                        </a:spcBef>
                        <a:spcAft>
                          <a:spcPts val="0"/>
                        </a:spcAft>
                      </a:pPr>
                      <a:endParaRPr lang="en-US" sz="2000" dirty="0">
                        <a:solidFill>
                          <a:schemeClr val="tx1"/>
                        </a:solidFill>
                        <a:effectLst/>
                        <a:latin typeface="Georgia" charset="0"/>
                        <a:ea typeface="Georgia" charset="0"/>
                        <a:cs typeface="Georgia" charset="0"/>
                      </a:endParaRPr>
                    </a:p>
                  </a:txBody>
                  <a:tcPr marL="45327" marR="45327"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2000" dirty="0">
                          <a:solidFill>
                            <a:schemeClr val="tx1"/>
                          </a:solidFill>
                          <a:effectLst/>
                          <a:latin typeface="Georgia" charset="0"/>
                          <a:ea typeface="Georgia" charset="0"/>
                          <a:cs typeface="Georgia" charset="0"/>
                        </a:rPr>
                        <a:t>Any</a:t>
                      </a:r>
                    </a:p>
                  </a:txBody>
                  <a:tcPr marL="45327" marR="45327"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2000" dirty="0">
                          <a:solidFill>
                            <a:schemeClr val="tx1"/>
                          </a:solidFill>
                          <a:effectLst/>
                          <a:latin typeface="Georgia" charset="0"/>
                          <a:ea typeface="Georgia" charset="0"/>
                          <a:cs typeface="Georgia" charset="0"/>
                        </a:rPr>
                        <a:t>Reversible</a:t>
                      </a:r>
                    </a:p>
                  </a:txBody>
                  <a:tcPr marL="45327" marR="45327"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19200">
                <a:tc>
                  <a:txBody>
                    <a:bodyPr/>
                    <a:lstStyle/>
                    <a:p>
                      <a:pPr marL="0" marR="0">
                        <a:spcBef>
                          <a:spcPts val="0"/>
                        </a:spcBef>
                        <a:spcAft>
                          <a:spcPts val="0"/>
                        </a:spcAft>
                      </a:pPr>
                      <a:r>
                        <a:rPr lang="en-US" sz="2000" dirty="0">
                          <a:solidFill>
                            <a:schemeClr val="tx1"/>
                          </a:solidFill>
                          <a:effectLst/>
                          <a:latin typeface="Georgia" charset="0"/>
                          <a:ea typeface="Georgia" charset="0"/>
                          <a:cs typeface="Georgia" charset="0"/>
                        </a:rPr>
                        <a:t>Social Affirmation</a:t>
                      </a:r>
                    </a:p>
                  </a:txBody>
                  <a:tcPr marL="45327" marR="45327"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2000" dirty="0">
                          <a:solidFill>
                            <a:schemeClr val="tx1"/>
                          </a:solidFill>
                          <a:effectLst/>
                          <a:latin typeface="Georgia" charset="0"/>
                          <a:ea typeface="Georgia" charset="0"/>
                          <a:cs typeface="Georgia" charset="0"/>
                        </a:rPr>
                        <a:t>Adopting gender-affirming hairstyles, clothing, name, gender pronouns, restrooms and other facilities</a:t>
                      </a:r>
                    </a:p>
                    <a:p>
                      <a:pPr marL="0" marR="0">
                        <a:spcBef>
                          <a:spcPts val="0"/>
                        </a:spcBef>
                        <a:spcAft>
                          <a:spcPts val="0"/>
                        </a:spcAft>
                      </a:pPr>
                      <a:endParaRPr lang="en-US" sz="2000" dirty="0">
                        <a:solidFill>
                          <a:schemeClr val="tx1"/>
                        </a:solidFill>
                        <a:effectLst/>
                        <a:latin typeface="Georgia" charset="0"/>
                        <a:ea typeface="Georgia" charset="0"/>
                        <a:cs typeface="Georgia" charset="0"/>
                      </a:endParaRPr>
                    </a:p>
                  </a:txBody>
                  <a:tcPr marL="45327" marR="45327"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2000" dirty="0">
                          <a:solidFill>
                            <a:schemeClr val="tx1"/>
                          </a:solidFill>
                          <a:effectLst/>
                          <a:latin typeface="Georgia" charset="0"/>
                          <a:ea typeface="Georgia" charset="0"/>
                          <a:cs typeface="Georgia" charset="0"/>
                        </a:rPr>
                        <a:t>Any</a:t>
                      </a:r>
                    </a:p>
                  </a:txBody>
                  <a:tcPr marL="45327" marR="45327"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2000" dirty="0">
                          <a:solidFill>
                            <a:schemeClr val="tx1"/>
                          </a:solidFill>
                          <a:effectLst/>
                          <a:latin typeface="Georgia" charset="0"/>
                          <a:ea typeface="Georgia" charset="0"/>
                          <a:cs typeface="Georgia" charset="0"/>
                        </a:rPr>
                        <a:t>Reversible</a:t>
                      </a:r>
                    </a:p>
                  </a:txBody>
                  <a:tcPr marL="45327" marR="45327"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14400">
                <a:tc>
                  <a:txBody>
                    <a:bodyPr/>
                    <a:lstStyle/>
                    <a:p>
                      <a:pPr marL="0" marR="0">
                        <a:spcBef>
                          <a:spcPts val="0"/>
                        </a:spcBef>
                        <a:spcAft>
                          <a:spcPts val="0"/>
                        </a:spcAft>
                      </a:pPr>
                      <a:r>
                        <a:rPr lang="en-US" sz="2000" dirty="0">
                          <a:solidFill>
                            <a:schemeClr val="tx1"/>
                          </a:solidFill>
                          <a:effectLst/>
                          <a:latin typeface="Georgia" charset="0"/>
                          <a:ea typeface="Georgia" charset="0"/>
                          <a:cs typeface="Georgia" charset="0"/>
                        </a:rPr>
                        <a:t>Legal Affirmation</a:t>
                      </a:r>
                    </a:p>
                  </a:txBody>
                  <a:tcPr marL="45327" marR="45327"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2000" dirty="0">
                          <a:solidFill>
                            <a:schemeClr val="tx1"/>
                          </a:solidFill>
                          <a:effectLst/>
                          <a:latin typeface="Georgia" charset="0"/>
                          <a:ea typeface="Georgia" charset="0"/>
                          <a:cs typeface="Georgia" charset="0"/>
                        </a:rPr>
                        <a:t>Changing gender and name recorded on birth certificate, school records and other documents</a:t>
                      </a:r>
                    </a:p>
                  </a:txBody>
                  <a:tcPr marL="45327" marR="45327"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2000" dirty="0">
                          <a:solidFill>
                            <a:schemeClr val="tx1"/>
                          </a:solidFill>
                          <a:effectLst/>
                          <a:latin typeface="Georgia" charset="0"/>
                          <a:ea typeface="Georgia" charset="0"/>
                          <a:cs typeface="Georgia" charset="0"/>
                        </a:rPr>
                        <a:t>Any</a:t>
                      </a:r>
                    </a:p>
                  </a:txBody>
                  <a:tcPr marL="45327" marR="45327"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2000" dirty="0">
                          <a:solidFill>
                            <a:schemeClr val="tx1"/>
                          </a:solidFill>
                          <a:effectLst/>
                          <a:latin typeface="Georgia" charset="0"/>
                          <a:ea typeface="Georgia" charset="0"/>
                          <a:cs typeface="Georgia" charset="0"/>
                        </a:rPr>
                        <a:t>Reversible</a:t>
                      </a:r>
                    </a:p>
                  </a:txBody>
                  <a:tcPr marL="45327" marR="45327"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Slide Number Placeholder 2">
            <a:extLst>
              <a:ext uri="{FF2B5EF4-FFF2-40B4-BE49-F238E27FC236}">
                <a16:creationId xmlns:a16="http://schemas.microsoft.com/office/drawing/2014/main" id="{A0A93402-F4E0-5944-4AF5-0F6E26F2A192}"/>
              </a:ext>
            </a:extLst>
          </p:cNvPr>
          <p:cNvSpPr txBox="1">
            <a:spLocks/>
          </p:cNvSpPr>
          <p:nvPr/>
        </p:nvSpPr>
        <p:spPr>
          <a:xfrm>
            <a:off x="8875735"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r>
              <a:rPr lang="en-US" dirty="0">
                <a:solidFill>
                  <a:prstClr val="black">
                    <a:tint val="75000"/>
                  </a:prstClr>
                </a:solidFill>
                <a:latin typeface="Calibri"/>
              </a:rPr>
              <a:t>/14</a:t>
            </a:r>
          </a:p>
        </p:txBody>
      </p:sp>
    </p:spTree>
    <p:extLst>
      <p:ext uri="{BB962C8B-B14F-4D97-AF65-F5344CB8AC3E}">
        <p14:creationId xmlns:p14="http://schemas.microsoft.com/office/powerpoint/2010/main" val="1249826319"/>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6306422"/>
            <a:ext cx="12192000" cy="546101"/>
            <a:chOff x="0" y="0"/>
            <a:chExt cx="24384000" cy="1092202"/>
          </a:xfrm>
        </p:grpSpPr>
        <p:sp>
          <p:nvSpPr>
            <p:cNvPr id="3" name="Freeform 3"/>
            <p:cNvSpPr/>
            <p:nvPr/>
          </p:nvSpPr>
          <p:spPr>
            <a:xfrm>
              <a:off x="0" y="0"/>
              <a:ext cx="24384000" cy="1092200"/>
            </a:xfrm>
            <a:custGeom>
              <a:avLst/>
              <a:gdLst/>
              <a:ahLst/>
              <a:cxnLst/>
              <a:rect l="l" t="t" r="r" b="b"/>
              <a:pathLst>
                <a:path w="24384000" h="1092200">
                  <a:moveTo>
                    <a:pt x="0" y="0"/>
                  </a:moveTo>
                  <a:lnTo>
                    <a:pt x="24384000" y="0"/>
                  </a:lnTo>
                  <a:lnTo>
                    <a:pt x="24384000" y="1092200"/>
                  </a:lnTo>
                  <a:lnTo>
                    <a:pt x="0" y="1092200"/>
                  </a:lnTo>
                  <a:close/>
                </a:path>
              </a:pathLst>
            </a:custGeom>
            <a:solidFill>
              <a:srgbClr val="00B0F0"/>
            </a:solidFill>
          </p:spPr>
          <p:txBody>
            <a:bodyPr/>
            <a:lstStyle/>
            <a:p>
              <a:endParaRPr lang="en-US" sz="1200"/>
            </a:p>
          </p:txBody>
        </p:sp>
      </p:grpSp>
      <p:pic>
        <p:nvPicPr>
          <p:cNvPr id="4" name="Picture 4"/>
          <p:cNvPicPr>
            <a:picLocks noChangeAspect="1"/>
          </p:cNvPicPr>
          <p:nvPr/>
        </p:nvPicPr>
        <p:blipFill>
          <a:blip r:embed="rId2"/>
          <a:srcRect r="971" b="1234"/>
          <a:stretch>
            <a:fillRect/>
          </a:stretch>
        </p:blipFill>
        <p:spPr>
          <a:xfrm>
            <a:off x="9608718" y="130147"/>
            <a:ext cx="2438400" cy="677333"/>
          </a:xfrm>
          <a:prstGeom prst="rect">
            <a:avLst/>
          </a:prstGeom>
        </p:spPr>
      </p:pic>
      <p:grpSp>
        <p:nvGrpSpPr>
          <p:cNvPr id="5" name="Group 5"/>
          <p:cNvGrpSpPr>
            <a:grpSpLocks noChangeAspect="1"/>
          </p:cNvGrpSpPr>
          <p:nvPr/>
        </p:nvGrpSpPr>
        <p:grpSpPr>
          <a:xfrm>
            <a:off x="0" y="6396911"/>
            <a:ext cx="12192000" cy="461089"/>
            <a:chOff x="0" y="0"/>
            <a:chExt cx="24384000" cy="922178"/>
          </a:xfrm>
        </p:grpSpPr>
        <p:sp>
          <p:nvSpPr>
            <p:cNvPr id="6" name="Freeform 6"/>
            <p:cNvSpPr/>
            <p:nvPr/>
          </p:nvSpPr>
          <p:spPr>
            <a:xfrm>
              <a:off x="0" y="0"/>
              <a:ext cx="24384000" cy="922147"/>
            </a:xfrm>
            <a:custGeom>
              <a:avLst/>
              <a:gdLst/>
              <a:ahLst/>
              <a:cxnLst/>
              <a:rect l="l" t="t" r="r" b="b"/>
              <a:pathLst>
                <a:path w="24384000" h="922147">
                  <a:moveTo>
                    <a:pt x="0" y="0"/>
                  </a:moveTo>
                  <a:lnTo>
                    <a:pt x="24384000" y="0"/>
                  </a:lnTo>
                  <a:lnTo>
                    <a:pt x="24384000" y="922147"/>
                  </a:lnTo>
                  <a:lnTo>
                    <a:pt x="0" y="922147"/>
                  </a:lnTo>
                  <a:close/>
                </a:path>
              </a:pathLst>
            </a:custGeom>
            <a:solidFill>
              <a:srgbClr val="0070C0"/>
            </a:solidFill>
          </p:spPr>
          <p:txBody>
            <a:bodyPr/>
            <a:lstStyle/>
            <a:p>
              <a:endParaRPr lang="en-US" sz="1200"/>
            </a:p>
          </p:txBody>
        </p:sp>
      </p:grpSp>
      <p:sp>
        <p:nvSpPr>
          <p:cNvPr id="7" name="TextBox 7"/>
          <p:cNvSpPr txBox="1"/>
          <p:nvPr/>
        </p:nvSpPr>
        <p:spPr>
          <a:xfrm>
            <a:off x="899161" y="6485257"/>
            <a:ext cx="2621280" cy="179536"/>
          </a:xfrm>
          <a:prstGeom prst="rect">
            <a:avLst/>
          </a:prstGeom>
        </p:spPr>
        <p:txBody>
          <a:bodyPr lIns="0" tIns="0" rIns="0" bIns="0" rtlCol="0" anchor="t">
            <a:spAutoFit/>
          </a:bodyPr>
          <a:lstStyle/>
          <a:p>
            <a:pPr>
              <a:lnSpc>
                <a:spcPts val="1441"/>
              </a:lnSpc>
            </a:pPr>
            <a:r>
              <a:rPr lang="en-US" sz="1201" spc="-47" dirty="0">
                <a:solidFill>
                  <a:srgbClr val="0070C0"/>
                </a:solidFill>
                <a:latin typeface="Open Sans"/>
              </a:rPr>
              <a:t>5/12/2022</a:t>
            </a:r>
          </a:p>
        </p:txBody>
      </p:sp>
      <p:sp>
        <p:nvSpPr>
          <p:cNvPr id="8" name="TextBox 8"/>
          <p:cNvSpPr txBox="1"/>
          <p:nvPr/>
        </p:nvSpPr>
        <p:spPr>
          <a:xfrm>
            <a:off x="8823962" y="6485257"/>
            <a:ext cx="2621280" cy="179536"/>
          </a:xfrm>
          <a:prstGeom prst="rect">
            <a:avLst/>
          </a:prstGeom>
        </p:spPr>
        <p:txBody>
          <a:bodyPr lIns="0" tIns="0" rIns="0" bIns="0" rtlCol="0" anchor="t">
            <a:spAutoFit/>
          </a:bodyPr>
          <a:lstStyle/>
          <a:p>
            <a:pPr algn="r">
              <a:lnSpc>
                <a:spcPts val="1441"/>
              </a:lnSpc>
            </a:pPr>
            <a:r>
              <a:rPr lang="en-US" sz="1201" spc="-47" dirty="0">
                <a:solidFill>
                  <a:srgbClr val="0070C0"/>
                </a:solidFill>
                <a:latin typeface="Open Sans"/>
              </a:rPr>
              <a:t>‹#›</a:t>
            </a:r>
          </a:p>
        </p:txBody>
      </p:sp>
      <p:sp>
        <p:nvSpPr>
          <p:cNvPr id="9" name="TextBox 9"/>
          <p:cNvSpPr txBox="1"/>
          <p:nvPr/>
        </p:nvSpPr>
        <p:spPr>
          <a:xfrm>
            <a:off x="3642361" y="6488770"/>
            <a:ext cx="4919479" cy="179536"/>
          </a:xfrm>
          <a:prstGeom prst="rect">
            <a:avLst/>
          </a:prstGeom>
        </p:spPr>
        <p:txBody>
          <a:bodyPr lIns="0" tIns="0" rIns="0" bIns="0" rtlCol="0" anchor="t">
            <a:spAutoFit/>
          </a:bodyPr>
          <a:lstStyle/>
          <a:p>
            <a:pPr>
              <a:lnSpc>
                <a:spcPts val="1441"/>
              </a:lnSpc>
            </a:pPr>
            <a:r>
              <a:rPr lang="en-US" sz="1201" spc="-47" dirty="0">
                <a:solidFill>
                  <a:srgbClr val="FFFFFF"/>
                </a:solidFill>
                <a:latin typeface="Open Sans"/>
              </a:rPr>
              <a:t>Prepared by Care Transformation Collaborative of RI</a:t>
            </a:r>
          </a:p>
        </p:txBody>
      </p:sp>
      <p:grpSp>
        <p:nvGrpSpPr>
          <p:cNvPr id="10" name="Group 10"/>
          <p:cNvGrpSpPr>
            <a:grpSpLocks noChangeAspect="1"/>
          </p:cNvGrpSpPr>
          <p:nvPr/>
        </p:nvGrpSpPr>
        <p:grpSpPr>
          <a:xfrm rot="-10800000">
            <a:off x="0" y="0"/>
            <a:ext cx="12192000" cy="695460"/>
            <a:chOff x="0" y="0"/>
            <a:chExt cx="24384000" cy="1390920"/>
          </a:xfrm>
        </p:grpSpPr>
        <p:sp>
          <p:nvSpPr>
            <p:cNvPr id="11" name="Freeform 11"/>
            <p:cNvSpPr/>
            <p:nvPr/>
          </p:nvSpPr>
          <p:spPr>
            <a:xfrm>
              <a:off x="0" y="0"/>
              <a:ext cx="24384000" cy="1390904"/>
            </a:xfrm>
            <a:custGeom>
              <a:avLst/>
              <a:gdLst/>
              <a:ahLst/>
              <a:cxnLst/>
              <a:rect l="l" t="t" r="r" b="b"/>
              <a:pathLst>
                <a:path w="24384000" h="1390904">
                  <a:moveTo>
                    <a:pt x="0" y="0"/>
                  </a:moveTo>
                  <a:lnTo>
                    <a:pt x="24384000" y="0"/>
                  </a:lnTo>
                  <a:lnTo>
                    <a:pt x="24384000" y="1390904"/>
                  </a:lnTo>
                  <a:lnTo>
                    <a:pt x="0" y="1390904"/>
                  </a:lnTo>
                  <a:close/>
                </a:path>
              </a:pathLst>
            </a:custGeom>
            <a:solidFill>
              <a:srgbClr val="00B0F0"/>
            </a:solidFill>
          </p:spPr>
          <p:txBody>
            <a:bodyPr/>
            <a:lstStyle/>
            <a:p>
              <a:endParaRPr lang="en-US" sz="1200"/>
            </a:p>
          </p:txBody>
        </p:sp>
      </p:grpSp>
      <p:grpSp>
        <p:nvGrpSpPr>
          <p:cNvPr id="12" name="Group 12"/>
          <p:cNvGrpSpPr>
            <a:grpSpLocks noChangeAspect="1"/>
          </p:cNvGrpSpPr>
          <p:nvPr/>
        </p:nvGrpSpPr>
        <p:grpSpPr>
          <a:xfrm>
            <a:off x="6215" y="73090"/>
            <a:ext cx="12192000" cy="721218"/>
            <a:chOff x="0" y="0"/>
            <a:chExt cx="24384000" cy="1442436"/>
          </a:xfrm>
        </p:grpSpPr>
        <p:sp>
          <p:nvSpPr>
            <p:cNvPr id="13" name="Freeform 13"/>
            <p:cNvSpPr/>
            <p:nvPr/>
          </p:nvSpPr>
          <p:spPr>
            <a:xfrm>
              <a:off x="0" y="0"/>
              <a:ext cx="24384000" cy="1442466"/>
            </a:xfrm>
            <a:custGeom>
              <a:avLst/>
              <a:gdLst/>
              <a:ahLst/>
              <a:cxnLst/>
              <a:rect l="l" t="t" r="r" b="b"/>
              <a:pathLst>
                <a:path w="24384000" h="1442466">
                  <a:moveTo>
                    <a:pt x="0" y="0"/>
                  </a:moveTo>
                  <a:lnTo>
                    <a:pt x="24384000" y="0"/>
                  </a:lnTo>
                  <a:lnTo>
                    <a:pt x="24384000" y="1442466"/>
                  </a:lnTo>
                  <a:lnTo>
                    <a:pt x="0" y="1442466"/>
                  </a:lnTo>
                  <a:close/>
                </a:path>
              </a:pathLst>
            </a:custGeom>
            <a:solidFill>
              <a:srgbClr val="0070C0"/>
            </a:solidFill>
          </p:spPr>
          <p:txBody>
            <a:bodyPr/>
            <a:lstStyle/>
            <a:p>
              <a:endParaRPr lang="en-US" sz="1200"/>
            </a:p>
          </p:txBody>
        </p:sp>
      </p:grpSp>
      <p:grpSp>
        <p:nvGrpSpPr>
          <p:cNvPr id="14" name="Group 14"/>
          <p:cNvGrpSpPr>
            <a:grpSpLocks noChangeAspect="1"/>
          </p:cNvGrpSpPr>
          <p:nvPr/>
        </p:nvGrpSpPr>
        <p:grpSpPr>
          <a:xfrm>
            <a:off x="0" y="6297770"/>
            <a:ext cx="12192000" cy="560232"/>
            <a:chOff x="0" y="0"/>
            <a:chExt cx="24384000" cy="1120464"/>
          </a:xfrm>
        </p:grpSpPr>
        <p:sp>
          <p:nvSpPr>
            <p:cNvPr id="15" name="Freeform 15"/>
            <p:cNvSpPr/>
            <p:nvPr/>
          </p:nvSpPr>
          <p:spPr>
            <a:xfrm>
              <a:off x="0" y="0"/>
              <a:ext cx="24384000" cy="1120521"/>
            </a:xfrm>
            <a:custGeom>
              <a:avLst/>
              <a:gdLst/>
              <a:ahLst/>
              <a:cxnLst/>
              <a:rect l="l" t="t" r="r" b="b"/>
              <a:pathLst>
                <a:path w="24384000" h="1120521">
                  <a:moveTo>
                    <a:pt x="0" y="0"/>
                  </a:moveTo>
                  <a:lnTo>
                    <a:pt x="24384000" y="0"/>
                  </a:lnTo>
                  <a:lnTo>
                    <a:pt x="24384000" y="1120521"/>
                  </a:lnTo>
                  <a:lnTo>
                    <a:pt x="0" y="1120521"/>
                  </a:lnTo>
                  <a:close/>
                </a:path>
              </a:pathLst>
            </a:custGeom>
            <a:solidFill>
              <a:srgbClr val="F7B31D"/>
            </a:solidFill>
          </p:spPr>
          <p:txBody>
            <a:bodyPr/>
            <a:lstStyle/>
            <a:p>
              <a:endParaRPr lang="en-US" sz="1200"/>
            </a:p>
          </p:txBody>
        </p:sp>
      </p:grpSp>
      <p:pic>
        <p:nvPicPr>
          <p:cNvPr id="16" name="Picture 16"/>
          <p:cNvPicPr>
            <a:picLocks noChangeAspect="1"/>
          </p:cNvPicPr>
          <p:nvPr/>
        </p:nvPicPr>
        <p:blipFill>
          <a:blip r:embed="rId2"/>
          <a:srcRect r="83" b="349"/>
          <a:stretch>
            <a:fillRect/>
          </a:stretch>
        </p:blipFill>
        <p:spPr>
          <a:xfrm>
            <a:off x="3556007" y="921308"/>
            <a:ext cx="5079987" cy="1411106"/>
          </a:xfrm>
          <a:prstGeom prst="rect">
            <a:avLst/>
          </a:prstGeom>
        </p:spPr>
      </p:pic>
      <p:sp>
        <p:nvSpPr>
          <p:cNvPr id="17" name="TextBox 17"/>
          <p:cNvSpPr txBox="1"/>
          <p:nvPr/>
        </p:nvSpPr>
        <p:spPr>
          <a:xfrm>
            <a:off x="3858703" y="6458061"/>
            <a:ext cx="4777291" cy="239681"/>
          </a:xfrm>
          <a:prstGeom prst="rect">
            <a:avLst/>
          </a:prstGeom>
        </p:spPr>
        <p:txBody>
          <a:bodyPr lIns="0" tIns="0" rIns="0" bIns="0" rtlCol="0" anchor="t">
            <a:spAutoFit/>
          </a:bodyPr>
          <a:lstStyle/>
          <a:p>
            <a:pPr>
              <a:lnSpc>
                <a:spcPts val="2015"/>
              </a:lnSpc>
            </a:pPr>
            <a:r>
              <a:rPr lang="en-US" sz="1399" spc="21" dirty="0">
                <a:solidFill>
                  <a:srgbClr val="0070C0"/>
                </a:solidFill>
                <a:latin typeface="+mj-lt"/>
              </a:rPr>
              <a:t>Care Transformation Collaborative of Rhode Island</a:t>
            </a:r>
          </a:p>
        </p:txBody>
      </p:sp>
      <p:sp>
        <p:nvSpPr>
          <p:cNvPr id="18" name="TextBox 18"/>
          <p:cNvSpPr txBox="1"/>
          <p:nvPr/>
        </p:nvSpPr>
        <p:spPr>
          <a:xfrm>
            <a:off x="679316" y="3771448"/>
            <a:ext cx="10807969" cy="474489"/>
          </a:xfrm>
          <a:prstGeom prst="rect">
            <a:avLst/>
          </a:prstGeom>
        </p:spPr>
        <p:txBody>
          <a:bodyPr lIns="0" tIns="0" rIns="0" bIns="0" rtlCol="0" anchor="t">
            <a:spAutoFit/>
          </a:bodyPr>
          <a:lstStyle/>
          <a:p>
            <a:pPr>
              <a:lnSpc>
                <a:spcPts val="3670"/>
              </a:lnSpc>
            </a:pPr>
            <a:r>
              <a:rPr lang="en-US" sz="3398" b="1" spc="-135" dirty="0">
                <a:solidFill>
                  <a:srgbClr val="0070C0"/>
                </a:solidFill>
              </a:rPr>
              <a:t>Demographic Data Collection Pilot Opportunity </a:t>
            </a:r>
          </a:p>
        </p:txBody>
      </p:sp>
      <p:sp>
        <p:nvSpPr>
          <p:cNvPr id="19" name="TextBox 19"/>
          <p:cNvSpPr txBox="1"/>
          <p:nvPr/>
        </p:nvSpPr>
        <p:spPr>
          <a:xfrm>
            <a:off x="698231" y="4514045"/>
            <a:ext cx="10807969" cy="349968"/>
          </a:xfrm>
          <a:prstGeom prst="rect">
            <a:avLst/>
          </a:prstGeom>
        </p:spPr>
        <p:txBody>
          <a:bodyPr lIns="0" tIns="0" rIns="0" bIns="0" rtlCol="0" anchor="t">
            <a:spAutoFit/>
          </a:bodyPr>
          <a:lstStyle/>
          <a:p>
            <a:pPr>
              <a:lnSpc>
                <a:spcPts val="2661"/>
              </a:lnSpc>
            </a:pPr>
            <a:r>
              <a:rPr lang="en-US" sz="2667" spc="-98" dirty="0">
                <a:solidFill>
                  <a:srgbClr val="0070C0"/>
                </a:solidFill>
                <a:latin typeface="+mj-lt"/>
              </a:rPr>
              <a:t>Breakfast of Champions 12 8 23</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p:cNvSpPr>
          <p:nvPr>
            <p:ph type="title"/>
          </p:nvPr>
        </p:nvSpPr>
        <p:spPr>
          <a:xfrm>
            <a:off x="313509" y="194674"/>
            <a:ext cx="11878491" cy="1518047"/>
          </a:xfrm>
          <a:prstGeom prst="rect">
            <a:avLst/>
          </a:prstGeom>
        </p:spPr>
        <p:txBody>
          <a:bodyPr>
            <a:normAutofit/>
          </a:bodyPr>
          <a:lstStyle>
            <a:lvl1pPr>
              <a:defRPr>
                <a:latin typeface="Marker Felt"/>
                <a:ea typeface="Marker Felt"/>
                <a:cs typeface="Marker Felt"/>
                <a:sym typeface="Marker Felt"/>
              </a:defRPr>
            </a:lvl1pPr>
          </a:lstStyle>
          <a:p>
            <a:pPr algn="l"/>
            <a:r>
              <a:rPr lang="en-US" sz="4400" b="1" dirty="0">
                <a:latin typeface="Georgia" charset="0"/>
                <a:ea typeface="Georgia" charset="0"/>
                <a:cs typeface="Georgia" charset="0"/>
              </a:rPr>
              <a:t>Elements of GAC: Medical Affirmation</a:t>
            </a:r>
          </a:p>
        </p:txBody>
      </p:sp>
      <p:graphicFrame>
        <p:nvGraphicFramePr>
          <p:cNvPr id="4" name="Table 3">
            <a:extLst>
              <a:ext uri="{FF2B5EF4-FFF2-40B4-BE49-F238E27FC236}">
                <a16:creationId xmlns:a16="http://schemas.microsoft.com/office/drawing/2014/main" id="{61799D7C-EB59-D621-DE25-471FE29F7F4D}"/>
              </a:ext>
            </a:extLst>
          </p:cNvPr>
          <p:cNvGraphicFramePr>
            <a:graphicFrameLocks noGrp="1"/>
          </p:cNvGraphicFramePr>
          <p:nvPr/>
        </p:nvGraphicFramePr>
        <p:xfrm>
          <a:off x="1474871" y="1621237"/>
          <a:ext cx="9555767" cy="4458811"/>
        </p:xfrm>
        <a:graphic>
          <a:graphicData uri="http://schemas.openxmlformats.org/drawingml/2006/table">
            <a:tbl>
              <a:tblPr firstRow="1" firstCol="1" bandRow="1">
                <a:tableStyleId>{5C22544A-7EE6-4342-B048-85BDC9FD1C3A}</a:tableStyleId>
              </a:tblPr>
              <a:tblGrid>
                <a:gridCol w="1636025">
                  <a:extLst>
                    <a:ext uri="{9D8B030D-6E8A-4147-A177-3AD203B41FA5}">
                      <a16:colId xmlns:a16="http://schemas.microsoft.com/office/drawing/2014/main" val="20000"/>
                    </a:ext>
                  </a:extLst>
                </a:gridCol>
                <a:gridCol w="3424835">
                  <a:extLst>
                    <a:ext uri="{9D8B030D-6E8A-4147-A177-3AD203B41FA5}">
                      <a16:colId xmlns:a16="http://schemas.microsoft.com/office/drawing/2014/main" val="20001"/>
                    </a:ext>
                  </a:extLst>
                </a:gridCol>
                <a:gridCol w="2533440">
                  <a:extLst>
                    <a:ext uri="{9D8B030D-6E8A-4147-A177-3AD203B41FA5}">
                      <a16:colId xmlns:a16="http://schemas.microsoft.com/office/drawing/2014/main" val="20002"/>
                    </a:ext>
                  </a:extLst>
                </a:gridCol>
                <a:gridCol w="1961467">
                  <a:extLst>
                    <a:ext uri="{9D8B030D-6E8A-4147-A177-3AD203B41FA5}">
                      <a16:colId xmlns:a16="http://schemas.microsoft.com/office/drawing/2014/main" val="20003"/>
                    </a:ext>
                  </a:extLst>
                </a:gridCol>
              </a:tblGrid>
              <a:tr h="304800">
                <a:tc>
                  <a:txBody>
                    <a:bodyPr/>
                    <a:lstStyle/>
                    <a:p>
                      <a:pPr marL="0" marR="0">
                        <a:spcBef>
                          <a:spcPts val="0"/>
                        </a:spcBef>
                        <a:spcAft>
                          <a:spcPts val="0"/>
                        </a:spcAft>
                      </a:pPr>
                      <a:r>
                        <a:rPr lang="en-US" sz="2000" dirty="0">
                          <a:solidFill>
                            <a:schemeClr val="tx1"/>
                          </a:solidFill>
                          <a:effectLst/>
                          <a:latin typeface="Georgia" charset="0"/>
                          <a:ea typeface="Georgia" charset="0"/>
                          <a:cs typeface="Georgia" charset="0"/>
                        </a:rPr>
                        <a:t> </a:t>
                      </a:r>
                    </a:p>
                  </a:txBody>
                  <a:tcPr marL="45327" marR="45327"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2000" dirty="0">
                          <a:solidFill>
                            <a:schemeClr val="tx1"/>
                          </a:solidFill>
                          <a:effectLst/>
                          <a:latin typeface="Georgia" charset="0"/>
                          <a:ea typeface="Georgia" charset="0"/>
                          <a:cs typeface="Georgia" charset="0"/>
                        </a:rPr>
                        <a:t>Definition</a:t>
                      </a:r>
                    </a:p>
                  </a:txBody>
                  <a:tcPr marL="45327" marR="45327"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2000" dirty="0">
                          <a:solidFill>
                            <a:schemeClr val="tx1"/>
                          </a:solidFill>
                          <a:effectLst/>
                          <a:latin typeface="Georgia" charset="0"/>
                          <a:ea typeface="Georgia" charset="0"/>
                          <a:cs typeface="Georgia" charset="0"/>
                        </a:rPr>
                        <a:t>Age</a:t>
                      </a:r>
                    </a:p>
                  </a:txBody>
                  <a:tcPr marL="45327" marR="45327"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2000" dirty="0">
                          <a:solidFill>
                            <a:schemeClr val="tx1"/>
                          </a:solidFill>
                          <a:effectLst/>
                          <a:latin typeface="Georgia" charset="0"/>
                          <a:ea typeface="Georgia" charset="0"/>
                          <a:cs typeface="Georgia" charset="0"/>
                        </a:rPr>
                        <a:t>Reversibility</a:t>
                      </a:r>
                    </a:p>
                  </a:txBody>
                  <a:tcPr marL="45327" marR="45327"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735931">
                <a:tc>
                  <a:txBody>
                    <a:bodyPr/>
                    <a:lstStyle/>
                    <a:p>
                      <a:pPr marL="0" marR="0">
                        <a:spcBef>
                          <a:spcPts val="0"/>
                        </a:spcBef>
                        <a:spcAft>
                          <a:spcPts val="0"/>
                        </a:spcAft>
                      </a:pPr>
                      <a:r>
                        <a:rPr lang="en-US" sz="2300" dirty="0">
                          <a:solidFill>
                            <a:schemeClr val="tx1"/>
                          </a:solidFill>
                          <a:effectLst/>
                          <a:latin typeface="Georgia" charset="0"/>
                          <a:ea typeface="Georgia" charset="0"/>
                          <a:cs typeface="Georgia" charset="0"/>
                        </a:rPr>
                        <a:t>Puberty blockers</a:t>
                      </a:r>
                    </a:p>
                  </a:txBody>
                  <a:tcPr marL="45327" marR="45327"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2300" dirty="0">
                          <a:solidFill>
                            <a:schemeClr val="tx1"/>
                          </a:solidFill>
                          <a:effectLst/>
                          <a:latin typeface="Georgia" charset="0"/>
                          <a:ea typeface="Georgia" charset="0"/>
                          <a:cs typeface="Georgia" charset="0"/>
                        </a:rPr>
                        <a:t>Gonadotropin-releasing hormone analogs such as leuprolide and histrelin</a:t>
                      </a:r>
                    </a:p>
                    <a:p>
                      <a:pPr marL="0" marR="0">
                        <a:spcBef>
                          <a:spcPts val="0"/>
                        </a:spcBef>
                        <a:spcAft>
                          <a:spcPts val="0"/>
                        </a:spcAft>
                      </a:pPr>
                      <a:endParaRPr lang="en-US" sz="2300" dirty="0">
                        <a:solidFill>
                          <a:schemeClr val="tx1"/>
                        </a:solidFill>
                        <a:effectLst/>
                        <a:latin typeface="Georgia" charset="0"/>
                        <a:ea typeface="Georgia" charset="0"/>
                        <a:cs typeface="Georgia" charset="0"/>
                      </a:endParaRPr>
                    </a:p>
                  </a:txBody>
                  <a:tcPr marL="45327" marR="45327"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900" dirty="0">
                          <a:solidFill>
                            <a:schemeClr val="tx1"/>
                          </a:solidFill>
                          <a:effectLst/>
                          <a:latin typeface="Georgia" charset="0"/>
                          <a:ea typeface="Georgia" charset="0"/>
                          <a:cs typeface="Georgia" charset="0"/>
                        </a:rPr>
                        <a:t>Early Adolescence.  Limited benefit after Tanner 5, &amp; WPATH</a:t>
                      </a:r>
                      <a:r>
                        <a:rPr lang="en-US" sz="1900" baseline="0" dirty="0">
                          <a:solidFill>
                            <a:schemeClr val="tx1"/>
                          </a:solidFill>
                          <a:effectLst/>
                          <a:latin typeface="Georgia" charset="0"/>
                          <a:ea typeface="Georgia" charset="0"/>
                          <a:cs typeface="Georgia" charset="0"/>
                        </a:rPr>
                        <a:t> </a:t>
                      </a:r>
                      <a:r>
                        <a:rPr lang="en-US" sz="1900" dirty="0">
                          <a:solidFill>
                            <a:schemeClr val="tx1"/>
                          </a:solidFill>
                          <a:effectLst/>
                          <a:latin typeface="Georgia" charset="0"/>
                          <a:ea typeface="Georgia" charset="0"/>
                          <a:cs typeface="Georgia" charset="0"/>
                        </a:rPr>
                        <a:t>recommends not using after age 16.</a:t>
                      </a:r>
                    </a:p>
                  </a:txBody>
                  <a:tcPr marL="45327" marR="45327"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2300" dirty="0">
                          <a:solidFill>
                            <a:schemeClr val="tx1"/>
                          </a:solidFill>
                          <a:effectLst/>
                          <a:latin typeface="Georgia" charset="0"/>
                          <a:ea typeface="Georgia" charset="0"/>
                          <a:cs typeface="Georgia" charset="0"/>
                        </a:rPr>
                        <a:t>Reversible</a:t>
                      </a:r>
                    </a:p>
                  </a:txBody>
                  <a:tcPr marL="45327" marR="45327"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418080">
                <a:tc>
                  <a:txBody>
                    <a:bodyPr/>
                    <a:lstStyle/>
                    <a:p>
                      <a:pPr marL="0" marR="0">
                        <a:spcBef>
                          <a:spcPts val="0"/>
                        </a:spcBef>
                        <a:spcAft>
                          <a:spcPts val="0"/>
                        </a:spcAft>
                      </a:pPr>
                      <a:r>
                        <a:rPr lang="en-US" sz="2300" dirty="0">
                          <a:solidFill>
                            <a:schemeClr val="tx1"/>
                          </a:solidFill>
                          <a:effectLst/>
                          <a:latin typeface="Georgia" charset="0"/>
                          <a:ea typeface="Georgia" charset="0"/>
                          <a:cs typeface="Georgia" charset="0"/>
                        </a:rPr>
                        <a:t>Gender affirming hormone therapy</a:t>
                      </a:r>
                    </a:p>
                  </a:txBody>
                  <a:tcPr marL="45327" marR="45327"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2300" dirty="0">
                          <a:solidFill>
                            <a:schemeClr val="tx1"/>
                          </a:solidFill>
                          <a:effectLst/>
                          <a:latin typeface="Georgia" charset="0"/>
                          <a:ea typeface="Georgia" charset="0"/>
                          <a:cs typeface="Georgia" charset="0"/>
                        </a:rPr>
                        <a:t>• Testosterone (assigned female at birth &amp; masculinizing)</a:t>
                      </a:r>
                    </a:p>
                    <a:p>
                      <a:pPr marL="0" marR="0">
                        <a:spcBef>
                          <a:spcPts val="0"/>
                        </a:spcBef>
                        <a:spcAft>
                          <a:spcPts val="0"/>
                        </a:spcAft>
                      </a:pPr>
                      <a:r>
                        <a:rPr lang="en-US" sz="2300" dirty="0">
                          <a:solidFill>
                            <a:schemeClr val="tx1"/>
                          </a:solidFill>
                          <a:effectLst/>
                          <a:latin typeface="Georgia" charset="0"/>
                          <a:ea typeface="Georgia" charset="0"/>
                          <a:cs typeface="Georgia" charset="0"/>
                        </a:rPr>
                        <a:t>• Estrogen plus androgen inhibitor (assigned male at birth and feminizing)</a:t>
                      </a:r>
                    </a:p>
                  </a:txBody>
                  <a:tcPr marL="45327" marR="45327"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2300" dirty="0">
                          <a:solidFill>
                            <a:schemeClr val="tx1"/>
                          </a:solidFill>
                          <a:effectLst/>
                          <a:latin typeface="Georgia" charset="0"/>
                          <a:ea typeface="Georgia" charset="0"/>
                          <a:cs typeface="Georgia" charset="0"/>
                        </a:rPr>
                        <a:t>Early Adolescence</a:t>
                      </a:r>
                      <a:r>
                        <a:rPr lang="en-US" sz="2300" baseline="0" dirty="0">
                          <a:solidFill>
                            <a:schemeClr val="tx1"/>
                          </a:solidFill>
                          <a:effectLst/>
                          <a:latin typeface="Georgia" charset="0"/>
                          <a:ea typeface="Georgia" charset="0"/>
                          <a:cs typeface="Georgia" charset="0"/>
                        </a:rPr>
                        <a:t> on</a:t>
                      </a:r>
                      <a:endParaRPr lang="en-US" sz="2300" dirty="0">
                        <a:solidFill>
                          <a:schemeClr val="tx1"/>
                        </a:solidFill>
                        <a:effectLst/>
                        <a:latin typeface="Georgia" charset="0"/>
                        <a:ea typeface="Georgia" charset="0"/>
                        <a:cs typeface="Georgia" charset="0"/>
                      </a:endParaRPr>
                    </a:p>
                  </a:txBody>
                  <a:tcPr marL="45327" marR="45327"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2300" dirty="0">
                          <a:solidFill>
                            <a:schemeClr val="tx1"/>
                          </a:solidFill>
                          <a:effectLst/>
                          <a:latin typeface="Georgia" charset="0"/>
                          <a:ea typeface="Georgia" charset="0"/>
                          <a:cs typeface="Georgia" charset="0"/>
                        </a:rPr>
                        <a:t>Partially Reversible</a:t>
                      </a:r>
                    </a:p>
                    <a:p>
                      <a:pPr marL="0" marR="0">
                        <a:spcBef>
                          <a:spcPts val="0"/>
                        </a:spcBef>
                        <a:spcAft>
                          <a:spcPts val="0"/>
                        </a:spcAft>
                      </a:pPr>
                      <a:r>
                        <a:rPr lang="en-US" sz="2300" dirty="0">
                          <a:solidFill>
                            <a:schemeClr val="tx1"/>
                          </a:solidFill>
                          <a:effectLst/>
                          <a:latin typeface="Georgia" charset="0"/>
                          <a:ea typeface="Georgia" charset="0"/>
                          <a:cs typeface="Georgia" charset="0"/>
                        </a:rPr>
                        <a:t> </a:t>
                      </a:r>
                    </a:p>
                  </a:txBody>
                  <a:tcPr marL="45327" marR="45327"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5" name="Slide Number Placeholder 2">
            <a:extLst>
              <a:ext uri="{FF2B5EF4-FFF2-40B4-BE49-F238E27FC236}">
                <a16:creationId xmlns:a16="http://schemas.microsoft.com/office/drawing/2014/main" id="{09BF455C-C462-6A41-F573-074F64799366}"/>
              </a:ext>
            </a:extLst>
          </p:cNvPr>
          <p:cNvSpPr txBox="1">
            <a:spLocks/>
          </p:cNvSpPr>
          <p:nvPr/>
        </p:nvSpPr>
        <p:spPr>
          <a:xfrm>
            <a:off x="8875735"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r>
              <a:rPr lang="en-US" dirty="0">
                <a:solidFill>
                  <a:prstClr val="black">
                    <a:tint val="75000"/>
                  </a:prstClr>
                </a:solidFill>
                <a:latin typeface="Calibri"/>
              </a:rPr>
              <a:t>/14</a:t>
            </a:r>
          </a:p>
        </p:txBody>
      </p:sp>
    </p:spTree>
    <p:extLst>
      <p:ext uri="{BB962C8B-B14F-4D97-AF65-F5344CB8AC3E}">
        <p14:creationId xmlns:p14="http://schemas.microsoft.com/office/powerpoint/2010/main" val="383946603"/>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p:cNvSpPr>
          <p:nvPr>
            <p:ph type="title"/>
          </p:nvPr>
        </p:nvSpPr>
        <p:spPr>
          <a:xfrm>
            <a:off x="313509" y="194674"/>
            <a:ext cx="11878491" cy="1518047"/>
          </a:xfrm>
          <a:prstGeom prst="rect">
            <a:avLst/>
          </a:prstGeom>
        </p:spPr>
        <p:txBody>
          <a:bodyPr>
            <a:normAutofit/>
          </a:bodyPr>
          <a:lstStyle>
            <a:lvl1pPr>
              <a:defRPr>
                <a:latin typeface="Marker Felt"/>
                <a:ea typeface="Marker Felt"/>
                <a:cs typeface="Marker Felt"/>
                <a:sym typeface="Marker Felt"/>
              </a:defRPr>
            </a:lvl1pPr>
          </a:lstStyle>
          <a:p>
            <a:pPr algn="l"/>
            <a:r>
              <a:rPr lang="en-US" sz="4400" b="1" dirty="0">
                <a:latin typeface="Georgia" charset="0"/>
                <a:ea typeface="Georgia" charset="0"/>
                <a:cs typeface="Georgia" charset="0"/>
              </a:rPr>
              <a:t>Elements of GAC: Medical Affirmation</a:t>
            </a:r>
          </a:p>
        </p:txBody>
      </p:sp>
      <p:sp>
        <p:nvSpPr>
          <p:cNvPr id="3" name="Slide Number Placeholder 2">
            <a:extLst>
              <a:ext uri="{FF2B5EF4-FFF2-40B4-BE49-F238E27FC236}">
                <a16:creationId xmlns:a16="http://schemas.microsoft.com/office/drawing/2014/main" id="{0D5423B9-630F-DD45-98D0-BD563384FD26}"/>
              </a:ext>
            </a:extLst>
          </p:cNvPr>
          <p:cNvSpPr>
            <a:spLocks noGrp="1"/>
          </p:cNvSpPr>
          <p:nvPr>
            <p:ph type="sldNum" sz="quarter" idx="2"/>
          </p:nvPr>
        </p:nvSpPr>
        <p:spPr/>
        <p:txBody>
          <a:bodyPr/>
          <a:lstStyle/>
          <a:p>
            <a:pPr defTabSz="609585"/>
            <a:fld id="{86CB4B4D-7CA3-9044-876B-883B54F8677D}" type="slidenum">
              <a:rPr lang="en-US" sz="2400">
                <a:solidFill>
                  <a:prstClr val="black"/>
                </a:solidFill>
                <a:latin typeface="Calibri"/>
              </a:rPr>
              <a:pPr defTabSz="609585"/>
              <a:t>61</a:t>
            </a:fld>
            <a:endParaRPr lang="en-US" sz="2400">
              <a:solidFill>
                <a:prstClr val="black"/>
              </a:solidFill>
              <a:latin typeface="Calibri"/>
            </a:endParaRPr>
          </a:p>
        </p:txBody>
      </p:sp>
      <p:sp>
        <p:nvSpPr>
          <p:cNvPr id="5" name="Slide Number Placeholder 2">
            <a:extLst>
              <a:ext uri="{FF2B5EF4-FFF2-40B4-BE49-F238E27FC236}">
                <a16:creationId xmlns:a16="http://schemas.microsoft.com/office/drawing/2014/main" id="{09BF455C-C462-6A41-F573-074F64799366}"/>
              </a:ext>
            </a:extLst>
          </p:cNvPr>
          <p:cNvSpPr txBox="1">
            <a:spLocks/>
          </p:cNvSpPr>
          <p:nvPr/>
        </p:nvSpPr>
        <p:spPr>
          <a:xfrm>
            <a:off x="8875735"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r>
              <a:rPr lang="en-US" dirty="0">
                <a:solidFill>
                  <a:prstClr val="black">
                    <a:tint val="75000"/>
                  </a:prstClr>
                </a:solidFill>
                <a:latin typeface="Calibri"/>
              </a:rPr>
              <a:t>/14</a:t>
            </a:r>
          </a:p>
        </p:txBody>
      </p:sp>
      <p:graphicFrame>
        <p:nvGraphicFramePr>
          <p:cNvPr id="6" name="Table 324">
            <a:extLst>
              <a:ext uri="{FF2B5EF4-FFF2-40B4-BE49-F238E27FC236}">
                <a16:creationId xmlns:a16="http://schemas.microsoft.com/office/drawing/2014/main" id="{2A1097ED-F5C7-C099-AA54-B04887C79E56}"/>
              </a:ext>
            </a:extLst>
          </p:cNvPr>
          <p:cNvGraphicFramePr/>
          <p:nvPr/>
        </p:nvGraphicFramePr>
        <p:xfrm>
          <a:off x="2081778" y="2259716"/>
          <a:ext cx="7900423" cy="3605731"/>
        </p:xfrm>
        <a:graphic>
          <a:graphicData uri="http://schemas.openxmlformats.org/drawingml/2006/table">
            <a:tbl>
              <a:tblPr firstRow="1" firstCol="1"/>
              <a:tblGrid>
                <a:gridCol w="2633475">
                  <a:extLst>
                    <a:ext uri="{9D8B030D-6E8A-4147-A177-3AD203B41FA5}">
                      <a16:colId xmlns:a16="http://schemas.microsoft.com/office/drawing/2014/main" val="20000"/>
                    </a:ext>
                  </a:extLst>
                </a:gridCol>
                <a:gridCol w="2565416">
                  <a:extLst>
                    <a:ext uri="{9D8B030D-6E8A-4147-A177-3AD203B41FA5}">
                      <a16:colId xmlns:a16="http://schemas.microsoft.com/office/drawing/2014/main" val="20001"/>
                    </a:ext>
                  </a:extLst>
                </a:gridCol>
                <a:gridCol w="2701532">
                  <a:extLst>
                    <a:ext uri="{9D8B030D-6E8A-4147-A177-3AD203B41FA5}">
                      <a16:colId xmlns:a16="http://schemas.microsoft.com/office/drawing/2014/main" val="20002"/>
                    </a:ext>
                  </a:extLst>
                </a:gridCol>
              </a:tblGrid>
              <a:tr h="392055">
                <a:tc>
                  <a:txBody>
                    <a:bodyPr/>
                    <a:lstStyle/>
                    <a:p>
                      <a:pPr defTabSz="914400">
                        <a:defRPr sz="2200"/>
                      </a:pPr>
                      <a:endParaRPr sz="1500"/>
                    </a:p>
                  </a:txBody>
                  <a:tcPr marL="35719" marR="35719" marT="35719" marB="35719" anchor="ctr" horzOverflow="overflow">
                    <a:lnL w="0">
                      <a:miter lim="400000"/>
                    </a:lnL>
                    <a:lnT w="0">
                      <a:miter lim="400000"/>
                    </a:lnT>
                    <a:solidFill>
                      <a:schemeClr val="bg1"/>
                    </a:solidFill>
                  </a:tcPr>
                </a:tc>
                <a:tc>
                  <a:txBody>
                    <a:bodyPr/>
                    <a:lstStyle/>
                    <a:p>
                      <a:pPr defTabSz="914400">
                        <a:defRPr>
                          <a:solidFill>
                            <a:srgbClr val="000000"/>
                          </a:solidFill>
                        </a:defRPr>
                      </a:pPr>
                      <a:r>
                        <a:rPr sz="1500" dirty="0">
                          <a:solidFill>
                            <a:srgbClr val="FFFFFF"/>
                          </a:solidFill>
                        </a:rPr>
                        <a:t>Onset</a:t>
                      </a:r>
                    </a:p>
                  </a:txBody>
                  <a:tcPr marL="35719" marR="35719" marT="35719" marB="35719" anchor="ctr" horzOverflow="overflow">
                    <a:lnT w="0">
                      <a:miter lim="400000"/>
                    </a:lnT>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tcPr>
                </a:tc>
                <a:tc>
                  <a:txBody>
                    <a:bodyPr/>
                    <a:lstStyle/>
                    <a:p>
                      <a:pPr defTabSz="914400">
                        <a:defRPr>
                          <a:solidFill>
                            <a:srgbClr val="000000"/>
                          </a:solidFill>
                        </a:defRPr>
                      </a:pPr>
                      <a:r>
                        <a:rPr sz="1500" dirty="0">
                          <a:solidFill>
                            <a:srgbClr val="FFFFFF"/>
                          </a:solidFill>
                        </a:rPr>
                        <a:t>Max Change</a:t>
                      </a:r>
                    </a:p>
                  </a:txBody>
                  <a:tcPr marL="35719" marR="35719" marT="35719" marB="35719" anchor="ctr" horzOverflow="overflow">
                    <a:lnR w="12700">
                      <a:solidFill>
                        <a:srgbClr val="D6D6D6"/>
                      </a:solidFill>
                      <a:miter lim="400000"/>
                    </a:lnR>
                    <a:lnT w="0">
                      <a:miter lim="400000"/>
                    </a:lnT>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tcPr>
                </a:tc>
                <a:extLst>
                  <a:ext uri="{0D108BD9-81ED-4DB2-BD59-A6C34878D82A}">
                    <a16:rowId xmlns:a16="http://schemas.microsoft.com/office/drawing/2014/main" val="10000"/>
                  </a:ext>
                </a:extLst>
              </a:tr>
              <a:tr h="427143">
                <a:tc>
                  <a:txBody>
                    <a:bodyPr/>
                    <a:lstStyle/>
                    <a:p>
                      <a:pPr defTabSz="914400">
                        <a:defRPr>
                          <a:solidFill>
                            <a:srgbClr val="000000"/>
                          </a:solidFill>
                        </a:defRPr>
                      </a:pPr>
                      <a:r>
                        <a:rPr sz="1500" dirty="0">
                          <a:solidFill>
                            <a:schemeClr val="tx1"/>
                          </a:solidFill>
                        </a:rPr>
                        <a:t>Decreased Libido &amp; Erections</a:t>
                      </a:r>
                    </a:p>
                  </a:txBody>
                  <a:tcPr marL="35719" marR="35719" marT="35719" marB="35719" anchor="ctr" horzOverflow="overflow">
                    <a:lnL w="0">
                      <a:miter lim="400000"/>
                    </a:lnL>
                    <a:gradFill flip="none" rotWithShape="1">
                      <a:gsLst>
                        <a:gs pos="0">
                          <a:srgbClr val="FF8AD8"/>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defTabSz="914400">
                        <a:defRPr>
                          <a:solidFill>
                            <a:srgbClr val="000000"/>
                          </a:solidFill>
                        </a:defRPr>
                      </a:pPr>
                      <a:r>
                        <a:rPr sz="1500" dirty="0">
                          <a:solidFill>
                            <a:schemeClr val="tx1"/>
                          </a:solidFill>
                        </a:rPr>
                        <a:t>1-3 months</a:t>
                      </a:r>
                    </a:p>
                  </a:txBody>
                  <a:tcPr marL="35719" marR="35719" marT="35719" marB="35719" anchor="ctr" horzOverflow="overflow">
                    <a:solidFill>
                      <a:srgbClr val="FF8AD8">
                        <a:alpha val="30980"/>
                      </a:srgbClr>
                    </a:solidFill>
                  </a:tcPr>
                </a:tc>
                <a:tc>
                  <a:txBody>
                    <a:bodyPr/>
                    <a:lstStyle/>
                    <a:p>
                      <a:pPr defTabSz="914400">
                        <a:defRPr>
                          <a:solidFill>
                            <a:srgbClr val="000000"/>
                          </a:solidFill>
                        </a:defRPr>
                      </a:pPr>
                      <a:r>
                        <a:rPr sz="1500" dirty="0">
                          <a:solidFill>
                            <a:schemeClr val="tx1"/>
                          </a:solidFill>
                        </a:rPr>
                        <a:t>3-6 months</a:t>
                      </a:r>
                    </a:p>
                  </a:txBody>
                  <a:tcPr marL="35719" marR="35719" marT="35719" marB="35719" anchor="ctr" horzOverflow="overflow">
                    <a:lnR w="12700">
                      <a:solidFill>
                        <a:srgbClr val="D6D6D6"/>
                      </a:solidFill>
                      <a:miter lim="400000"/>
                    </a:lnR>
                    <a:solidFill>
                      <a:srgbClr val="FF8AD8">
                        <a:alpha val="30980"/>
                      </a:srgbClr>
                    </a:solidFill>
                  </a:tcPr>
                </a:tc>
                <a:extLst>
                  <a:ext uri="{0D108BD9-81ED-4DB2-BD59-A6C34878D82A}">
                    <a16:rowId xmlns:a16="http://schemas.microsoft.com/office/drawing/2014/main" val="10001"/>
                  </a:ext>
                </a:extLst>
              </a:tr>
              <a:tr h="424736">
                <a:tc>
                  <a:txBody>
                    <a:bodyPr/>
                    <a:lstStyle/>
                    <a:p>
                      <a:pPr defTabSz="914400">
                        <a:defRPr>
                          <a:solidFill>
                            <a:srgbClr val="000000"/>
                          </a:solidFill>
                        </a:defRPr>
                      </a:pPr>
                      <a:r>
                        <a:rPr sz="1500" dirty="0">
                          <a:solidFill>
                            <a:schemeClr val="tx1"/>
                          </a:solidFill>
                        </a:rPr>
                        <a:t>Decreased Testicular Volume</a:t>
                      </a:r>
                    </a:p>
                  </a:txBody>
                  <a:tcPr marL="35719" marR="35719" marT="35719" marB="35719" anchor="ctr" horzOverflow="overflow">
                    <a:lnL w="0">
                      <a:miter lim="400000"/>
                    </a:lnL>
                    <a:gradFill flip="none" rotWithShape="1">
                      <a:gsLst>
                        <a:gs pos="0">
                          <a:srgbClr val="FF8AD8"/>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defTabSz="914400">
                        <a:defRPr>
                          <a:solidFill>
                            <a:srgbClr val="000000"/>
                          </a:solidFill>
                        </a:defRPr>
                      </a:pPr>
                      <a:r>
                        <a:rPr sz="1500" dirty="0">
                          <a:solidFill>
                            <a:schemeClr val="tx1"/>
                          </a:solidFill>
                        </a:rPr>
                        <a:t>25% by 1 year</a:t>
                      </a:r>
                    </a:p>
                  </a:txBody>
                  <a:tcPr marL="35719" marR="35719" marT="35719" marB="35719" anchor="ctr" horzOverflow="overflow">
                    <a:solidFill>
                      <a:srgbClr val="FF8AD8">
                        <a:alpha val="30980"/>
                      </a:srgbClr>
                    </a:solidFill>
                  </a:tcPr>
                </a:tc>
                <a:tc>
                  <a:txBody>
                    <a:bodyPr/>
                    <a:lstStyle/>
                    <a:p>
                      <a:pPr defTabSz="914400">
                        <a:defRPr>
                          <a:solidFill>
                            <a:srgbClr val="000000"/>
                          </a:solidFill>
                        </a:defRPr>
                      </a:pPr>
                      <a:r>
                        <a:rPr sz="1500">
                          <a:solidFill>
                            <a:schemeClr val="tx1"/>
                          </a:solidFill>
                        </a:rPr>
                        <a:t>50% by 2-3 years</a:t>
                      </a:r>
                    </a:p>
                  </a:txBody>
                  <a:tcPr marL="35719" marR="35719" marT="35719" marB="35719" anchor="ctr" horzOverflow="overflow">
                    <a:lnR w="12700">
                      <a:solidFill>
                        <a:srgbClr val="D6D6D6"/>
                      </a:solidFill>
                      <a:miter lim="400000"/>
                    </a:lnR>
                    <a:solidFill>
                      <a:srgbClr val="FF8AD8">
                        <a:alpha val="30980"/>
                      </a:srgbClr>
                    </a:solidFill>
                  </a:tcPr>
                </a:tc>
                <a:extLst>
                  <a:ext uri="{0D108BD9-81ED-4DB2-BD59-A6C34878D82A}">
                    <a16:rowId xmlns:a16="http://schemas.microsoft.com/office/drawing/2014/main" val="10002"/>
                  </a:ext>
                </a:extLst>
              </a:tr>
              <a:tr h="413464">
                <a:tc>
                  <a:txBody>
                    <a:bodyPr/>
                    <a:lstStyle/>
                    <a:p>
                      <a:pPr defTabSz="914400">
                        <a:defRPr>
                          <a:solidFill>
                            <a:srgbClr val="000000"/>
                          </a:solidFill>
                        </a:defRPr>
                      </a:pPr>
                      <a:r>
                        <a:rPr sz="1500" dirty="0">
                          <a:solidFill>
                            <a:schemeClr val="tx1"/>
                          </a:solidFill>
                        </a:rPr>
                        <a:t>Decreased Sperm Production</a:t>
                      </a:r>
                    </a:p>
                  </a:txBody>
                  <a:tcPr marL="35719" marR="35719" marT="35719" marB="35719" anchor="ctr" horzOverflow="overflow">
                    <a:lnL w="0">
                      <a:miter lim="400000"/>
                    </a:lnL>
                    <a:gradFill flip="none" rotWithShape="1">
                      <a:gsLst>
                        <a:gs pos="0">
                          <a:srgbClr val="FF8AD8"/>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defTabSz="914400">
                        <a:defRPr>
                          <a:solidFill>
                            <a:srgbClr val="000000"/>
                          </a:solidFill>
                        </a:defRPr>
                      </a:pPr>
                      <a:r>
                        <a:rPr sz="1500" dirty="0">
                          <a:solidFill>
                            <a:schemeClr val="tx1"/>
                          </a:solidFill>
                        </a:rPr>
                        <a:t>Not Enough Data</a:t>
                      </a:r>
                    </a:p>
                  </a:txBody>
                  <a:tcPr marL="35719" marR="35719" marT="35719" marB="35719" anchor="ctr" horzOverflow="overflow">
                    <a:solidFill>
                      <a:srgbClr val="FF8AD8">
                        <a:alpha val="30980"/>
                      </a:srgbClr>
                    </a:solidFill>
                  </a:tcPr>
                </a:tc>
                <a:tc>
                  <a:txBody>
                    <a:bodyPr/>
                    <a:lstStyle/>
                    <a:p>
                      <a:pPr defTabSz="914400">
                        <a:defRPr>
                          <a:solidFill>
                            <a:srgbClr val="000000"/>
                          </a:solidFill>
                        </a:defRPr>
                      </a:pPr>
                      <a:r>
                        <a:rPr sz="1500">
                          <a:solidFill>
                            <a:schemeClr val="tx1"/>
                          </a:solidFill>
                        </a:rPr>
                        <a:t>Not Enough Data</a:t>
                      </a:r>
                    </a:p>
                  </a:txBody>
                  <a:tcPr marL="35719" marR="35719" marT="35719" marB="35719" anchor="ctr" horzOverflow="overflow">
                    <a:lnR w="12700">
                      <a:solidFill>
                        <a:srgbClr val="D6D6D6"/>
                      </a:solidFill>
                      <a:miter lim="400000"/>
                    </a:lnR>
                    <a:solidFill>
                      <a:srgbClr val="FF8AD8">
                        <a:alpha val="30980"/>
                      </a:srgbClr>
                    </a:solidFill>
                  </a:tcPr>
                </a:tc>
                <a:extLst>
                  <a:ext uri="{0D108BD9-81ED-4DB2-BD59-A6C34878D82A}">
                    <a16:rowId xmlns:a16="http://schemas.microsoft.com/office/drawing/2014/main" val="10003"/>
                  </a:ext>
                </a:extLst>
              </a:tr>
              <a:tr h="392055">
                <a:tc>
                  <a:txBody>
                    <a:bodyPr/>
                    <a:lstStyle/>
                    <a:p>
                      <a:pPr defTabSz="914400">
                        <a:defRPr>
                          <a:solidFill>
                            <a:srgbClr val="000000"/>
                          </a:solidFill>
                        </a:defRPr>
                      </a:pPr>
                      <a:r>
                        <a:rPr sz="1500" dirty="0">
                          <a:solidFill>
                            <a:schemeClr val="tx1"/>
                          </a:solidFill>
                        </a:rPr>
                        <a:t>Breast Growth</a:t>
                      </a:r>
                    </a:p>
                  </a:txBody>
                  <a:tcPr marL="35719" marR="35719" marT="35719" marB="35719" anchor="ctr" horzOverflow="overflow">
                    <a:lnL w="0">
                      <a:miter lim="400000"/>
                    </a:lnL>
                    <a:gradFill flip="none" rotWithShape="1">
                      <a:gsLst>
                        <a:gs pos="0">
                          <a:srgbClr val="FF8AD8"/>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defTabSz="914400">
                        <a:defRPr>
                          <a:solidFill>
                            <a:srgbClr val="000000"/>
                          </a:solidFill>
                        </a:defRPr>
                      </a:pPr>
                      <a:r>
                        <a:rPr sz="1500" dirty="0">
                          <a:solidFill>
                            <a:schemeClr val="tx1"/>
                          </a:solidFill>
                        </a:rPr>
                        <a:t>3-6 months</a:t>
                      </a:r>
                    </a:p>
                  </a:txBody>
                  <a:tcPr marL="35719" marR="35719" marT="35719" marB="35719" anchor="ctr" horzOverflow="overflow">
                    <a:solidFill>
                      <a:srgbClr val="FF8AD8">
                        <a:alpha val="30980"/>
                      </a:srgbClr>
                    </a:solidFill>
                  </a:tcPr>
                </a:tc>
                <a:tc>
                  <a:txBody>
                    <a:bodyPr/>
                    <a:lstStyle/>
                    <a:p>
                      <a:pPr defTabSz="914400">
                        <a:defRPr>
                          <a:solidFill>
                            <a:srgbClr val="000000"/>
                          </a:solidFill>
                        </a:defRPr>
                      </a:pPr>
                      <a:r>
                        <a:rPr sz="1500">
                          <a:solidFill>
                            <a:schemeClr val="tx1"/>
                          </a:solidFill>
                        </a:rPr>
                        <a:t>2-3 years</a:t>
                      </a:r>
                    </a:p>
                  </a:txBody>
                  <a:tcPr marL="35719" marR="35719" marT="35719" marB="35719" anchor="ctr" horzOverflow="overflow">
                    <a:lnR w="12700">
                      <a:solidFill>
                        <a:srgbClr val="D6D6D6"/>
                      </a:solidFill>
                      <a:miter lim="400000"/>
                    </a:lnR>
                    <a:solidFill>
                      <a:srgbClr val="FF8AD8">
                        <a:alpha val="30980"/>
                      </a:srgbClr>
                    </a:solidFill>
                  </a:tcPr>
                </a:tc>
                <a:extLst>
                  <a:ext uri="{0D108BD9-81ED-4DB2-BD59-A6C34878D82A}">
                    <a16:rowId xmlns:a16="http://schemas.microsoft.com/office/drawing/2014/main" val="10004"/>
                  </a:ext>
                </a:extLst>
              </a:tr>
              <a:tr h="392055">
                <a:tc>
                  <a:txBody>
                    <a:bodyPr/>
                    <a:lstStyle/>
                    <a:p>
                      <a:pPr defTabSz="914400">
                        <a:defRPr>
                          <a:solidFill>
                            <a:srgbClr val="000000"/>
                          </a:solidFill>
                        </a:defRPr>
                      </a:pPr>
                      <a:r>
                        <a:rPr sz="1500" dirty="0">
                          <a:solidFill>
                            <a:schemeClr val="tx1"/>
                          </a:solidFill>
                        </a:rPr>
                        <a:t>Fat Redistribution</a:t>
                      </a:r>
                    </a:p>
                  </a:txBody>
                  <a:tcPr marL="35719" marR="35719" marT="35719" marB="35719" anchor="ctr" horzOverflow="overflow">
                    <a:lnL w="0">
                      <a:miter lim="400000"/>
                    </a:lnL>
                    <a:gradFill flip="none" rotWithShape="1">
                      <a:gsLst>
                        <a:gs pos="0">
                          <a:srgbClr val="FF8AD8"/>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defTabSz="914400">
                        <a:defRPr>
                          <a:solidFill>
                            <a:srgbClr val="000000"/>
                          </a:solidFill>
                        </a:defRPr>
                      </a:pPr>
                      <a:r>
                        <a:rPr sz="1500" dirty="0">
                          <a:solidFill>
                            <a:schemeClr val="tx1"/>
                          </a:solidFill>
                        </a:rPr>
                        <a:t>3-6 months</a:t>
                      </a:r>
                    </a:p>
                  </a:txBody>
                  <a:tcPr marL="35719" marR="35719" marT="35719" marB="35719" anchor="ctr" horzOverflow="overflow">
                    <a:solidFill>
                      <a:srgbClr val="FF8AD8">
                        <a:alpha val="30980"/>
                      </a:srgbClr>
                    </a:solidFill>
                  </a:tcPr>
                </a:tc>
                <a:tc>
                  <a:txBody>
                    <a:bodyPr/>
                    <a:lstStyle/>
                    <a:p>
                      <a:pPr defTabSz="914400">
                        <a:defRPr>
                          <a:solidFill>
                            <a:srgbClr val="000000"/>
                          </a:solidFill>
                        </a:defRPr>
                      </a:pPr>
                      <a:r>
                        <a:rPr sz="1500">
                          <a:solidFill>
                            <a:schemeClr val="tx1"/>
                          </a:solidFill>
                        </a:rPr>
                        <a:t>2-3 years</a:t>
                      </a:r>
                    </a:p>
                  </a:txBody>
                  <a:tcPr marL="35719" marR="35719" marT="35719" marB="35719" anchor="ctr" horzOverflow="overflow">
                    <a:lnR w="12700">
                      <a:solidFill>
                        <a:srgbClr val="D6D6D6"/>
                      </a:solidFill>
                      <a:miter lim="400000"/>
                    </a:lnR>
                    <a:solidFill>
                      <a:srgbClr val="FF8AD8">
                        <a:alpha val="30980"/>
                      </a:srgbClr>
                    </a:solidFill>
                  </a:tcPr>
                </a:tc>
                <a:extLst>
                  <a:ext uri="{0D108BD9-81ED-4DB2-BD59-A6C34878D82A}">
                    <a16:rowId xmlns:a16="http://schemas.microsoft.com/office/drawing/2014/main" val="10005"/>
                  </a:ext>
                </a:extLst>
              </a:tr>
              <a:tr h="380115">
                <a:tc>
                  <a:txBody>
                    <a:bodyPr/>
                    <a:lstStyle/>
                    <a:p>
                      <a:pPr defTabSz="914400">
                        <a:defRPr>
                          <a:solidFill>
                            <a:srgbClr val="000000"/>
                          </a:solidFill>
                        </a:defRPr>
                      </a:pPr>
                      <a:r>
                        <a:rPr sz="1500" dirty="0">
                          <a:solidFill>
                            <a:schemeClr val="tx1"/>
                          </a:solidFill>
                        </a:rPr>
                        <a:t>Decreased Muscle Mass</a:t>
                      </a:r>
                    </a:p>
                  </a:txBody>
                  <a:tcPr marL="35719" marR="35719" marT="35719" marB="35719" anchor="ctr" horzOverflow="overflow">
                    <a:lnL w="0">
                      <a:miter lim="400000"/>
                    </a:lnL>
                    <a:gradFill flip="none" rotWithShape="1">
                      <a:gsLst>
                        <a:gs pos="0">
                          <a:srgbClr val="FF8AD8"/>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defTabSz="914400">
                        <a:defRPr>
                          <a:solidFill>
                            <a:srgbClr val="000000"/>
                          </a:solidFill>
                        </a:defRPr>
                      </a:pPr>
                      <a:r>
                        <a:rPr sz="1500" dirty="0">
                          <a:solidFill>
                            <a:schemeClr val="tx1"/>
                          </a:solidFill>
                        </a:rPr>
                        <a:t>1 year</a:t>
                      </a:r>
                    </a:p>
                  </a:txBody>
                  <a:tcPr marL="35719" marR="35719" marT="35719" marB="35719" anchor="ctr" horzOverflow="overflow">
                    <a:solidFill>
                      <a:srgbClr val="FF8AD8">
                        <a:alpha val="30980"/>
                      </a:srgbClr>
                    </a:solidFill>
                  </a:tcPr>
                </a:tc>
                <a:tc>
                  <a:txBody>
                    <a:bodyPr/>
                    <a:lstStyle/>
                    <a:p>
                      <a:pPr defTabSz="914400">
                        <a:defRPr>
                          <a:solidFill>
                            <a:srgbClr val="000000"/>
                          </a:solidFill>
                        </a:defRPr>
                      </a:pPr>
                      <a:r>
                        <a:rPr sz="1500" dirty="0">
                          <a:solidFill>
                            <a:schemeClr val="tx1"/>
                          </a:solidFill>
                        </a:rPr>
                        <a:t>1-2 years</a:t>
                      </a:r>
                    </a:p>
                  </a:txBody>
                  <a:tcPr marL="35719" marR="35719" marT="35719" marB="35719" anchor="ctr" horzOverflow="overflow">
                    <a:lnR w="12700">
                      <a:solidFill>
                        <a:srgbClr val="D6D6D6"/>
                      </a:solidFill>
                      <a:miter lim="400000"/>
                    </a:lnR>
                    <a:solidFill>
                      <a:srgbClr val="FF8AD8">
                        <a:alpha val="30980"/>
                      </a:srgbClr>
                    </a:solidFill>
                  </a:tcPr>
                </a:tc>
                <a:extLst>
                  <a:ext uri="{0D108BD9-81ED-4DB2-BD59-A6C34878D82A}">
                    <a16:rowId xmlns:a16="http://schemas.microsoft.com/office/drawing/2014/main" val="10006"/>
                  </a:ext>
                </a:extLst>
              </a:tr>
              <a:tr h="392055">
                <a:tc>
                  <a:txBody>
                    <a:bodyPr/>
                    <a:lstStyle/>
                    <a:p>
                      <a:pPr defTabSz="914400">
                        <a:defRPr>
                          <a:solidFill>
                            <a:srgbClr val="000000"/>
                          </a:solidFill>
                        </a:defRPr>
                      </a:pPr>
                      <a:r>
                        <a:rPr sz="1500" dirty="0">
                          <a:solidFill>
                            <a:schemeClr val="tx1"/>
                          </a:solidFill>
                        </a:rPr>
                        <a:t>Softened Skin</a:t>
                      </a:r>
                    </a:p>
                  </a:txBody>
                  <a:tcPr marL="35719" marR="35719" marT="35719" marB="35719" anchor="ctr" horzOverflow="overflow">
                    <a:lnL w="0">
                      <a:miter lim="400000"/>
                    </a:lnL>
                    <a:gradFill flip="none" rotWithShape="1">
                      <a:gsLst>
                        <a:gs pos="0">
                          <a:srgbClr val="FF8AD8"/>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defTabSz="914400">
                        <a:defRPr>
                          <a:solidFill>
                            <a:srgbClr val="000000"/>
                          </a:solidFill>
                        </a:defRPr>
                      </a:pPr>
                      <a:r>
                        <a:rPr sz="1500">
                          <a:solidFill>
                            <a:schemeClr val="tx1"/>
                          </a:solidFill>
                        </a:rPr>
                        <a:t>3-6 months</a:t>
                      </a:r>
                    </a:p>
                  </a:txBody>
                  <a:tcPr marL="35719" marR="35719" marT="35719" marB="35719" anchor="ctr" horzOverflow="overflow">
                    <a:solidFill>
                      <a:srgbClr val="FF8AD8">
                        <a:alpha val="30980"/>
                      </a:srgbClr>
                    </a:solidFill>
                  </a:tcPr>
                </a:tc>
                <a:tc>
                  <a:txBody>
                    <a:bodyPr/>
                    <a:lstStyle/>
                    <a:p>
                      <a:pPr defTabSz="914400">
                        <a:defRPr sz="2200"/>
                      </a:pPr>
                      <a:endParaRPr sz="1500" dirty="0">
                        <a:solidFill>
                          <a:schemeClr val="tx1"/>
                        </a:solidFill>
                      </a:endParaRPr>
                    </a:p>
                  </a:txBody>
                  <a:tcPr marL="35719" marR="35719" marT="35719" marB="35719" anchor="ctr" horzOverflow="overflow">
                    <a:lnR w="12700">
                      <a:solidFill>
                        <a:srgbClr val="D6D6D6"/>
                      </a:solidFill>
                      <a:miter lim="400000"/>
                    </a:lnR>
                    <a:solidFill>
                      <a:srgbClr val="FF8AD8">
                        <a:alpha val="30980"/>
                      </a:srgbClr>
                    </a:solidFill>
                  </a:tcPr>
                </a:tc>
                <a:extLst>
                  <a:ext uri="{0D108BD9-81ED-4DB2-BD59-A6C34878D82A}">
                    <a16:rowId xmlns:a16="http://schemas.microsoft.com/office/drawing/2014/main" val="10007"/>
                  </a:ext>
                </a:extLst>
              </a:tr>
              <a:tr h="392055">
                <a:tc>
                  <a:txBody>
                    <a:bodyPr/>
                    <a:lstStyle/>
                    <a:p>
                      <a:pPr defTabSz="914400">
                        <a:defRPr>
                          <a:solidFill>
                            <a:srgbClr val="000000"/>
                          </a:solidFill>
                        </a:defRPr>
                      </a:pPr>
                      <a:r>
                        <a:rPr sz="1500" dirty="0">
                          <a:solidFill>
                            <a:schemeClr val="tx1"/>
                          </a:solidFill>
                        </a:rPr>
                        <a:t>Decreased Terminal Hair</a:t>
                      </a:r>
                    </a:p>
                  </a:txBody>
                  <a:tcPr marL="35719" marR="35719" marT="35719" marB="35719" anchor="ctr" horzOverflow="overflow">
                    <a:lnL w="0">
                      <a:miter lim="400000"/>
                    </a:lnL>
                    <a:lnB w="12700">
                      <a:solidFill>
                        <a:srgbClr val="D6D6D6"/>
                      </a:solidFill>
                      <a:miter lim="400000"/>
                    </a:lnB>
                    <a:gradFill flip="none" rotWithShape="1">
                      <a:gsLst>
                        <a:gs pos="0">
                          <a:srgbClr val="FF8AD8"/>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tcPr>
                </a:tc>
                <a:tc>
                  <a:txBody>
                    <a:bodyPr/>
                    <a:lstStyle/>
                    <a:p>
                      <a:pPr defTabSz="914400">
                        <a:defRPr>
                          <a:solidFill>
                            <a:srgbClr val="000000"/>
                          </a:solidFill>
                        </a:defRPr>
                      </a:pPr>
                      <a:r>
                        <a:rPr sz="1500">
                          <a:solidFill>
                            <a:schemeClr val="tx1"/>
                          </a:solidFill>
                        </a:rPr>
                        <a:t>6-12 months</a:t>
                      </a:r>
                    </a:p>
                  </a:txBody>
                  <a:tcPr marL="35719" marR="35719" marT="35719" marB="35719" anchor="ctr" horzOverflow="overflow">
                    <a:lnB w="12700">
                      <a:solidFill>
                        <a:srgbClr val="D6D6D6"/>
                      </a:solidFill>
                      <a:miter lim="400000"/>
                    </a:lnB>
                    <a:solidFill>
                      <a:srgbClr val="FF8AD8">
                        <a:alpha val="30980"/>
                      </a:srgbClr>
                    </a:solidFill>
                  </a:tcPr>
                </a:tc>
                <a:tc>
                  <a:txBody>
                    <a:bodyPr/>
                    <a:lstStyle/>
                    <a:p>
                      <a:pPr defTabSz="914400">
                        <a:defRPr>
                          <a:solidFill>
                            <a:srgbClr val="000000"/>
                          </a:solidFill>
                        </a:defRPr>
                      </a:pPr>
                      <a:r>
                        <a:rPr sz="1500" dirty="0">
                          <a:solidFill>
                            <a:schemeClr val="tx1"/>
                          </a:solidFill>
                        </a:rPr>
                        <a:t>&gt;3 years</a:t>
                      </a:r>
                    </a:p>
                  </a:txBody>
                  <a:tcPr marL="35719" marR="35719" marT="35719" marB="35719" anchor="ctr" horzOverflow="overflow">
                    <a:lnR w="12700">
                      <a:solidFill>
                        <a:srgbClr val="D6D6D6"/>
                      </a:solidFill>
                      <a:miter lim="400000"/>
                    </a:lnR>
                    <a:lnB w="12700">
                      <a:solidFill>
                        <a:srgbClr val="D6D6D6"/>
                      </a:solidFill>
                      <a:miter lim="400000"/>
                    </a:lnB>
                    <a:solidFill>
                      <a:srgbClr val="FF8AD8">
                        <a:alpha val="30980"/>
                      </a:srgbClr>
                    </a:solidFill>
                  </a:tcPr>
                </a:tc>
                <a:extLst>
                  <a:ext uri="{0D108BD9-81ED-4DB2-BD59-A6C34878D82A}">
                    <a16:rowId xmlns:a16="http://schemas.microsoft.com/office/drawing/2014/main" val="10008"/>
                  </a:ext>
                </a:extLst>
              </a:tr>
            </a:tbl>
          </a:graphicData>
        </a:graphic>
      </p:graphicFrame>
      <p:sp>
        <p:nvSpPr>
          <p:cNvPr id="7" name="TextBox 6">
            <a:extLst>
              <a:ext uri="{FF2B5EF4-FFF2-40B4-BE49-F238E27FC236}">
                <a16:creationId xmlns:a16="http://schemas.microsoft.com/office/drawing/2014/main" id="{2097CB09-3377-D038-5393-18D4F40D40A7}"/>
              </a:ext>
            </a:extLst>
          </p:cNvPr>
          <p:cNvSpPr txBox="1"/>
          <p:nvPr/>
        </p:nvSpPr>
        <p:spPr>
          <a:xfrm>
            <a:off x="1436915" y="1435721"/>
            <a:ext cx="2245295" cy="553998"/>
          </a:xfrm>
          <a:prstGeom prst="rect">
            <a:avLst/>
          </a:prstGeom>
          <a:noFill/>
        </p:spPr>
        <p:txBody>
          <a:bodyPr wrap="none" rtlCol="0">
            <a:spAutoFit/>
          </a:bodyPr>
          <a:lstStyle/>
          <a:p>
            <a:pPr defTabSz="609585"/>
            <a:r>
              <a:rPr lang="en-US" sz="3000" dirty="0">
                <a:solidFill>
                  <a:prstClr val="black"/>
                </a:solidFill>
                <a:latin typeface="Skeena" pitchFamily="2" charset="0"/>
              </a:rPr>
              <a:t>Feminization</a:t>
            </a:r>
          </a:p>
        </p:txBody>
      </p:sp>
    </p:spTree>
    <p:extLst>
      <p:ext uri="{BB962C8B-B14F-4D97-AF65-F5344CB8AC3E}">
        <p14:creationId xmlns:p14="http://schemas.microsoft.com/office/powerpoint/2010/main" val="159670069"/>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p:cNvSpPr>
          <p:nvPr>
            <p:ph type="title"/>
          </p:nvPr>
        </p:nvSpPr>
        <p:spPr>
          <a:xfrm>
            <a:off x="313509" y="194674"/>
            <a:ext cx="11878491" cy="1518047"/>
          </a:xfrm>
          <a:prstGeom prst="rect">
            <a:avLst/>
          </a:prstGeom>
        </p:spPr>
        <p:txBody>
          <a:bodyPr>
            <a:normAutofit/>
          </a:bodyPr>
          <a:lstStyle>
            <a:lvl1pPr>
              <a:defRPr>
                <a:latin typeface="Marker Felt"/>
                <a:ea typeface="Marker Felt"/>
                <a:cs typeface="Marker Felt"/>
                <a:sym typeface="Marker Felt"/>
              </a:defRPr>
            </a:lvl1pPr>
          </a:lstStyle>
          <a:p>
            <a:pPr algn="l"/>
            <a:r>
              <a:rPr lang="en-US" sz="4400" b="1" dirty="0">
                <a:latin typeface="Georgia" charset="0"/>
                <a:ea typeface="Georgia" charset="0"/>
                <a:cs typeface="Georgia" charset="0"/>
              </a:rPr>
              <a:t>Elements of GAC: Medical Affirmation</a:t>
            </a:r>
          </a:p>
        </p:txBody>
      </p:sp>
      <p:sp>
        <p:nvSpPr>
          <p:cNvPr id="3" name="Slide Number Placeholder 2">
            <a:extLst>
              <a:ext uri="{FF2B5EF4-FFF2-40B4-BE49-F238E27FC236}">
                <a16:creationId xmlns:a16="http://schemas.microsoft.com/office/drawing/2014/main" id="{0D5423B9-630F-DD45-98D0-BD563384FD26}"/>
              </a:ext>
            </a:extLst>
          </p:cNvPr>
          <p:cNvSpPr>
            <a:spLocks noGrp="1"/>
          </p:cNvSpPr>
          <p:nvPr>
            <p:ph type="sldNum" sz="quarter" idx="2"/>
          </p:nvPr>
        </p:nvSpPr>
        <p:spPr/>
        <p:txBody>
          <a:bodyPr/>
          <a:lstStyle/>
          <a:p>
            <a:pPr defTabSz="609585"/>
            <a:fld id="{86CB4B4D-7CA3-9044-876B-883B54F8677D}" type="slidenum">
              <a:rPr lang="en-US" sz="2400">
                <a:solidFill>
                  <a:prstClr val="black"/>
                </a:solidFill>
                <a:latin typeface="Calibri"/>
              </a:rPr>
              <a:pPr defTabSz="609585"/>
              <a:t>62</a:t>
            </a:fld>
            <a:endParaRPr lang="en-US" sz="2400">
              <a:solidFill>
                <a:prstClr val="black"/>
              </a:solidFill>
              <a:latin typeface="Calibri"/>
            </a:endParaRPr>
          </a:p>
        </p:txBody>
      </p:sp>
      <p:sp>
        <p:nvSpPr>
          <p:cNvPr id="5" name="Slide Number Placeholder 2">
            <a:extLst>
              <a:ext uri="{FF2B5EF4-FFF2-40B4-BE49-F238E27FC236}">
                <a16:creationId xmlns:a16="http://schemas.microsoft.com/office/drawing/2014/main" id="{09BF455C-C462-6A41-F573-074F64799366}"/>
              </a:ext>
            </a:extLst>
          </p:cNvPr>
          <p:cNvSpPr txBox="1">
            <a:spLocks/>
          </p:cNvSpPr>
          <p:nvPr/>
        </p:nvSpPr>
        <p:spPr>
          <a:xfrm>
            <a:off x="8875735"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r>
              <a:rPr lang="en-US" dirty="0">
                <a:solidFill>
                  <a:prstClr val="black">
                    <a:tint val="75000"/>
                  </a:prstClr>
                </a:solidFill>
                <a:latin typeface="Calibri"/>
              </a:rPr>
              <a:t>/14</a:t>
            </a:r>
          </a:p>
        </p:txBody>
      </p:sp>
      <p:sp>
        <p:nvSpPr>
          <p:cNvPr id="7" name="TextBox 6">
            <a:extLst>
              <a:ext uri="{FF2B5EF4-FFF2-40B4-BE49-F238E27FC236}">
                <a16:creationId xmlns:a16="http://schemas.microsoft.com/office/drawing/2014/main" id="{2097CB09-3377-D038-5393-18D4F40D40A7}"/>
              </a:ext>
            </a:extLst>
          </p:cNvPr>
          <p:cNvSpPr txBox="1"/>
          <p:nvPr/>
        </p:nvSpPr>
        <p:spPr>
          <a:xfrm>
            <a:off x="1436914" y="1435721"/>
            <a:ext cx="2686441" cy="553998"/>
          </a:xfrm>
          <a:prstGeom prst="rect">
            <a:avLst/>
          </a:prstGeom>
          <a:noFill/>
        </p:spPr>
        <p:txBody>
          <a:bodyPr wrap="none" rtlCol="0">
            <a:spAutoFit/>
          </a:bodyPr>
          <a:lstStyle/>
          <a:p>
            <a:pPr defTabSz="609585"/>
            <a:r>
              <a:rPr lang="en-US" sz="3000" dirty="0">
                <a:solidFill>
                  <a:prstClr val="black"/>
                </a:solidFill>
                <a:latin typeface="Skeena" pitchFamily="2" charset="0"/>
              </a:rPr>
              <a:t>Masculinization</a:t>
            </a:r>
          </a:p>
        </p:txBody>
      </p:sp>
      <p:graphicFrame>
        <p:nvGraphicFramePr>
          <p:cNvPr id="4" name="Table 327">
            <a:extLst>
              <a:ext uri="{FF2B5EF4-FFF2-40B4-BE49-F238E27FC236}">
                <a16:creationId xmlns:a16="http://schemas.microsoft.com/office/drawing/2014/main" id="{BB373CD3-4696-633E-9B22-C6746AA55D4E}"/>
              </a:ext>
            </a:extLst>
          </p:cNvPr>
          <p:cNvGraphicFramePr/>
          <p:nvPr/>
        </p:nvGraphicFramePr>
        <p:xfrm>
          <a:off x="2145789" y="2158974"/>
          <a:ext cx="7900424" cy="4027429"/>
        </p:xfrm>
        <a:graphic>
          <a:graphicData uri="http://schemas.openxmlformats.org/drawingml/2006/table">
            <a:tbl>
              <a:tblPr firstRow="1" firstCol="1"/>
              <a:tblGrid>
                <a:gridCol w="2633475">
                  <a:extLst>
                    <a:ext uri="{9D8B030D-6E8A-4147-A177-3AD203B41FA5}">
                      <a16:colId xmlns:a16="http://schemas.microsoft.com/office/drawing/2014/main" val="20000"/>
                    </a:ext>
                  </a:extLst>
                </a:gridCol>
                <a:gridCol w="2633475">
                  <a:extLst>
                    <a:ext uri="{9D8B030D-6E8A-4147-A177-3AD203B41FA5}">
                      <a16:colId xmlns:a16="http://schemas.microsoft.com/office/drawing/2014/main" val="20001"/>
                    </a:ext>
                  </a:extLst>
                </a:gridCol>
                <a:gridCol w="2633475">
                  <a:extLst>
                    <a:ext uri="{9D8B030D-6E8A-4147-A177-3AD203B41FA5}">
                      <a16:colId xmlns:a16="http://schemas.microsoft.com/office/drawing/2014/main" val="20002"/>
                    </a:ext>
                  </a:extLst>
                </a:gridCol>
              </a:tblGrid>
              <a:tr h="349245">
                <a:tc>
                  <a:txBody>
                    <a:bodyPr/>
                    <a:lstStyle/>
                    <a:p>
                      <a:pPr defTabSz="914400">
                        <a:defRPr sz="2200"/>
                      </a:pPr>
                      <a:endParaRPr sz="1500"/>
                    </a:p>
                  </a:txBody>
                  <a:tcPr marL="35719" marR="35719" marT="35719" marB="35719" anchor="ctr" horzOverflow="overflow">
                    <a:lnL w="0">
                      <a:miter lim="400000"/>
                    </a:lnL>
                    <a:lnT w="0">
                      <a:miter lim="400000"/>
                    </a:lnT>
                    <a:solidFill>
                      <a:schemeClr val="bg1"/>
                    </a:solidFill>
                  </a:tcPr>
                </a:tc>
                <a:tc>
                  <a:txBody>
                    <a:bodyPr/>
                    <a:lstStyle/>
                    <a:p>
                      <a:pPr defTabSz="914400">
                        <a:defRPr>
                          <a:solidFill>
                            <a:srgbClr val="000000"/>
                          </a:solidFill>
                        </a:defRPr>
                      </a:pPr>
                      <a:r>
                        <a:rPr sz="1500" dirty="0">
                          <a:solidFill>
                            <a:srgbClr val="FFFFFF"/>
                          </a:solidFill>
                        </a:rPr>
                        <a:t>Onset</a:t>
                      </a:r>
                    </a:p>
                  </a:txBody>
                  <a:tcPr marL="35719" marR="35719" marT="35719" marB="35719" anchor="ctr" horzOverflow="overflow">
                    <a:lnT w="0">
                      <a:miter lim="400000"/>
                    </a:lnT>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tcPr>
                </a:tc>
                <a:tc>
                  <a:txBody>
                    <a:bodyPr/>
                    <a:lstStyle/>
                    <a:p>
                      <a:pPr defTabSz="914400">
                        <a:defRPr>
                          <a:solidFill>
                            <a:srgbClr val="000000"/>
                          </a:solidFill>
                        </a:defRPr>
                      </a:pPr>
                      <a:r>
                        <a:rPr sz="1500" dirty="0">
                          <a:solidFill>
                            <a:srgbClr val="FFFFFF"/>
                          </a:solidFill>
                        </a:rPr>
                        <a:t>Max Change</a:t>
                      </a:r>
                    </a:p>
                  </a:txBody>
                  <a:tcPr marL="35719" marR="35719" marT="35719" marB="35719" anchor="ctr" horzOverflow="overflow">
                    <a:lnR w="12700">
                      <a:solidFill>
                        <a:srgbClr val="D6D6D6"/>
                      </a:solidFill>
                      <a:miter lim="400000"/>
                    </a:lnR>
                    <a:lnT w="0">
                      <a:miter lim="400000"/>
                    </a:lnT>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tcPr>
                </a:tc>
                <a:extLst>
                  <a:ext uri="{0D108BD9-81ED-4DB2-BD59-A6C34878D82A}">
                    <a16:rowId xmlns:a16="http://schemas.microsoft.com/office/drawing/2014/main" val="10000"/>
                  </a:ext>
                </a:extLst>
              </a:tr>
              <a:tr h="349245">
                <a:tc>
                  <a:txBody>
                    <a:bodyPr/>
                    <a:lstStyle/>
                    <a:p>
                      <a:pPr defTabSz="914400">
                        <a:defRPr>
                          <a:solidFill>
                            <a:srgbClr val="000000"/>
                          </a:solidFill>
                        </a:defRPr>
                      </a:pPr>
                      <a:r>
                        <a:rPr sz="1500" dirty="0">
                          <a:solidFill>
                            <a:schemeClr val="tx1"/>
                          </a:solidFill>
                        </a:rPr>
                        <a:t>Fat Redistribution</a:t>
                      </a:r>
                    </a:p>
                  </a:txBody>
                  <a:tcPr marL="35719" marR="35719" marT="35719" marB="35719" anchor="ctr" horzOverflow="overflow">
                    <a:lnL w="0">
                      <a:miter lim="400000"/>
                    </a:lnL>
                    <a:gradFill flip="none" rotWithShape="1">
                      <a:gsLst>
                        <a:gs pos="0">
                          <a:schemeClr val="accent5"/>
                        </a:gs>
                        <a:gs pos="100000">
                          <a:schemeClr val="accent5">
                            <a:hueOff val="247804"/>
                            <a:satOff val="19260"/>
                            <a:lumOff val="-10982"/>
                          </a:schemeClr>
                        </a:gs>
                      </a:gsLst>
                      <a:lin ang="5400000" scaled="0"/>
                    </a:gradFill>
                  </a:tcPr>
                </a:tc>
                <a:tc>
                  <a:txBody>
                    <a:bodyPr/>
                    <a:lstStyle/>
                    <a:p>
                      <a:pPr defTabSz="914400">
                        <a:defRPr>
                          <a:solidFill>
                            <a:srgbClr val="000000"/>
                          </a:solidFill>
                        </a:defRPr>
                      </a:pPr>
                      <a:r>
                        <a:rPr sz="1500" dirty="0">
                          <a:solidFill>
                            <a:schemeClr val="tx1"/>
                          </a:solidFill>
                        </a:rPr>
                        <a:t>1-6 months</a:t>
                      </a:r>
                    </a:p>
                  </a:txBody>
                  <a:tcPr marL="35719" marR="35719" marT="35719" marB="35719" anchor="ctr" horzOverflow="overflow">
                    <a:solidFill>
                      <a:srgbClr val="224AFC">
                        <a:alpha val="27059"/>
                      </a:srgbClr>
                    </a:solidFill>
                  </a:tcPr>
                </a:tc>
                <a:tc>
                  <a:txBody>
                    <a:bodyPr/>
                    <a:lstStyle/>
                    <a:p>
                      <a:pPr defTabSz="914400">
                        <a:defRPr>
                          <a:solidFill>
                            <a:srgbClr val="000000"/>
                          </a:solidFill>
                        </a:defRPr>
                      </a:pPr>
                      <a:r>
                        <a:rPr sz="1500">
                          <a:solidFill>
                            <a:schemeClr val="tx1"/>
                          </a:solidFill>
                        </a:rPr>
                        <a:t>2-5 years</a:t>
                      </a:r>
                    </a:p>
                  </a:txBody>
                  <a:tcPr marL="35719" marR="35719" marT="35719" marB="35719" anchor="ctr" horzOverflow="overflow">
                    <a:lnR w="12700">
                      <a:solidFill>
                        <a:srgbClr val="D6D6D6"/>
                      </a:solidFill>
                      <a:miter lim="400000"/>
                    </a:lnR>
                    <a:solidFill>
                      <a:srgbClr val="224AFC">
                        <a:alpha val="27059"/>
                      </a:srgbClr>
                    </a:solidFill>
                  </a:tcPr>
                </a:tc>
                <a:extLst>
                  <a:ext uri="{0D108BD9-81ED-4DB2-BD59-A6C34878D82A}">
                    <a16:rowId xmlns:a16="http://schemas.microsoft.com/office/drawing/2014/main" val="10001"/>
                  </a:ext>
                </a:extLst>
              </a:tr>
              <a:tr h="349245">
                <a:tc>
                  <a:txBody>
                    <a:bodyPr/>
                    <a:lstStyle/>
                    <a:p>
                      <a:pPr defTabSz="914400">
                        <a:defRPr>
                          <a:solidFill>
                            <a:srgbClr val="000000"/>
                          </a:solidFill>
                        </a:defRPr>
                      </a:pPr>
                      <a:r>
                        <a:rPr sz="1500" dirty="0">
                          <a:solidFill>
                            <a:schemeClr val="tx1"/>
                          </a:solidFill>
                        </a:rPr>
                        <a:t>Acne</a:t>
                      </a:r>
                    </a:p>
                  </a:txBody>
                  <a:tcPr marL="35719" marR="35719" marT="35719" marB="35719" anchor="ctr" horzOverflow="overflow">
                    <a:lnL w="0">
                      <a:miter lim="400000"/>
                    </a:lnL>
                    <a:gradFill flip="none" rotWithShape="1">
                      <a:gsLst>
                        <a:gs pos="0">
                          <a:schemeClr val="accent5"/>
                        </a:gs>
                        <a:gs pos="100000">
                          <a:schemeClr val="accent5">
                            <a:hueOff val="247804"/>
                            <a:satOff val="19260"/>
                            <a:lumOff val="-10982"/>
                          </a:schemeClr>
                        </a:gs>
                      </a:gsLst>
                      <a:lin ang="5400000" scaled="0"/>
                    </a:gradFill>
                  </a:tcPr>
                </a:tc>
                <a:tc>
                  <a:txBody>
                    <a:bodyPr/>
                    <a:lstStyle/>
                    <a:p>
                      <a:pPr defTabSz="914400">
                        <a:defRPr>
                          <a:solidFill>
                            <a:srgbClr val="000000"/>
                          </a:solidFill>
                        </a:defRPr>
                      </a:pPr>
                      <a:r>
                        <a:rPr sz="1500">
                          <a:solidFill>
                            <a:schemeClr val="tx1"/>
                          </a:solidFill>
                        </a:rPr>
                        <a:t>1-6 months</a:t>
                      </a:r>
                    </a:p>
                  </a:txBody>
                  <a:tcPr marL="35719" marR="35719" marT="35719" marB="35719" anchor="ctr" horzOverflow="overflow">
                    <a:solidFill>
                      <a:srgbClr val="224AFC">
                        <a:alpha val="27059"/>
                      </a:srgbClr>
                    </a:solidFill>
                  </a:tcPr>
                </a:tc>
                <a:tc>
                  <a:txBody>
                    <a:bodyPr/>
                    <a:lstStyle/>
                    <a:p>
                      <a:pPr defTabSz="914400">
                        <a:defRPr>
                          <a:solidFill>
                            <a:srgbClr val="000000"/>
                          </a:solidFill>
                        </a:defRPr>
                      </a:pPr>
                      <a:r>
                        <a:rPr sz="1500">
                          <a:solidFill>
                            <a:schemeClr val="tx1"/>
                          </a:solidFill>
                        </a:rPr>
                        <a:t>1-2 years</a:t>
                      </a:r>
                    </a:p>
                  </a:txBody>
                  <a:tcPr marL="35719" marR="35719" marT="35719" marB="35719" anchor="ctr" horzOverflow="overflow">
                    <a:lnR w="12700">
                      <a:solidFill>
                        <a:srgbClr val="D6D6D6"/>
                      </a:solidFill>
                      <a:miter lim="400000"/>
                    </a:lnR>
                    <a:solidFill>
                      <a:srgbClr val="224AFC">
                        <a:alpha val="27059"/>
                      </a:srgbClr>
                    </a:solidFill>
                  </a:tcPr>
                </a:tc>
                <a:extLst>
                  <a:ext uri="{0D108BD9-81ED-4DB2-BD59-A6C34878D82A}">
                    <a16:rowId xmlns:a16="http://schemas.microsoft.com/office/drawing/2014/main" val="10002"/>
                  </a:ext>
                </a:extLst>
              </a:tr>
              <a:tr h="349245">
                <a:tc>
                  <a:txBody>
                    <a:bodyPr/>
                    <a:lstStyle/>
                    <a:p>
                      <a:pPr defTabSz="914400">
                        <a:defRPr>
                          <a:solidFill>
                            <a:srgbClr val="000000"/>
                          </a:solidFill>
                        </a:defRPr>
                      </a:pPr>
                      <a:r>
                        <a:rPr sz="1500" dirty="0">
                          <a:solidFill>
                            <a:schemeClr val="tx1"/>
                          </a:solidFill>
                        </a:rPr>
                        <a:t>Voice Deepens</a:t>
                      </a:r>
                    </a:p>
                  </a:txBody>
                  <a:tcPr marL="35719" marR="35719" marT="35719" marB="35719" anchor="ctr" horzOverflow="overflow">
                    <a:lnL w="0">
                      <a:miter lim="400000"/>
                    </a:lnL>
                    <a:gradFill flip="none" rotWithShape="1">
                      <a:gsLst>
                        <a:gs pos="0">
                          <a:schemeClr val="accent5"/>
                        </a:gs>
                        <a:gs pos="100000">
                          <a:schemeClr val="accent5">
                            <a:hueOff val="247804"/>
                            <a:satOff val="19260"/>
                            <a:lumOff val="-10982"/>
                          </a:schemeClr>
                        </a:gs>
                      </a:gsLst>
                      <a:lin ang="5400000" scaled="0"/>
                    </a:gradFill>
                  </a:tcPr>
                </a:tc>
                <a:tc>
                  <a:txBody>
                    <a:bodyPr/>
                    <a:lstStyle/>
                    <a:p>
                      <a:pPr defTabSz="914400">
                        <a:defRPr>
                          <a:solidFill>
                            <a:srgbClr val="000000"/>
                          </a:solidFill>
                        </a:defRPr>
                      </a:pPr>
                      <a:r>
                        <a:rPr sz="1500">
                          <a:solidFill>
                            <a:schemeClr val="tx1"/>
                          </a:solidFill>
                        </a:rPr>
                        <a:t>1-3 months</a:t>
                      </a:r>
                    </a:p>
                  </a:txBody>
                  <a:tcPr marL="35719" marR="35719" marT="35719" marB="35719" anchor="ctr" horzOverflow="overflow">
                    <a:solidFill>
                      <a:srgbClr val="224AFC">
                        <a:alpha val="27059"/>
                      </a:srgbClr>
                    </a:solidFill>
                  </a:tcPr>
                </a:tc>
                <a:tc>
                  <a:txBody>
                    <a:bodyPr/>
                    <a:lstStyle/>
                    <a:p>
                      <a:pPr defTabSz="914400">
                        <a:defRPr>
                          <a:solidFill>
                            <a:srgbClr val="000000"/>
                          </a:solidFill>
                        </a:defRPr>
                      </a:pPr>
                      <a:r>
                        <a:rPr sz="1500">
                          <a:solidFill>
                            <a:schemeClr val="tx1"/>
                          </a:solidFill>
                        </a:rPr>
                        <a:t>1-2 years</a:t>
                      </a:r>
                    </a:p>
                  </a:txBody>
                  <a:tcPr marL="35719" marR="35719" marT="35719" marB="35719" anchor="ctr" horzOverflow="overflow">
                    <a:lnR w="12700">
                      <a:solidFill>
                        <a:srgbClr val="D6D6D6"/>
                      </a:solidFill>
                      <a:miter lim="400000"/>
                    </a:lnR>
                    <a:solidFill>
                      <a:srgbClr val="224AFC">
                        <a:alpha val="27059"/>
                      </a:srgbClr>
                    </a:solidFill>
                  </a:tcPr>
                </a:tc>
                <a:extLst>
                  <a:ext uri="{0D108BD9-81ED-4DB2-BD59-A6C34878D82A}">
                    <a16:rowId xmlns:a16="http://schemas.microsoft.com/office/drawing/2014/main" val="10003"/>
                  </a:ext>
                </a:extLst>
              </a:tr>
              <a:tr h="349245">
                <a:tc>
                  <a:txBody>
                    <a:bodyPr/>
                    <a:lstStyle/>
                    <a:p>
                      <a:pPr defTabSz="914400">
                        <a:defRPr>
                          <a:solidFill>
                            <a:srgbClr val="000000"/>
                          </a:solidFill>
                        </a:defRPr>
                      </a:pPr>
                      <a:r>
                        <a:rPr sz="1500" dirty="0">
                          <a:solidFill>
                            <a:schemeClr val="tx1"/>
                          </a:solidFill>
                        </a:rPr>
                        <a:t>Amenorrhea</a:t>
                      </a:r>
                    </a:p>
                  </a:txBody>
                  <a:tcPr marL="35719" marR="35719" marT="35719" marB="35719" anchor="ctr" horzOverflow="overflow">
                    <a:lnL w="0">
                      <a:miter lim="400000"/>
                    </a:lnL>
                    <a:gradFill flip="none" rotWithShape="1">
                      <a:gsLst>
                        <a:gs pos="0">
                          <a:schemeClr val="accent5"/>
                        </a:gs>
                        <a:gs pos="100000">
                          <a:schemeClr val="accent5">
                            <a:hueOff val="247804"/>
                            <a:satOff val="19260"/>
                            <a:lumOff val="-10982"/>
                          </a:schemeClr>
                        </a:gs>
                      </a:gsLst>
                      <a:lin ang="5400000" scaled="0"/>
                    </a:gradFill>
                  </a:tcPr>
                </a:tc>
                <a:tc>
                  <a:txBody>
                    <a:bodyPr/>
                    <a:lstStyle/>
                    <a:p>
                      <a:pPr defTabSz="914400">
                        <a:defRPr>
                          <a:solidFill>
                            <a:srgbClr val="000000"/>
                          </a:solidFill>
                        </a:defRPr>
                      </a:pPr>
                      <a:r>
                        <a:rPr sz="1500" dirty="0">
                          <a:solidFill>
                            <a:schemeClr val="tx1"/>
                          </a:solidFill>
                        </a:rPr>
                        <a:t>2-6 months</a:t>
                      </a:r>
                    </a:p>
                  </a:txBody>
                  <a:tcPr marL="35719" marR="35719" marT="35719" marB="35719" anchor="ctr" horzOverflow="overflow">
                    <a:solidFill>
                      <a:srgbClr val="224AFC">
                        <a:alpha val="27059"/>
                      </a:srgbClr>
                    </a:solidFill>
                  </a:tcPr>
                </a:tc>
                <a:tc>
                  <a:txBody>
                    <a:bodyPr/>
                    <a:lstStyle/>
                    <a:p>
                      <a:pPr defTabSz="914400">
                        <a:defRPr sz="2200"/>
                      </a:pPr>
                      <a:endParaRPr sz="1500">
                        <a:solidFill>
                          <a:schemeClr val="tx1"/>
                        </a:solidFill>
                      </a:endParaRPr>
                    </a:p>
                  </a:txBody>
                  <a:tcPr marL="35719" marR="35719" marT="35719" marB="35719" anchor="ctr" horzOverflow="overflow">
                    <a:lnR w="12700">
                      <a:solidFill>
                        <a:srgbClr val="D6D6D6"/>
                      </a:solidFill>
                      <a:miter lim="400000"/>
                    </a:lnR>
                    <a:solidFill>
                      <a:srgbClr val="224AFC">
                        <a:alpha val="27059"/>
                      </a:srgbClr>
                    </a:solidFill>
                  </a:tcPr>
                </a:tc>
                <a:extLst>
                  <a:ext uri="{0D108BD9-81ED-4DB2-BD59-A6C34878D82A}">
                    <a16:rowId xmlns:a16="http://schemas.microsoft.com/office/drawing/2014/main" val="10004"/>
                  </a:ext>
                </a:extLst>
              </a:tr>
              <a:tr h="349245">
                <a:tc>
                  <a:txBody>
                    <a:bodyPr/>
                    <a:lstStyle/>
                    <a:p>
                      <a:pPr defTabSz="914400">
                        <a:defRPr>
                          <a:solidFill>
                            <a:srgbClr val="000000"/>
                          </a:solidFill>
                        </a:defRPr>
                      </a:pPr>
                      <a:r>
                        <a:rPr sz="1500" dirty="0">
                          <a:solidFill>
                            <a:schemeClr val="tx1"/>
                          </a:solidFill>
                        </a:rPr>
                        <a:t>Vaginal Atrophy</a:t>
                      </a:r>
                    </a:p>
                  </a:txBody>
                  <a:tcPr marL="35719" marR="35719" marT="35719" marB="35719" anchor="ctr" horzOverflow="overflow">
                    <a:lnL w="0">
                      <a:miter lim="400000"/>
                    </a:lnL>
                    <a:gradFill flip="none" rotWithShape="1">
                      <a:gsLst>
                        <a:gs pos="0">
                          <a:schemeClr val="accent5"/>
                        </a:gs>
                        <a:gs pos="100000">
                          <a:schemeClr val="accent5">
                            <a:hueOff val="247804"/>
                            <a:satOff val="19260"/>
                            <a:lumOff val="-10982"/>
                          </a:schemeClr>
                        </a:gs>
                      </a:gsLst>
                      <a:lin ang="5400000" scaled="0"/>
                    </a:gradFill>
                  </a:tcPr>
                </a:tc>
                <a:tc>
                  <a:txBody>
                    <a:bodyPr/>
                    <a:lstStyle/>
                    <a:p>
                      <a:pPr defTabSz="914400">
                        <a:defRPr>
                          <a:solidFill>
                            <a:srgbClr val="000000"/>
                          </a:solidFill>
                        </a:defRPr>
                      </a:pPr>
                      <a:r>
                        <a:rPr sz="1500">
                          <a:solidFill>
                            <a:schemeClr val="tx1"/>
                          </a:solidFill>
                        </a:rPr>
                        <a:t>2-6 months</a:t>
                      </a:r>
                    </a:p>
                  </a:txBody>
                  <a:tcPr marL="35719" marR="35719" marT="35719" marB="35719" anchor="ctr" horzOverflow="overflow">
                    <a:solidFill>
                      <a:srgbClr val="224AFC">
                        <a:alpha val="27059"/>
                      </a:srgbClr>
                    </a:solidFill>
                  </a:tcPr>
                </a:tc>
                <a:tc>
                  <a:txBody>
                    <a:bodyPr/>
                    <a:lstStyle/>
                    <a:p>
                      <a:pPr defTabSz="914400">
                        <a:defRPr sz="2200"/>
                      </a:pPr>
                      <a:endParaRPr sz="1500">
                        <a:solidFill>
                          <a:schemeClr val="tx1"/>
                        </a:solidFill>
                      </a:endParaRPr>
                    </a:p>
                  </a:txBody>
                  <a:tcPr marL="35719" marR="35719" marT="35719" marB="35719" anchor="ctr" horzOverflow="overflow">
                    <a:lnR w="12700">
                      <a:solidFill>
                        <a:srgbClr val="D6D6D6"/>
                      </a:solidFill>
                      <a:miter lim="400000"/>
                    </a:lnR>
                    <a:solidFill>
                      <a:srgbClr val="224AFC">
                        <a:alpha val="27059"/>
                      </a:srgbClr>
                    </a:solidFill>
                  </a:tcPr>
                </a:tc>
                <a:extLst>
                  <a:ext uri="{0D108BD9-81ED-4DB2-BD59-A6C34878D82A}">
                    <a16:rowId xmlns:a16="http://schemas.microsoft.com/office/drawing/2014/main" val="10005"/>
                  </a:ext>
                </a:extLst>
              </a:tr>
              <a:tr h="573863">
                <a:tc>
                  <a:txBody>
                    <a:bodyPr/>
                    <a:lstStyle/>
                    <a:p>
                      <a:pPr defTabSz="914400">
                        <a:defRPr>
                          <a:solidFill>
                            <a:srgbClr val="000000"/>
                          </a:solidFill>
                        </a:defRPr>
                      </a:pPr>
                      <a:r>
                        <a:rPr sz="1500" dirty="0">
                          <a:solidFill>
                            <a:schemeClr val="tx1"/>
                          </a:solidFill>
                        </a:rPr>
                        <a:t>Emotional Changes/Increased Libido</a:t>
                      </a:r>
                    </a:p>
                  </a:txBody>
                  <a:tcPr marL="35719" marR="35719" marT="35719" marB="35719" anchor="ctr" horzOverflow="overflow">
                    <a:lnL w="0">
                      <a:miter lim="400000"/>
                    </a:lnL>
                    <a:gradFill flip="none" rotWithShape="1">
                      <a:gsLst>
                        <a:gs pos="0">
                          <a:schemeClr val="accent5"/>
                        </a:gs>
                        <a:gs pos="100000">
                          <a:schemeClr val="accent5">
                            <a:hueOff val="247804"/>
                            <a:satOff val="19260"/>
                            <a:lumOff val="-10982"/>
                          </a:schemeClr>
                        </a:gs>
                      </a:gsLst>
                      <a:lin ang="5400000" scaled="0"/>
                    </a:gradFill>
                  </a:tcPr>
                </a:tc>
                <a:tc>
                  <a:txBody>
                    <a:bodyPr/>
                    <a:lstStyle/>
                    <a:p>
                      <a:pPr defTabSz="914400">
                        <a:defRPr>
                          <a:solidFill>
                            <a:srgbClr val="000000"/>
                          </a:solidFill>
                        </a:defRPr>
                      </a:pPr>
                      <a:r>
                        <a:rPr sz="1500">
                          <a:solidFill>
                            <a:schemeClr val="tx1"/>
                          </a:solidFill>
                        </a:rPr>
                        <a:t>2-6 months</a:t>
                      </a:r>
                    </a:p>
                  </a:txBody>
                  <a:tcPr marL="35719" marR="35719" marT="35719" marB="35719" anchor="ctr" horzOverflow="overflow">
                    <a:solidFill>
                      <a:srgbClr val="224AFC">
                        <a:alpha val="27059"/>
                      </a:srgbClr>
                    </a:solidFill>
                  </a:tcPr>
                </a:tc>
                <a:tc>
                  <a:txBody>
                    <a:bodyPr/>
                    <a:lstStyle/>
                    <a:p>
                      <a:pPr defTabSz="914400">
                        <a:defRPr sz="2200"/>
                      </a:pPr>
                      <a:endParaRPr sz="1500" dirty="0">
                        <a:solidFill>
                          <a:schemeClr val="tx1"/>
                        </a:solidFill>
                      </a:endParaRPr>
                    </a:p>
                  </a:txBody>
                  <a:tcPr marL="35719" marR="35719" marT="35719" marB="35719" anchor="ctr" horzOverflow="overflow">
                    <a:lnR w="12700">
                      <a:solidFill>
                        <a:srgbClr val="D6D6D6"/>
                      </a:solidFill>
                      <a:miter lim="400000"/>
                    </a:lnR>
                    <a:solidFill>
                      <a:srgbClr val="224AFC">
                        <a:alpha val="27059"/>
                      </a:srgbClr>
                    </a:solidFill>
                  </a:tcPr>
                </a:tc>
                <a:extLst>
                  <a:ext uri="{0D108BD9-81ED-4DB2-BD59-A6C34878D82A}">
                    <a16:rowId xmlns:a16="http://schemas.microsoft.com/office/drawing/2014/main" val="10006"/>
                  </a:ext>
                </a:extLst>
              </a:tr>
              <a:tr h="349245">
                <a:tc>
                  <a:txBody>
                    <a:bodyPr/>
                    <a:lstStyle/>
                    <a:p>
                      <a:pPr defTabSz="914400">
                        <a:defRPr>
                          <a:solidFill>
                            <a:srgbClr val="000000"/>
                          </a:solidFill>
                        </a:defRPr>
                      </a:pPr>
                      <a:r>
                        <a:rPr sz="1500" dirty="0">
                          <a:solidFill>
                            <a:schemeClr val="tx1"/>
                          </a:solidFill>
                        </a:rPr>
                        <a:t>Clitoromegaly</a:t>
                      </a:r>
                    </a:p>
                  </a:txBody>
                  <a:tcPr marL="35719" marR="35719" marT="35719" marB="35719" anchor="ctr" horzOverflow="overflow">
                    <a:lnL w="0">
                      <a:miter lim="400000"/>
                    </a:lnL>
                    <a:gradFill flip="none" rotWithShape="1">
                      <a:gsLst>
                        <a:gs pos="0">
                          <a:schemeClr val="accent5"/>
                        </a:gs>
                        <a:gs pos="100000">
                          <a:schemeClr val="accent5">
                            <a:hueOff val="247804"/>
                            <a:satOff val="19260"/>
                            <a:lumOff val="-10982"/>
                          </a:schemeClr>
                        </a:gs>
                      </a:gsLst>
                      <a:lin ang="5400000" scaled="0"/>
                    </a:gradFill>
                  </a:tcPr>
                </a:tc>
                <a:tc>
                  <a:txBody>
                    <a:bodyPr/>
                    <a:lstStyle/>
                    <a:p>
                      <a:pPr defTabSz="914400">
                        <a:defRPr>
                          <a:solidFill>
                            <a:srgbClr val="000000"/>
                          </a:solidFill>
                        </a:defRPr>
                      </a:pPr>
                      <a:r>
                        <a:rPr sz="1500">
                          <a:solidFill>
                            <a:schemeClr val="tx1"/>
                          </a:solidFill>
                        </a:rPr>
                        <a:t>3-6 months</a:t>
                      </a:r>
                    </a:p>
                  </a:txBody>
                  <a:tcPr marL="35719" marR="35719" marT="35719" marB="35719" anchor="ctr" horzOverflow="overflow">
                    <a:solidFill>
                      <a:srgbClr val="224AFC">
                        <a:alpha val="27059"/>
                      </a:srgbClr>
                    </a:solidFill>
                  </a:tcPr>
                </a:tc>
                <a:tc>
                  <a:txBody>
                    <a:bodyPr/>
                    <a:lstStyle/>
                    <a:p>
                      <a:pPr defTabSz="914400">
                        <a:defRPr>
                          <a:solidFill>
                            <a:srgbClr val="000000"/>
                          </a:solidFill>
                        </a:defRPr>
                      </a:pPr>
                      <a:r>
                        <a:rPr sz="1500" dirty="0">
                          <a:solidFill>
                            <a:schemeClr val="tx1"/>
                          </a:solidFill>
                        </a:rPr>
                        <a:t>1-2 years</a:t>
                      </a:r>
                    </a:p>
                  </a:txBody>
                  <a:tcPr marL="35719" marR="35719" marT="35719" marB="35719" anchor="ctr" horzOverflow="overflow">
                    <a:lnR w="12700">
                      <a:solidFill>
                        <a:srgbClr val="D6D6D6"/>
                      </a:solidFill>
                      <a:miter lim="400000"/>
                    </a:lnR>
                    <a:solidFill>
                      <a:srgbClr val="224AFC">
                        <a:alpha val="27059"/>
                      </a:srgbClr>
                    </a:solidFill>
                  </a:tcPr>
                </a:tc>
                <a:extLst>
                  <a:ext uri="{0D108BD9-81ED-4DB2-BD59-A6C34878D82A}">
                    <a16:rowId xmlns:a16="http://schemas.microsoft.com/office/drawing/2014/main" val="10007"/>
                  </a:ext>
                </a:extLst>
              </a:tr>
              <a:tr h="434987">
                <a:tc>
                  <a:txBody>
                    <a:bodyPr/>
                    <a:lstStyle/>
                    <a:p>
                      <a:pPr defTabSz="914400">
                        <a:defRPr>
                          <a:solidFill>
                            <a:srgbClr val="000000"/>
                          </a:solidFill>
                        </a:defRPr>
                      </a:pPr>
                      <a:r>
                        <a:rPr sz="1500" dirty="0">
                          <a:solidFill>
                            <a:schemeClr val="tx1"/>
                          </a:solidFill>
                        </a:rPr>
                        <a:t>Increased Muscle Mass</a:t>
                      </a:r>
                    </a:p>
                  </a:txBody>
                  <a:tcPr marL="35719" marR="35719" marT="35719" marB="35719" horzOverflow="overflow">
                    <a:lnL w="0">
                      <a:miter lim="400000"/>
                    </a:lnL>
                    <a:gradFill flip="none" rotWithShape="1">
                      <a:gsLst>
                        <a:gs pos="0">
                          <a:schemeClr val="accent5"/>
                        </a:gs>
                        <a:gs pos="100000">
                          <a:schemeClr val="accent5">
                            <a:hueOff val="247804"/>
                            <a:satOff val="19260"/>
                            <a:lumOff val="-10982"/>
                          </a:schemeClr>
                        </a:gs>
                      </a:gsLst>
                      <a:lin ang="5400000" scaled="0"/>
                    </a:gradFill>
                  </a:tcPr>
                </a:tc>
                <a:tc>
                  <a:txBody>
                    <a:bodyPr/>
                    <a:lstStyle/>
                    <a:p>
                      <a:pPr defTabSz="914400">
                        <a:defRPr>
                          <a:solidFill>
                            <a:srgbClr val="000000"/>
                          </a:solidFill>
                        </a:defRPr>
                      </a:pPr>
                      <a:r>
                        <a:rPr sz="1500">
                          <a:solidFill>
                            <a:schemeClr val="tx1"/>
                          </a:solidFill>
                        </a:rPr>
                        <a:t>6-12 months</a:t>
                      </a:r>
                    </a:p>
                  </a:txBody>
                  <a:tcPr marL="35719" marR="35719" marT="35719" marB="35719" horzOverflow="overflow">
                    <a:solidFill>
                      <a:srgbClr val="224AFC">
                        <a:alpha val="27059"/>
                      </a:srgbClr>
                    </a:solidFill>
                  </a:tcPr>
                </a:tc>
                <a:tc>
                  <a:txBody>
                    <a:bodyPr/>
                    <a:lstStyle/>
                    <a:p>
                      <a:pPr defTabSz="914400">
                        <a:defRPr>
                          <a:solidFill>
                            <a:srgbClr val="000000"/>
                          </a:solidFill>
                        </a:defRPr>
                      </a:pPr>
                      <a:r>
                        <a:rPr sz="1500" dirty="0">
                          <a:solidFill>
                            <a:schemeClr val="tx1"/>
                          </a:solidFill>
                        </a:rPr>
                        <a:t>2-5 years</a:t>
                      </a:r>
                    </a:p>
                  </a:txBody>
                  <a:tcPr marL="35719" marR="35719" marT="35719" marB="35719" horzOverflow="overflow">
                    <a:lnR w="12700">
                      <a:solidFill>
                        <a:srgbClr val="D6D6D6"/>
                      </a:solidFill>
                      <a:miter lim="400000"/>
                    </a:lnR>
                    <a:solidFill>
                      <a:srgbClr val="224AFC">
                        <a:alpha val="27059"/>
                      </a:srgbClr>
                    </a:solidFill>
                  </a:tcPr>
                </a:tc>
                <a:extLst>
                  <a:ext uri="{0D108BD9-81ED-4DB2-BD59-A6C34878D82A}">
                    <a16:rowId xmlns:a16="http://schemas.microsoft.com/office/drawing/2014/main" val="10008"/>
                  </a:ext>
                </a:extLst>
              </a:tr>
              <a:tr h="573863">
                <a:tc>
                  <a:txBody>
                    <a:bodyPr/>
                    <a:lstStyle/>
                    <a:p>
                      <a:pPr defTabSz="914400">
                        <a:defRPr>
                          <a:solidFill>
                            <a:srgbClr val="000000"/>
                          </a:solidFill>
                        </a:defRPr>
                      </a:pPr>
                      <a:r>
                        <a:rPr sz="1500" dirty="0">
                          <a:solidFill>
                            <a:schemeClr val="tx1"/>
                          </a:solidFill>
                        </a:rPr>
                        <a:t>Male Pattern Hair (Body/Face)</a:t>
                      </a:r>
                    </a:p>
                  </a:txBody>
                  <a:tcPr marL="35719" marR="35719" marT="35719" marB="35719" anchor="ctr" horzOverflow="overflow">
                    <a:lnL w="0">
                      <a:miter lim="400000"/>
                    </a:lnL>
                    <a:lnB w="12700">
                      <a:solidFill>
                        <a:srgbClr val="D6D6D6"/>
                      </a:solidFill>
                      <a:miter lim="400000"/>
                    </a:lnB>
                    <a:gradFill flip="none" rotWithShape="1">
                      <a:gsLst>
                        <a:gs pos="0">
                          <a:schemeClr val="accent5"/>
                        </a:gs>
                        <a:gs pos="100000">
                          <a:schemeClr val="accent5">
                            <a:hueOff val="247804"/>
                            <a:satOff val="19260"/>
                            <a:lumOff val="-10982"/>
                          </a:schemeClr>
                        </a:gs>
                      </a:gsLst>
                      <a:lin ang="5400000" scaled="0"/>
                    </a:gradFill>
                  </a:tcPr>
                </a:tc>
                <a:tc>
                  <a:txBody>
                    <a:bodyPr/>
                    <a:lstStyle/>
                    <a:p>
                      <a:pPr defTabSz="914400">
                        <a:defRPr>
                          <a:solidFill>
                            <a:srgbClr val="000000"/>
                          </a:solidFill>
                        </a:defRPr>
                      </a:pPr>
                      <a:r>
                        <a:rPr sz="1500">
                          <a:solidFill>
                            <a:schemeClr val="tx1"/>
                          </a:solidFill>
                        </a:rPr>
                        <a:t>6-12 months</a:t>
                      </a:r>
                    </a:p>
                  </a:txBody>
                  <a:tcPr marL="35719" marR="35719" marT="35719" marB="35719" anchor="ctr" horzOverflow="overflow">
                    <a:lnB w="12700">
                      <a:solidFill>
                        <a:srgbClr val="D6D6D6"/>
                      </a:solidFill>
                      <a:miter lim="400000"/>
                    </a:lnB>
                    <a:solidFill>
                      <a:srgbClr val="224AFC">
                        <a:alpha val="27059"/>
                      </a:srgbClr>
                    </a:solidFill>
                  </a:tcPr>
                </a:tc>
                <a:tc>
                  <a:txBody>
                    <a:bodyPr/>
                    <a:lstStyle/>
                    <a:p>
                      <a:pPr defTabSz="914400">
                        <a:defRPr>
                          <a:solidFill>
                            <a:srgbClr val="000000"/>
                          </a:solidFill>
                        </a:defRPr>
                      </a:pPr>
                      <a:r>
                        <a:rPr sz="1500" dirty="0">
                          <a:solidFill>
                            <a:schemeClr val="tx1"/>
                          </a:solidFill>
                        </a:rPr>
                        <a:t>5-4 years</a:t>
                      </a:r>
                    </a:p>
                  </a:txBody>
                  <a:tcPr marL="35719" marR="35719" marT="35719" marB="35719" anchor="ctr" horzOverflow="overflow">
                    <a:lnR w="12700">
                      <a:solidFill>
                        <a:srgbClr val="D6D6D6"/>
                      </a:solidFill>
                      <a:miter lim="400000"/>
                    </a:lnR>
                    <a:lnB w="12700">
                      <a:solidFill>
                        <a:srgbClr val="D6D6D6"/>
                      </a:solidFill>
                      <a:miter lim="400000"/>
                    </a:lnB>
                    <a:solidFill>
                      <a:srgbClr val="224AFC">
                        <a:alpha val="27059"/>
                      </a:srgb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63317356"/>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p:cNvSpPr>
          <p:nvPr>
            <p:ph type="title"/>
          </p:nvPr>
        </p:nvSpPr>
        <p:spPr>
          <a:xfrm>
            <a:off x="313509" y="194674"/>
            <a:ext cx="11878491" cy="1518047"/>
          </a:xfrm>
          <a:prstGeom prst="rect">
            <a:avLst/>
          </a:prstGeom>
        </p:spPr>
        <p:txBody>
          <a:bodyPr>
            <a:normAutofit/>
          </a:bodyPr>
          <a:lstStyle>
            <a:lvl1pPr>
              <a:defRPr>
                <a:latin typeface="Marker Felt"/>
                <a:ea typeface="Marker Felt"/>
                <a:cs typeface="Marker Felt"/>
                <a:sym typeface="Marker Felt"/>
              </a:defRPr>
            </a:lvl1pPr>
          </a:lstStyle>
          <a:p>
            <a:pPr algn="l"/>
            <a:r>
              <a:rPr lang="en-US" sz="4400" b="1" dirty="0">
                <a:latin typeface="Georgia" charset="0"/>
                <a:ea typeface="Georgia" charset="0"/>
                <a:cs typeface="Georgia" charset="0"/>
              </a:rPr>
              <a:t>Elements of GAC: Surgical Affirmation</a:t>
            </a:r>
          </a:p>
        </p:txBody>
      </p:sp>
      <p:sp>
        <p:nvSpPr>
          <p:cNvPr id="3" name="Slide Number Placeholder 2">
            <a:extLst>
              <a:ext uri="{FF2B5EF4-FFF2-40B4-BE49-F238E27FC236}">
                <a16:creationId xmlns:a16="http://schemas.microsoft.com/office/drawing/2014/main" id="{0D5423B9-630F-DD45-98D0-BD563384FD26}"/>
              </a:ext>
            </a:extLst>
          </p:cNvPr>
          <p:cNvSpPr>
            <a:spLocks noGrp="1"/>
          </p:cNvSpPr>
          <p:nvPr>
            <p:ph type="sldNum" sz="quarter" idx="2"/>
          </p:nvPr>
        </p:nvSpPr>
        <p:spPr/>
        <p:txBody>
          <a:bodyPr/>
          <a:lstStyle/>
          <a:p>
            <a:pPr defTabSz="609585"/>
            <a:fld id="{86CB4B4D-7CA3-9044-876B-883B54F8677D}" type="slidenum">
              <a:rPr lang="en-US" sz="2400">
                <a:solidFill>
                  <a:prstClr val="black"/>
                </a:solidFill>
                <a:latin typeface="Calibri"/>
              </a:rPr>
              <a:pPr defTabSz="609585"/>
              <a:t>63</a:t>
            </a:fld>
            <a:endParaRPr lang="en-US" sz="2400" dirty="0">
              <a:solidFill>
                <a:prstClr val="black"/>
              </a:solidFill>
              <a:latin typeface="Calibri"/>
            </a:endParaRPr>
          </a:p>
        </p:txBody>
      </p:sp>
      <p:graphicFrame>
        <p:nvGraphicFramePr>
          <p:cNvPr id="5" name="Table 4">
            <a:extLst>
              <a:ext uri="{FF2B5EF4-FFF2-40B4-BE49-F238E27FC236}">
                <a16:creationId xmlns:a16="http://schemas.microsoft.com/office/drawing/2014/main" id="{A5B909D1-460A-1749-E180-100BB182639B}"/>
              </a:ext>
            </a:extLst>
          </p:cNvPr>
          <p:cNvGraphicFramePr>
            <a:graphicFrameLocks noGrp="1"/>
          </p:cNvGraphicFramePr>
          <p:nvPr/>
        </p:nvGraphicFramePr>
        <p:xfrm>
          <a:off x="1398229" y="2183697"/>
          <a:ext cx="9709051" cy="3237055"/>
        </p:xfrm>
        <a:graphic>
          <a:graphicData uri="http://schemas.openxmlformats.org/drawingml/2006/table">
            <a:tbl>
              <a:tblPr firstRow="1" firstCol="1" bandRow="1">
                <a:tableStyleId>{5C22544A-7EE6-4342-B048-85BDC9FD1C3A}</a:tableStyleId>
              </a:tblPr>
              <a:tblGrid>
                <a:gridCol w="1662269">
                  <a:extLst>
                    <a:ext uri="{9D8B030D-6E8A-4147-A177-3AD203B41FA5}">
                      <a16:colId xmlns:a16="http://schemas.microsoft.com/office/drawing/2014/main" val="20000"/>
                    </a:ext>
                  </a:extLst>
                </a:gridCol>
                <a:gridCol w="3479772">
                  <a:extLst>
                    <a:ext uri="{9D8B030D-6E8A-4147-A177-3AD203B41FA5}">
                      <a16:colId xmlns:a16="http://schemas.microsoft.com/office/drawing/2014/main" val="20001"/>
                    </a:ext>
                  </a:extLst>
                </a:gridCol>
                <a:gridCol w="2362431">
                  <a:extLst>
                    <a:ext uri="{9D8B030D-6E8A-4147-A177-3AD203B41FA5}">
                      <a16:colId xmlns:a16="http://schemas.microsoft.com/office/drawing/2014/main" val="20002"/>
                    </a:ext>
                  </a:extLst>
                </a:gridCol>
                <a:gridCol w="2204579">
                  <a:extLst>
                    <a:ext uri="{9D8B030D-6E8A-4147-A177-3AD203B41FA5}">
                      <a16:colId xmlns:a16="http://schemas.microsoft.com/office/drawing/2014/main" val="20003"/>
                    </a:ext>
                  </a:extLst>
                </a:gridCol>
              </a:tblGrid>
              <a:tr h="701040">
                <a:tc>
                  <a:txBody>
                    <a:bodyPr/>
                    <a:lstStyle/>
                    <a:p>
                      <a:pPr marL="0" marR="0">
                        <a:spcBef>
                          <a:spcPts val="0"/>
                        </a:spcBef>
                        <a:spcAft>
                          <a:spcPts val="0"/>
                        </a:spcAft>
                      </a:pPr>
                      <a:r>
                        <a:rPr lang="en-US" sz="2300" dirty="0">
                          <a:solidFill>
                            <a:schemeClr val="tx1"/>
                          </a:solidFill>
                          <a:effectLst/>
                          <a:latin typeface="Georgia" charset="0"/>
                          <a:ea typeface="Georgia" charset="0"/>
                          <a:cs typeface="Georgia" charset="0"/>
                        </a:rPr>
                        <a:t> </a:t>
                      </a:r>
                    </a:p>
                  </a:txBody>
                  <a:tcPr marL="64465" marR="64465"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2300" dirty="0">
                          <a:solidFill>
                            <a:schemeClr val="tx1"/>
                          </a:solidFill>
                          <a:effectLst/>
                          <a:latin typeface="Georgia" charset="0"/>
                          <a:ea typeface="Georgia" charset="0"/>
                          <a:cs typeface="Georgia" charset="0"/>
                        </a:rPr>
                        <a:t>Definition</a:t>
                      </a:r>
                    </a:p>
                  </a:txBody>
                  <a:tcPr marL="64465" marR="64465"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2300" dirty="0">
                          <a:solidFill>
                            <a:schemeClr val="tx1"/>
                          </a:solidFill>
                          <a:effectLst/>
                          <a:latin typeface="Georgia" charset="0"/>
                          <a:ea typeface="Georgia" charset="0"/>
                          <a:cs typeface="Georgia" charset="0"/>
                        </a:rPr>
                        <a:t>Age</a:t>
                      </a:r>
                    </a:p>
                  </a:txBody>
                  <a:tcPr marL="64465" marR="64465"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2300" dirty="0">
                          <a:solidFill>
                            <a:schemeClr val="tx1"/>
                          </a:solidFill>
                          <a:effectLst/>
                          <a:latin typeface="Georgia" charset="0"/>
                          <a:ea typeface="Georgia" charset="0"/>
                          <a:cs typeface="Georgia" charset="0"/>
                        </a:rPr>
                        <a:t>Reversibility</a:t>
                      </a:r>
                    </a:p>
                    <a:p>
                      <a:pPr marL="0" marR="0">
                        <a:spcBef>
                          <a:spcPts val="0"/>
                        </a:spcBef>
                        <a:spcAft>
                          <a:spcPts val="0"/>
                        </a:spcAft>
                      </a:pPr>
                      <a:endParaRPr lang="en-US" sz="2300" dirty="0">
                        <a:solidFill>
                          <a:schemeClr val="tx1"/>
                        </a:solidFill>
                        <a:effectLst/>
                        <a:latin typeface="Georgia" charset="0"/>
                        <a:ea typeface="Georgia" charset="0"/>
                        <a:cs typeface="Georgia" charset="0"/>
                      </a:endParaRPr>
                    </a:p>
                  </a:txBody>
                  <a:tcPr marL="64465" marR="64465"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36015">
                <a:tc>
                  <a:txBody>
                    <a:bodyPr/>
                    <a:lstStyle/>
                    <a:p>
                      <a:pPr marL="0" marR="0">
                        <a:spcBef>
                          <a:spcPts val="0"/>
                        </a:spcBef>
                        <a:spcAft>
                          <a:spcPts val="0"/>
                        </a:spcAft>
                      </a:pPr>
                      <a:r>
                        <a:rPr lang="en-US" sz="2300" dirty="0">
                          <a:solidFill>
                            <a:schemeClr val="tx1"/>
                          </a:solidFill>
                          <a:effectLst/>
                          <a:latin typeface="Georgia" charset="0"/>
                          <a:ea typeface="Georgia" charset="0"/>
                          <a:cs typeface="Georgia" charset="0"/>
                        </a:rPr>
                        <a:t>Gender-affirming surgeries</a:t>
                      </a:r>
                    </a:p>
                  </a:txBody>
                  <a:tcPr marL="64465" marR="64465"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2300" dirty="0">
                          <a:solidFill>
                            <a:schemeClr val="tx1"/>
                          </a:solidFill>
                          <a:effectLst/>
                          <a:latin typeface="Georgia" charset="0"/>
                          <a:ea typeface="Georgia" charset="0"/>
                          <a:cs typeface="Georgia" charset="0"/>
                        </a:rPr>
                        <a:t>• “Top” surgery (to create a male-typical chest shape or enhance breasts)</a:t>
                      </a:r>
                    </a:p>
                    <a:p>
                      <a:pPr marL="0" marR="0">
                        <a:spcBef>
                          <a:spcPts val="0"/>
                        </a:spcBef>
                        <a:spcAft>
                          <a:spcPts val="0"/>
                        </a:spcAft>
                      </a:pPr>
                      <a:r>
                        <a:rPr lang="en-US" sz="2300" dirty="0">
                          <a:solidFill>
                            <a:schemeClr val="tx1"/>
                          </a:solidFill>
                          <a:effectLst/>
                          <a:latin typeface="Georgia" charset="0"/>
                          <a:ea typeface="Georgia" charset="0"/>
                          <a:cs typeface="Georgia" charset="0"/>
                        </a:rPr>
                        <a:t>• “Bottom” surgery (surgery on genitals or reproductive organs)</a:t>
                      </a:r>
                    </a:p>
                  </a:txBody>
                  <a:tcPr marL="64465" marR="64465"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2300" dirty="0">
                          <a:solidFill>
                            <a:schemeClr val="tx1"/>
                          </a:solidFill>
                          <a:effectLst/>
                          <a:latin typeface="Georgia" charset="0"/>
                          <a:ea typeface="Georgia" charset="0"/>
                          <a:cs typeface="Georgia" charset="0"/>
                        </a:rPr>
                        <a:t>Typically, Adults (Adolescent based on clinical situation)</a:t>
                      </a:r>
                    </a:p>
                  </a:txBody>
                  <a:tcPr marL="64465" marR="64465"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2300" dirty="0">
                          <a:solidFill>
                            <a:schemeClr val="tx1"/>
                          </a:solidFill>
                          <a:effectLst/>
                          <a:latin typeface="Georgia" charset="0"/>
                          <a:ea typeface="Georgia" charset="0"/>
                          <a:cs typeface="Georgia" charset="0"/>
                        </a:rPr>
                        <a:t>Not Reversible</a:t>
                      </a:r>
                    </a:p>
                  </a:txBody>
                  <a:tcPr marL="64465" marR="64465"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6" name="Slide Number Placeholder 2">
            <a:extLst>
              <a:ext uri="{FF2B5EF4-FFF2-40B4-BE49-F238E27FC236}">
                <a16:creationId xmlns:a16="http://schemas.microsoft.com/office/drawing/2014/main" id="{6E7A16B8-E3D2-F641-D27A-893D34148B63}"/>
              </a:ext>
            </a:extLst>
          </p:cNvPr>
          <p:cNvSpPr txBox="1">
            <a:spLocks/>
          </p:cNvSpPr>
          <p:nvPr/>
        </p:nvSpPr>
        <p:spPr>
          <a:xfrm>
            <a:off x="8875735"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r>
              <a:rPr lang="en-US" dirty="0">
                <a:solidFill>
                  <a:prstClr val="black">
                    <a:tint val="75000"/>
                  </a:prstClr>
                </a:solidFill>
                <a:latin typeface="Calibri"/>
              </a:rPr>
              <a:t>/14</a:t>
            </a:r>
          </a:p>
        </p:txBody>
      </p:sp>
    </p:spTree>
    <p:extLst>
      <p:ext uri="{BB962C8B-B14F-4D97-AF65-F5344CB8AC3E}">
        <p14:creationId xmlns:p14="http://schemas.microsoft.com/office/powerpoint/2010/main" val="1797972186"/>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4" name="Google Shape;94;p20"/>
          <p:cNvSpPr txBox="1">
            <a:spLocks noGrp="1"/>
          </p:cNvSpPr>
          <p:nvPr>
            <p:ph type="body" idx="1"/>
          </p:nvPr>
        </p:nvSpPr>
        <p:spPr>
          <a:xfrm>
            <a:off x="2131480" y="1536633"/>
            <a:ext cx="9644920" cy="3332347"/>
          </a:xfrm>
          <a:prstGeom prst="rect">
            <a:avLst/>
          </a:prstGeom>
        </p:spPr>
        <p:txBody>
          <a:bodyPr spcFirstLastPara="1" vert="horz" wrap="square" lIns="121900" tIns="121900" rIns="121900" bIns="121900" rtlCol="0" anchor="t" anchorCtr="0">
            <a:noAutofit/>
          </a:bodyPr>
          <a:lstStyle/>
          <a:p>
            <a:pPr marL="0" indent="0">
              <a:spcBef>
                <a:spcPts val="0"/>
              </a:spcBef>
              <a:buNone/>
            </a:pPr>
            <a:r>
              <a:rPr lang="en" sz="3200" dirty="0">
                <a:latin typeface="Helvetica Neue Light"/>
              </a:rPr>
              <a:t>Create realistic expectations for the who, what, when and where of gender affirming care</a:t>
            </a:r>
            <a:endParaRPr sz="3200" dirty="0">
              <a:latin typeface="Helvetica Neue Light"/>
            </a:endParaRPr>
          </a:p>
          <a:p>
            <a:pPr lvl="1">
              <a:spcBef>
                <a:spcPts val="1600"/>
              </a:spcBef>
            </a:pPr>
            <a:r>
              <a:rPr lang="en" sz="3200" dirty="0">
                <a:latin typeface="Helvetica Neue Light"/>
              </a:rPr>
              <a:t>When can I have hormones or blockers?</a:t>
            </a:r>
          </a:p>
          <a:p>
            <a:pPr lvl="1">
              <a:spcBef>
                <a:spcPts val="1600"/>
              </a:spcBef>
            </a:pPr>
            <a:r>
              <a:rPr lang="en" sz="3200" dirty="0">
                <a:latin typeface="Helvetica Neue Light"/>
              </a:rPr>
              <a:t>When can I have surgery? </a:t>
            </a:r>
          </a:p>
          <a:p>
            <a:pPr lvl="1">
              <a:spcBef>
                <a:spcPts val="1600"/>
              </a:spcBef>
            </a:pPr>
            <a:r>
              <a:rPr lang="en" sz="3200" dirty="0">
                <a:latin typeface="Helvetica Neue Light"/>
              </a:rPr>
              <a:t>Can I get my name changed? </a:t>
            </a:r>
          </a:p>
          <a:p>
            <a:pPr lvl="1">
              <a:spcBef>
                <a:spcPts val="1600"/>
              </a:spcBef>
            </a:pPr>
            <a:r>
              <a:rPr lang="en" sz="3200" dirty="0">
                <a:latin typeface="Helvetica Neue Light"/>
              </a:rPr>
              <a:t>When will I grow breasts/my voice drop/ my period stop? </a:t>
            </a:r>
            <a:endParaRPr sz="3200" dirty="0">
              <a:latin typeface="Helvetica Neue Light"/>
            </a:endParaRPr>
          </a:p>
        </p:txBody>
      </p:sp>
      <p:sp>
        <p:nvSpPr>
          <p:cNvPr id="3" name="Shape 294">
            <a:extLst>
              <a:ext uri="{FF2B5EF4-FFF2-40B4-BE49-F238E27FC236}">
                <a16:creationId xmlns:a16="http://schemas.microsoft.com/office/drawing/2014/main" id="{BA709ABA-B913-9412-CB60-7EB42B17C492}"/>
              </a:ext>
            </a:extLst>
          </p:cNvPr>
          <p:cNvSpPr txBox="1">
            <a:spLocks/>
          </p:cNvSpPr>
          <p:nvPr/>
        </p:nvSpPr>
        <p:spPr>
          <a:xfrm>
            <a:off x="1" y="508078"/>
            <a:ext cx="12611724" cy="70473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arker Felt"/>
                <a:ea typeface="Marker Felt"/>
                <a:cs typeface="Marker Felt"/>
                <a:sym typeface="Marker Felt"/>
              </a:defRPr>
            </a:lvl1pPr>
          </a:lstStyle>
          <a:p>
            <a:pPr defTabSz="1219170"/>
            <a:r>
              <a:rPr lang="en-US" sz="4219" b="1" dirty="0">
                <a:solidFill>
                  <a:prstClr val="black"/>
                </a:solidFill>
                <a:latin typeface="Georgia" panose="02040502050405020303" pitchFamily="18" charset="0"/>
              </a:rPr>
              <a:t>Expectations</a:t>
            </a:r>
          </a:p>
        </p:txBody>
      </p:sp>
      <p:pic>
        <p:nvPicPr>
          <p:cNvPr id="4" name="Picture 3">
            <a:extLst>
              <a:ext uri="{FF2B5EF4-FFF2-40B4-BE49-F238E27FC236}">
                <a16:creationId xmlns:a16="http://schemas.microsoft.com/office/drawing/2014/main" id="{93385774-B938-5DCB-A18B-2A14ECB32B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607480" cy="6858000"/>
          </a:xfrm>
          <a:prstGeom prst="rect">
            <a:avLst/>
          </a:prstGeom>
        </p:spPr>
      </p:pic>
    </p:spTree>
    <p:extLst>
      <p:ext uri="{BB962C8B-B14F-4D97-AF65-F5344CB8AC3E}">
        <p14:creationId xmlns:p14="http://schemas.microsoft.com/office/powerpoint/2010/main" val="539524646"/>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hat is Transgender? ~ Lyons Living">
            <a:extLst>
              <a:ext uri="{FF2B5EF4-FFF2-40B4-BE49-F238E27FC236}">
                <a16:creationId xmlns:a16="http://schemas.microsoft.com/office/drawing/2014/main" id="{866273E8-758D-7A9D-598C-233EC97EA2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204" r="5174" b="47826"/>
          <a:stretch/>
        </p:blipFill>
        <p:spPr bwMode="auto">
          <a:xfrm>
            <a:off x="6006736" y="1"/>
            <a:ext cx="6185264" cy="1989023"/>
          </a:xfrm>
          <a:prstGeom prst="rect">
            <a:avLst/>
          </a:prstGeom>
          <a:solidFill>
            <a:srgbClr val="FFFFFF"/>
          </a:solidFill>
        </p:spPr>
      </p:pic>
      <p:sp>
        <p:nvSpPr>
          <p:cNvPr id="294" name="Shape 294"/>
          <p:cNvSpPr>
            <a:spLocks noGrp="1"/>
          </p:cNvSpPr>
          <p:nvPr>
            <p:ph type="title"/>
          </p:nvPr>
        </p:nvSpPr>
        <p:spPr>
          <a:xfrm>
            <a:off x="313509" y="194674"/>
            <a:ext cx="11878491" cy="1518047"/>
          </a:xfrm>
          <a:prstGeom prst="rect">
            <a:avLst/>
          </a:prstGeom>
        </p:spPr>
        <p:txBody>
          <a:bodyPr>
            <a:normAutofit/>
          </a:bodyPr>
          <a:lstStyle>
            <a:lvl1pPr>
              <a:defRPr>
                <a:latin typeface="Marker Felt"/>
                <a:ea typeface="Marker Felt"/>
                <a:cs typeface="Marker Felt"/>
                <a:sym typeface="Marker Felt"/>
              </a:defRPr>
            </a:lvl1pPr>
          </a:lstStyle>
          <a:p>
            <a:pPr algn="l"/>
            <a:r>
              <a:rPr lang="en-US" sz="4400" b="1" dirty="0">
                <a:latin typeface="Georgia" charset="0"/>
                <a:ea typeface="Georgia" charset="0"/>
                <a:cs typeface="Georgia" charset="0"/>
              </a:rPr>
              <a:t>Is there any evidence to support gender affirmative care in adolescents?</a:t>
            </a:r>
          </a:p>
        </p:txBody>
      </p:sp>
      <p:sp>
        <p:nvSpPr>
          <p:cNvPr id="4" name="Rectangle 3">
            <a:extLst>
              <a:ext uri="{FF2B5EF4-FFF2-40B4-BE49-F238E27FC236}">
                <a16:creationId xmlns:a16="http://schemas.microsoft.com/office/drawing/2014/main" id="{FD864B21-B3D7-C9DF-A970-5B62BD906DE8}"/>
              </a:ext>
            </a:extLst>
          </p:cNvPr>
          <p:cNvSpPr/>
          <p:nvPr/>
        </p:nvSpPr>
        <p:spPr>
          <a:xfrm>
            <a:off x="1143574" y="1907393"/>
            <a:ext cx="9904853" cy="4311821"/>
          </a:xfrm>
          <a:prstGeom prst="rect">
            <a:avLst/>
          </a:prstGeom>
        </p:spPr>
        <p:txBody>
          <a:bodyPr wrap="square">
            <a:spAutoFit/>
          </a:bodyPr>
          <a:lstStyle/>
          <a:p>
            <a:pPr marL="642899" indent="-637319" defTabSz="609585">
              <a:tabLst>
                <a:tab pos="314752" algn="l"/>
              </a:tabLst>
            </a:pPr>
            <a:r>
              <a:rPr lang="en-US" sz="2109" b="1" dirty="0">
                <a:solidFill>
                  <a:prstClr val="black"/>
                </a:solidFill>
                <a:latin typeface="Skeena" pitchFamily="2" charset="0"/>
                <a:ea typeface="Georgia" charset="0"/>
                <a:cs typeface="Georgia" charset="0"/>
              </a:rPr>
              <a:t>Gender Affirmative Care Model.</a:t>
            </a:r>
          </a:p>
          <a:p>
            <a:pPr marL="642899" indent="-637319" defTabSz="609585">
              <a:tabLst>
                <a:tab pos="314752" algn="l"/>
              </a:tabLst>
            </a:pPr>
            <a:r>
              <a:rPr lang="en-US" sz="2109" dirty="0">
                <a:solidFill>
                  <a:prstClr val="black"/>
                </a:solidFill>
                <a:latin typeface="Skeena" pitchFamily="2" charset="0"/>
                <a:ea typeface="Georgia" charset="0"/>
                <a:cs typeface="Georgia" charset="0"/>
              </a:rPr>
              <a:t>	Hidalgo M. et al. (2013). The Gender Affirmative Model: What We Know and What We Aim to Learn. </a:t>
            </a:r>
            <a:r>
              <a:rPr lang="en-US" sz="2109" i="1" dirty="0">
                <a:solidFill>
                  <a:prstClr val="black"/>
                </a:solidFill>
                <a:latin typeface="Skeena" pitchFamily="2" charset="0"/>
                <a:ea typeface="Georgia" charset="0"/>
                <a:cs typeface="Georgia" charset="0"/>
              </a:rPr>
              <a:t>Human Development </a:t>
            </a:r>
            <a:r>
              <a:rPr lang="en-US" sz="2109" dirty="0">
                <a:solidFill>
                  <a:prstClr val="black"/>
                </a:solidFill>
                <a:latin typeface="Skeena" pitchFamily="2" charset="0"/>
                <a:ea typeface="Georgia" charset="0"/>
                <a:cs typeface="Georgia" charset="0"/>
              </a:rPr>
              <a:t>(This was the original description of the Gender Affirmative Care Model). 56(5), 285-290.</a:t>
            </a:r>
          </a:p>
          <a:p>
            <a:pPr marL="642899" indent="-637319" defTabSz="609585">
              <a:tabLst>
                <a:tab pos="314752" algn="l"/>
              </a:tabLst>
            </a:pPr>
            <a:r>
              <a:rPr lang="en-US" sz="2109" dirty="0">
                <a:solidFill>
                  <a:prstClr val="black"/>
                </a:solidFill>
                <a:latin typeface="Skeena" pitchFamily="2" charset="0"/>
                <a:ea typeface="Georgia" charset="0"/>
                <a:cs typeface="Georgia" charset="0"/>
              </a:rPr>
              <a:t>	Wanger J et al. (2019). Psychosocial Overview of Gender Affirmative Care.  </a:t>
            </a:r>
            <a:r>
              <a:rPr lang="en-US" sz="2109" i="1" dirty="0">
                <a:solidFill>
                  <a:prstClr val="black"/>
                </a:solidFill>
                <a:latin typeface="Skeena" pitchFamily="2" charset="0"/>
                <a:ea typeface="Georgia" charset="0"/>
                <a:cs typeface="Georgia" charset="0"/>
              </a:rPr>
              <a:t>J  </a:t>
            </a:r>
            <a:r>
              <a:rPr lang="en-US" sz="2109" i="1" dirty="0" err="1">
                <a:solidFill>
                  <a:prstClr val="black"/>
                </a:solidFill>
                <a:latin typeface="Skeena" pitchFamily="2" charset="0"/>
                <a:ea typeface="Georgia" charset="0"/>
                <a:cs typeface="Georgia" charset="0"/>
              </a:rPr>
              <a:t>Pediatr</a:t>
            </a:r>
            <a:r>
              <a:rPr lang="en-US" sz="2109" i="1" dirty="0">
                <a:solidFill>
                  <a:prstClr val="black"/>
                </a:solidFill>
                <a:latin typeface="Skeena" pitchFamily="2" charset="0"/>
                <a:ea typeface="Georgia" charset="0"/>
                <a:cs typeface="Georgia" charset="0"/>
              </a:rPr>
              <a:t> </a:t>
            </a:r>
            <a:r>
              <a:rPr lang="en-US" sz="2109" i="1" dirty="0" err="1">
                <a:solidFill>
                  <a:prstClr val="black"/>
                </a:solidFill>
                <a:latin typeface="Skeena" pitchFamily="2" charset="0"/>
                <a:ea typeface="Georgia" charset="0"/>
                <a:cs typeface="Georgia" charset="0"/>
              </a:rPr>
              <a:t>Adolesc</a:t>
            </a:r>
            <a:r>
              <a:rPr lang="en-US" sz="2109" i="1" dirty="0">
                <a:solidFill>
                  <a:prstClr val="black"/>
                </a:solidFill>
                <a:latin typeface="Skeena" pitchFamily="2" charset="0"/>
                <a:ea typeface="Georgia" charset="0"/>
                <a:cs typeface="Georgia" charset="0"/>
              </a:rPr>
              <a:t> Gynecol. </a:t>
            </a:r>
            <a:r>
              <a:rPr lang="en-US" sz="2109" dirty="0">
                <a:solidFill>
                  <a:prstClr val="black"/>
                </a:solidFill>
                <a:latin typeface="Skeena" pitchFamily="2" charset="0"/>
                <a:ea typeface="Georgia" charset="0"/>
                <a:cs typeface="Georgia" charset="0"/>
              </a:rPr>
              <a:t>32(6), 567-573. </a:t>
            </a:r>
          </a:p>
          <a:p>
            <a:pPr marL="642899" indent="-637319" defTabSz="609585">
              <a:tabLst>
                <a:tab pos="314752" algn="l"/>
              </a:tabLst>
            </a:pPr>
            <a:r>
              <a:rPr lang="en-US" sz="2109" dirty="0">
                <a:solidFill>
                  <a:prstClr val="black"/>
                </a:solidFill>
                <a:latin typeface="Skeena" pitchFamily="2" charset="0"/>
                <a:ea typeface="Georgia" charset="0"/>
                <a:cs typeface="Georgia" charset="0"/>
              </a:rPr>
              <a:t> </a:t>
            </a:r>
          </a:p>
          <a:p>
            <a:pPr marL="642899" indent="-637319" defTabSz="609585">
              <a:tabLst>
                <a:tab pos="314752" algn="l"/>
              </a:tabLst>
            </a:pPr>
            <a:r>
              <a:rPr lang="en-US" sz="2109" b="1" dirty="0">
                <a:solidFill>
                  <a:prstClr val="black"/>
                </a:solidFill>
                <a:latin typeface="Skeena" pitchFamily="2" charset="0"/>
                <a:ea typeface="Georgia" charset="0"/>
                <a:cs typeface="Georgia" charset="0"/>
              </a:rPr>
              <a:t>Social Affirmation:</a:t>
            </a:r>
          </a:p>
          <a:p>
            <a:pPr marL="642899" indent="-637319" defTabSz="609585">
              <a:tabLst>
                <a:tab pos="314752" algn="l"/>
              </a:tabLst>
            </a:pPr>
            <a:r>
              <a:rPr lang="en-US" sz="2109" dirty="0">
                <a:solidFill>
                  <a:prstClr val="black"/>
                </a:solidFill>
                <a:latin typeface="Skeena" pitchFamily="2" charset="0"/>
                <a:ea typeface="Georgia" charset="0"/>
                <a:cs typeface="Georgia" charset="0"/>
              </a:rPr>
              <a:t>	Olson KR, et al. (2016). Mental Health of Transgender Children Who are Supported in their Identities. </a:t>
            </a:r>
            <a:r>
              <a:rPr lang="en-US" sz="2109" i="1" dirty="0">
                <a:solidFill>
                  <a:prstClr val="black"/>
                </a:solidFill>
                <a:latin typeface="Skeena" pitchFamily="2" charset="0"/>
                <a:ea typeface="Georgia" charset="0"/>
                <a:cs typeface="Georgia" charset="0"/>
              </a:rPr>
              <a:t>Pediatrics</a:t>
            </a:r>
            <a:r>
              <a:rPr lang="en-US" sz="2109" dirty="0">
                <a:solidFill>
                  <a:prstClr val="black"/>
                </a:solidFill>
                <a:latin typeface="Skeena" pitchFamily="2" charset="0"/>
                <a:ea typeface="Georgia" charset="0"/>
                <a:cs typeface="Georgia" charset="0"/>
              </a:rPr>
              <a:t>. 137(3), e20153223.</a:t>
            </a:r>
          </a:p>
          <a:p>
            <a:pPr marL="642899" indent="-637319" defTabSz="609585">
              <a:tabLst>
                <a:tab pos="314752" algn="l"/>
              </a:tabLst>
            </a:pPr>
            <a:r>
              <a:rPr lang="en-US" sz="2109" dirty="0">
                <a:solidFill>
                  <a:prstClr val="black"/>
                </a:solidFill>
                <a:latin typeface="Skeena" pitchFamily="2" charset="0"/>
                <a:ea typeface="Georgia" charset="0"/>
                <a:cs typeface="Georgia" charset="0"/>
              </a:rPr>
              <a:t>	Russell ST, et al. (2018). Chosen name use is linked to reduced depressive symptoms, suicidal ideation, and suicidal behavior. </a:t>
            </a:r>
            <a:r>
              <a:rPr lang="en-US" sz="2109" i="1" dirty="0">
                <a:solidFill>
                  <a:prstClr val="black"/>
                </a:solidFill>
                <a:latin typeface="Skeena" pitchFamily="2" charset="0"/>
                <a:ea typeface="Georgia" charset="0"/>
                <a:cs typeface="Georgia" charset="0"/>
              </a:rPr>
              <a:t>Journal of Adolescent Medicine. </a:t>
            </a:r>
            <a:r>
              <a:rPr lang="en-US" sz="2109" dirty="0">
                <a:solidFill>
                  <a:prstClr val="black"/>
                </a:solidFill>
                <a:latin typeface="Skeena" pitchFamily="2" charset="0"/>
                <a:ea typeface="Georgia" charset="0"/>
                <a:cs typeface="Georgia" charset="0"/>
              </a:rPr>
              <a:t>63(4), 503-505.</a:t>
            </a:r>
          </a:p>
        </p:txBody>
      </p:sp>
    </p:spTree>
    <p:extLst>
      <p:ext uri="{BB962C8B-B14F-4D97-AF65-F5344CB8AC3E}">
        <p14:creationId xmlns:p14="http://schemas.microsoft.com/office/powerpoint/2010/main" val="3431631078"/>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hat is Transgender? ~ Lyons Living">
            <a:extLst>
              <a:ext uri="{FF2B5EF4-FFF2-40B4-BE49-F238E27FC236}">
                <a16:creationId xmlns:a16="http://schemas.microsoft.com/office/drawing/2014/main" id="{866273E8-758D-7A9D-598C-233EC97EA2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204" r="5174" b="47826"/>
          <a:stretch/>
        </p:blipFill>
        <p:spPr bwMode="auto">
          <a:xfrm>
            <a:off x="6006736" y="1"/>
            <a:ext cx="6185264" cy="1989023"/>
          </a:xfrm>
          <a:prstGeom prst="rect">
            <a:avLst/>
          </a:prstGeom>
          <a:solidFill>
            <a:srgbClr val="FFFFFF"/>
          </a:solidFill>
        </p:spPr>
      </p:pic>
      <p:sp>
        <p:nvSpPr>
          <p:cNvPr id="294" name="Shape 294"/>
          <p:cNvSpPr>
            <a:spLocks noGrp="1"/>
          </p:cNvSpPr>
          <p:nvPr>
            <p:ph type="title"/>
          </p:nvPr>
        </p:nvSpPr>
        <p:spPr>
          <a:xfrm>
            <a:off x="313509" y="194674"/>
            <a:ext cx="11878491" cy="1518047"/>
          </a:xfrm>
          <a:prstGeom prst="rect">
            <a:avLst/>
          </a:prstGeom>
        </p:spPr>
        <p:txBody>
          <a:bodyPr>
            <a:normAutofit/>
          </a:bodyPr>
          <a:lstStyle>
            <a:lvl1pPr>
              <a:defRPr>
                <a:latin typeface="Marker Felt"/>
                <a:ea typeface="Marker Felt"/>
                <a:cs typeface="Marker Felt"/>
                <a:sym typeface="Marker Felt"/>
              </a:defRPr>
            </a:lvl1pPr>
          </a:lstStyle>
          <a:p>
            <a:pPr algn="l"/>
            <a:r>
              <a:rPr lang="en-US" sz="4400" b="1" dirty="0">
                <a:latin typeface="Georgia" charset="0"/>
                <a:ea typeface="Georgia" charset="0"/>
                <a:cs typeface="Georgia" charset="0"/>
              </a:rPr>
              <a:t>Is there any evidence to support gender affirmative care in adolescents?</a:t>
            </a:r>
          </a:p>
        </p:txBody>
      </p:sp>
      <p:sp>
        <p:nvSpPr>
          <p:cNvPr id="4" name="Rectangle 3">
            <a:extLst>
              <a:ext uri="{FF2B5EF4-FFF2-40B4-BE49-F238E27FC236}">
                <a16:creationId xmlns:a16="http://schemas.microsoft.com/office/drawing/2014/main" id="{FD864B21-B3D7-C9DF-A970-5B62BD906DE8}"/>
              </a:ext>
            </a:extLst>
          </p:cNvPr>
          <p:cNvSpPr/>
          <p:nvPr/>
        </p:nvSpPr>
        <p:spPr>
          <a:xfrm>
            <a:off x="1143574" y="1907394"/>
            <a:ext cx="9904853" cy="4311821"/>
          </a:xfrm>
          <a:prstGeom prst="rect">
            <a:avLst/>
          </a:prstGeom>
        </p:spPr>
        <p:txBody>
          <a:bodyPr wrap="square">
            <a:spAutoFit/>
          </a:bodyPr>
          <a:lstStyle/>
          <a:p>
            <a:pPr marL="642899" indent="-637319" defTabSz="609585">
              <a:tabLst>
                <a:tab pos="314752" algn="l"/>
              </a:tabLst>
            </a:pPr>
            <a:r>
              <a:rPr lang="en-US" sz="2109" b="1" dirty="0">
                <a:solidFill>
                  <a:prstClr val="black"/>
                </a:solidFill>
                <a:latin typeface="Skeena" pitchFamily="2" charset="0"/>
                <a:ea typeface="Georgia" charset="0"/>
                <a:cs typeface="Georgia" charset="0"/>
              </a:rPr>
              <a:t>Puberty Blockers</a:t>
            </a:r>
          </a:p>
          <a:p>
            <a:pPr marL="642899" indent="-637319" defTabSz="609585">
              <a:tabLst>
                <a:tab pos="314752" algn="l"/>
              </a:tabLst>
            </a:pPr>
            <a:endParaRPr lang="en-US" sz="2109" dirty="0">
              <a:solidFill>
                <a:prstClr val="black"/>
              </a:solidFill>
              <a:latin typeface="Skeena" pitchFamily="2" charset="0"/>
              <a:ea typeface="Georgia" charset="0"/>
              <a:cs typeface="Georgia" charset="0"/>
            </a:endParaRPr>
          </a:p>
          <a:p>
            <a:pPr marL="642899" indent="-637319" defTabSz="609585">
              <a:tabLst>
                <a:tab pos="314752" algn="l"/>
              </a:tabLst>
            </a:pPr>
            <a:r>
              <a:rPr lang="en-US" sz="2109" dirty="0">
                <a:solidFill>
                  <a:prstClr val="black"/>
                </a:solidFill>
                <a:latin typeface="Skeena" pitchFamily="2" charset="0"/>
                <a:ea typeface="Georgia" charset="0"/>
                <a:cs typeface="Georgia" charset="0"/>
              </a:rPr>
              <a:t>	Turban JL et al (2020). Pubertal Suppression for Transgender Youth and Risk of Suicidal Ideation.  Pediatrics. 145(2). </a:t>
            </a:r>
          </a:p>
          <a:p>
            <a:pPr marL="642899" indent="-637319" defTabSz="609585">
              <a:tabLst>
                <a:tab pos="314752" algn="l"/>
              </a:tabLst>
            </a:pPr>
            <a:endParaRPr lang="en-US" sz="2109" dirty="0">
              <a:solidFill>
                <a:prstClr val="black"/>
              </a:solidFill>
              <a:latin typeface="Skeena" pitchFamily="2" charset="0"/>
              <a:ea typeface="Georgia" charset="0"/>
              <a:cs typeface="Georgia" charset="0"/>
            </a:endParaRPr>
          </a:p>
          <a:p>
            <a:pPr marL="642899" indent="-637319" defTabSz="609585">
              <a:tabLst>
                <a:tab pos="314752" algn="l"/>
              </a:tabLst>
            </a:pPr>
            <a:r>
              <a:rPr lang="en-US" sz="2109" dirty="0">
                <a:solidFill>
                  <a:prstClr val="black"/>
                </a:solidFill>
                <a:latin typeface="Skeena" pitchFamily="2" charset="0"/>
                <a:ea typeface="Georgia" charset="0"/>
                <a:cs typeface="Georgia" charset="0"/>
              </a:rPr>
              <a:t>	Van der </a:t>
            </a:r>
            <a:r>
              <a:rPr lang="en-US" sz="2109" dirty="0" err="1">
                <a:solidFill>
                  <a:prstClr val="black"/>
                </a:solidFill>
                <a:latin typeface="Skeena" pitchFamily="2" charset="0"/>
                <a:ea typeface="Georgia" charset="0"/>
                <a:cs typeface="Georgia" charset="0"/>
              </a:rPr>
              <a:t>Miesen</a:t>
            </a:r>
            <a:r>
              <a:rPr lang="en-US" sz="2109" dirty="0">
                <a:solidFill>
                  <a:prstClr val="black"/>
                </a:solidFill>
                <a:latin typeface="Skeena" pitchFamily="2" charset="0"/>
                <a:ea typeface="Georgia" charset="0"/>
                <a:cs typeface="Georgia" charset="0"/>
              </a:rPr>
              <a:t>, et al (2020). Psychological Functioning in Transgender Adolescents Before and After Gender-Affirmative Care Compared With Cisgender General Population Peers.  Journal of Adolescent Health. 66(6), 699-704.</a:t>
            </a:r>
          </a:p>
          <a:p>
            <a:pPr marL="642899" indent="-637319" defTabSz="609585">
              <a:tabLst>
                <a:tab pos="314752" algn="l"/>
              </a:tabLst>
            </a:pPr>
            <a:endParaRPr lang="en-US" sz="2109" dirty="0">
              <a:solidFill>
                <a:prstClr val="black"/>
              </a:solidFill>
              <a:latin typeface="Skeena" pitchFamily="2" charset="0"/>
              <a:ea typeface="Georgia" charset="0"/>
              <a:cs typeface="Georgia" charset="0"/>
            </a:endParaRPr>
          </a:p>
          <a:p>
            <a:pPr marL="642899" indent="-637319" defTabSz="609585">
              <a:tabLst>
                <a:tab pos="314752" algn="l"/>
              </a:tabLst>
            </a:pPr>
            <a:r>
              <a:rPr lang="en-US" sz="2109" dirty="0">
                <a:solidFill>
                  <a:prstClr val="black"/>
                </a:solidFill>
                <a:latin typeface="Skeena" pitchFamily="2" charset="0"/>
                <a:ea typeface="Georgia" charset="0"/>
                <a:cs typeface="Georgia" charset="0"/>
              </a:rPr>
              <a:t>	de Vries, AL, et al (2014). Young adult psychological outcome after puberty suppression and gender reassignment. Pediatrics, 134(4), 696-704. doi:10.1542/peds.2013-2958</a:t>
            </a:r>
          </a:p>
          <a:p>
            <a:pPr marL="642899" indent="-637319" defTabSz="609585">
              <a:tabLst>
                <a:tab pos="314752" algn="l"/>
              </a:tabLst>
            </a:pPr>
            <a:endParaRPr lang="en-US" sz="2109" b="1" dirty="0">
              <a:solidFill>
                <a:prstClr val="black"/>
              </a:solidFill>
              <a:latin typeface="Skeena" pitchFamily="2" charset="0"/>
              <a:ea typeface="Georgia" charset="0"/>
              <a:cs typeface="Georgia" charset="0"/>
            </a:endParaRPr>
          </a:p>
        </p:txBody>
      </p:sp>
    </p:spTree>
    <p:extLst>
      <p:ext uri="{BB962C8B-B14F-4D97-AF65-F5344CB8AC3E}">
        <p14:creationId xmlns:p14="http://schemas.microsoft.com/office/powerpoint/2010/main" val="1440503106"/>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hat is Transgender? ~ Lyons Living">
            <a:extLst>
              <a:ext uri="{FF2B5EF4-FFF2-40B4-BE49-F238E27FC236}">
                <a16:creationId xmlns:a16="http://schemas.microsoft.com/office/drawing/2014/main" id="{866273E8-758D-7A9D-598C-233EC97EA2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204" r="5174" b="47826"/>
          <a:stretch/>
        </p:blipFill>
        <p:spPr bwMode="auto">
          <a:xfrm>
            <a:off x="6006736" y="1"/>
            <a:ext cx="6185264" cy="1989023"/>
          </a:xfrm>
          <a:prstGeom prst="rect">
            <a:avLst/>
          </a:prstGeom>
          <a:solidFill>
            <a:srgbClr val="FFFFFF"/>
          </a:solidFill>
        </p:spPr>
      </p:pic>
      <p:sp>
        <p:nvSpPr>
          <p:cNvPr id="294" name="Shape 294"/>
          <p:cNvSpPr>
            <a:spLocks noGrp="1"/>
          </p:cNvSpPr>
          <p:nvPr>
            <p:ph type="title"/>
          </p:nvPr>
        </p:nvSpPr>
        <p:spPr>
          <a:xfrm>
            <a:off x="313509" y="194674"/>
            <a:ext cx="11878491" cy="1518047"/>
          </a:xfrm>
          <a:prstGeom prst="rect">
            <a:avLst/>
          </a:prstGeom>
        </p:spPr>
        <p:txBody>
          <a:bodyPr>
            <a:normAutofit/>
          </a:bodyPr>
          <a:lstStyle>
            <a:lvl1pPr>
              <a:defRPr>
                <a:latin typeface="Marker Felt"/>
                <a:ea typeface="Marker Felt"/>
                <a:cs typeface="Marker Felt"/>
                <a:sym typeface="Marker Felt"/>
              </a:defRPr>
            </a:lvl1pPr>
          </a:lstStyle>
          <a:p>
            <a:pPr algn="l"/>
            <a:r>
              <a:rPr lang="en-US" sz="4400" b="1" dirty="0">
                <a:latin typeface="Georgia" charset="0"/>
                <a:ea typeface="Georgia" charset="0"/>
                <a:cs typeface="Georgia" charset="0"/>
              </a:rPr>
              <a:t>Is there any evidence to support gender affirmative care in adolescents?</a:t>
            </a:r>
          </a:p>
        </p:txBody>
      </p:sp>
      <p:sp>
        <p:nvSpPr>
          <p:cNvPr id="4" name="Rectangle 3">
            <a:extLst>
              <a:ext uri="{FF2B5EF4-FFF2-40B4-BE49-F238E27FC236}">
                <a16:creationId xmlns:a16="http://schemas.microsoft.com/office/drawing/2014/main" id="{FD864B21-B3D7-C9DF-A970-5B62BD906DE8}"/>
              </a:ext>
            </a:extLst>
          </p:cNvPr>
          <p:cNvSpPr/>
          <p:nvPr/>
        </p:nvSpPr>
        <p:spPr>
          <a:xfrm>
            <a:off x="1143574" y="1907393"/>
            <a:ext cx="9904853" cy="4960973"/>
          </a:xfrm>
          <a:prstGeom prst="rect">
            <a:avLst/>
          </a:prstGeom>
        </p:spPr>
        <p:txBody>
          <a:bodyPr wrap="square">
            <a:spAutoFit/>
          </a:bodyPr>
          <a:lstStyle/>
          <a:p>
            <a:pPr marL="642899" indent="-637319" defTabSz="609585">
              <a:tabLst>
                <a:tab pos="314752" algn="l"/>
              </a:tabLst>
            </a:pPr>
            <a:r>
              <a:rPr lang="en-US" sz="2109" b="1" dirty="0">
                <a:solidFill>
                  <a:prstClr val="black"/>
                </a:solidFill>
                <a:latin typeface="Skeena" pitchFamily="2" charset="0"/>
                <a:ea typeface="Georgia" charset="0"/>
                <a:cs typeface="Georgia" charset="0"/>
              </a:rPr>
              <a:t>Gender Affirmative Hormones:</a:t>
            </a:r>
          </a:p>
          <a:p>
            <a:pPr marL="642899" indent="-637319" defTabSz="609585">
              <a:tabLst>
                <a:tab pos="314752" algn="l"/>
              </a:tabLst>
            </a:pPr>
            <a:endParaRPr lang="en-US" sz="2109" dirty="0">
              <a:solidFill>
                <a:prstClr val="black"/>
              </a:solidFill>
              <a:latin typeface="Skeena" pitchFamily="2" charset="0"/>
              <a:ea typeface="Georgia" charset="0"/>
              <a:cs typeface="Georgia" charset="0"/>
            </a:endParaRPr>
          </a:p>
          <a:p>
            <a:pPr marL="642899" indent="-637319" defTabSz="609585">
              <a:tabLst>
                <a:tab pos="314752" algn="l"/>
              </a:tabLst>
            </a:pPr>
            <a:r>
              <a:rPr lang="en-US" sz="2109" dirty="0">
                <a:solidFill>
                  <a:prstClr val="black"/>
                </a:solidFill>
                <a:latin typeface="Skeena" pitchFamily="2" charset="0"/>
                <a:ea typeface="Georgia" charset="0"/>
                <a:cs typeface="Georgia" charset="0"/>
              </a:rPr>
              <a:t>	</a:t>
            </a:r>
            <a:r>
              <a:rPr lang="en-US" sz="2109" dirty="0" err="1">
                <a:solidFill>
                  <a:prstClr val="black"/>
                </a:solidFill>
                <a:latin typeface="Skeena" pitchFamily="2" charset="0"/>
                <a:ea typeface="Georgia" charset="0"/>
                <a:cs typeface="Georgia" charset="0"/>
              </a:rPr>
              <a:t>Kuper</a:t>
            </a:r>
            <a:r>
              <a:rPr lang="en-US" sz="2109" dirty="0">
                <a:solidFill>
                  <a:prstClr val="black"/>
                </a:solidFill>
                <a:latin typeface="Skeena" pitchFamily="2" charset="0"/>
                <a:ea typeface="Georgia" charset="0"/>
                <a:cs typeface="Georgia" charset="0"/>
              </a:rPr>
              <a:t>, L. E., Stewart, S., Preston, S., Lau, M., &amp; Lopez, X. (2020). Body Dissatisfaction and Mental Health Outcomes of Youth on Gender-Affirming Hormone Therapy. Pediatrics. 145(4). </a:t>
            </a:r>
          </a:p>
          <a:p>
            <a:pPr marL="642899" indent="-637319" defTabSz="609585">
              <a:tabLst>
                <a:tab pos="314752" algn="l"/>
              </a:tabLst>
            </a:pPr>
            <a:endParaRPr lang="en-US" sz="2109" dirty="0">
              <a:solidFill>
                <a:prstClr val="black"/>
              </a:solidFill>
              <a:latin typeface="Skeena" pitchFamily="2" charset="0"/>
              <a:ea typeface="Georgia" charset="0"/>
              <a:cs typeface="Georgia" charset="0"/>
            </a:endParaRPr>
          </a:p>
          <a:p>
            <a:pPr marL="642899" indent="-637319" defTabSz="609585">
              <a:tabLst>
                <a:tab pos="314752" algn="l"/>
              </a:tabLst>
            </a:pPr>
            <a:r>
              <a:rPr lang="en-US" sz="2109" dirty="0">
                <a:solidFill>
                  <a:prstClr val="black"/>
                </a:solidFill>
                <a:latin typeface="Skeena" pitchFamily="2" charset="0"/>
                <a:ea typeface="Georgia" charset="0"/>
                <a:cs typeface="Georgia" charset="0"/>
              </a:rPr>
              <a:t>	Allen, L., Watson, L., Egan, A., &amp; Moser, C. (2019). Well-being and suicidality among transgender youth after gender-affirming hormones. Clin </a:t>
            </a:r>
            <a:r>
              <a:rPr lang="en-US" sz="2109" dirty="0" err="1">
                <a:solidFill>
                  <a:prstClr val="black"/>
                </a:solidFill>
                <a:latin typeface="Skeena" pitchFamily="2" charset="0"/>
                <a:ea typeface="Georgia" charset="0"/>
                <a:cs typeface="Georgia" charset="0"/>
              </a:rPr>
              <a:t>Pract</a:t>
            </a:r>
            <a:r>
              <a:rPr lang="en-US" sz="2109" dirty="0">
                <a:solidFill>
                  <a:prstClr val="black"/>
                </a:solidFill>
                <a:latin typeface="Skeena" pitchFamily="2" charset="0"/>
                <a:ea typeface="Georgia" charset="0"/>
                <a:cs typeface="Georgia" charset="0"/>
              </a:rPr>
              <a:t> </a:t>
            </a:r>
            <a:r>
              <a:rPr lang="en-US" sz="2109" dirty="0" err="1">
                <a:solidFill>
                  <a:prstClr val="black"/>
                </a:solidFill>
                <a:latin typeface="Skeena" pitchFamily="2" charset="0"/>
                <a:ea typeface="Georgia" charset="0"/>
                <a:cs typeface="Georgia" charset="0"/>
              </a:rPr>
              <a:t>Pediatr</a:t>
            </a:r>
            <a:r>
              <a:rPr lang="en-US" sz="2109" dirty="0">
                <a:solidFill>
                  <a:prstClr val="black"/>
                </a:solidFill>
                <a:latin typeface="Skeena" pitchFamily="2" charset="0"/>
                <a:ea typeface="Georgia" charset="0"/>
                <a:cs typeface="Georgia" charset="0"/>
              </a:rPr>
              <a:t> Psychol, 7(3), 302-311.</a:t>
            </a:r>
          </a:p>
          <a:p>
            <a:pPr marL="642899" indent="-637319" defTabSz="609585">
              <a:tabLst>
                <a:tab pos="314752" algn="l"/>
              </a:tabLst>
            </a:pPr>
            <a:endParaRPr lang="en-US" sz="2109" b="1" dirty="0">
              <a:solidFill>
                <a:prstClr val="black"/>
              </a:solidFill>
              <a:latin typeface="Skeena" pitchFamily="2" charset="0"/>
              <a:ea typeface="Georgia" charset="0"/>
              <a:cs typeface="Georgia" charset="0"/>
            </a:endParaRPr>
          </a:p>
          <a:p>
            <a:pPr marL="642899" indent="-637319" defTabSz="609585">
              <a:tabLst>
                <a:tab pos="314752" algn="l"/>
              </a:tabLst>
            </a:pPr>
            <a:r>
              <a:rPr lang="en-US" sz="2109" b="1" dirty="0">
                <a:solidFill>
                  <a:prstClr val="black"/>
                </a:solidFill>
                <a:latin typeface="Skeena" pitchFamily="2" charset="0"/>
                <a:ea typeface="Georgia" charset="0"/>
                <a:cs typeface="Georgia" charset="0"/>
              </a:rPr>
              <a:t>Timing of Gender Affirming Interventions:</a:t>
            </a:r>
          </a:p>
          <a:p>
            <a:pPr marL="642899" indent="-637319" defTabSz="609585">
              <a:tabLst>
                <a:tab pos="314752" algn="l"/>
              </a:tabLst>
            </a:pPr>
            <a:endParaRPr lang="en-US" sz="2109" b="1" dirty="0">
              <a:solidFill>
                <a:prstClr val="black"/>
              </a:solidFill>
              <a:latin typeface="Skeena" pitchFamily="2" charset="0"/>
              <a:ea typeface="Georgia" charset="0"/>
              <a:cs typeface="Georgia" charset="0"/>
            </a:endParaRPr>
          </a:p>
          <a:p>
            <a:pPr marL="642899" indent="-637319" defTabSz="609585">
              <a:tabLst>
                <a:tab pos="314752" algn="l"/>
              </a:tabLst>
            </a:pPr>
            <a:r>
              <a:rPr lang="en-US" sz="2109" b="1" dirty="0">
                <a:solidFill>
                  <a:prstClr val="black"/>
                </a:solidFill>
                <a:latin typeface="Skeena" pitchFamily="2" charset="0"/>
                <a:ea typeface="Georgia" charset="0"/>
                <a:cs typeface="Georgia" charset="0"/>
              </a:rPr>
              <a:t>	</a:t>
            </a:r>
            <a:r>
              <a:rPr lang="en-US" sz="2109" dirty="0">
                <a:solidFill>
                  <a:prstClr val="black"/>
                </a:solidFill>
                <a:latin typeface="Skeena" pitchFamily="2" charset="0"/>
                <a:ea typeface="Georgia" charset="0"/>
                <a:cs typeface="Georgia" charset="0"/>
              </a:rPr>
              <a:t>Sorbara JC, et al. (2020). Mental health and timing of gender-affirmative Care. Pediatrics. 146(4). </a:t>
            </a:r>
          </a:p>
          <a:p>
            <a:pPr marL="642899" indent="-637319" defTabSz="609585">
              <a:tabLst>
                <a:tab pos="314752" algn="l"/>
              </a:tabLst>
            </a:pPr>
            <a:endParaRPr lang="en-US" sz="2109" b="1" dirty="0">
              <a:solidFill>
                <a:prstClr val="black"/>
              </a:solidFill>
              <a:latin typeface="Skeena" pitchFamily="2" charset="0"/>
              <a:ea typeface="Georgia" charset="0"/>
              <a:cs typeface="Georgia" charset="0"/>
            </a:endParaRPr>
          </a:p>
        </p:txBody>
      </p:sp>
    </p:spTree>
    <p:extLst>
      <p:ext uri="{BB962C8B-B14F-4D97-AF65-F5344CB8AC3E}">
        <p14:creationId xmlns:p14="http://schemas.microsoft.com/office/powerpoint/2010/main" val="2851454938"/>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B488F65-2034-C3CB-F2DF-359C015576A7}"/>
              </a:ext>
            </a:extLst>
          </p:cNvPr>
          <p:cNvSpPr txBox="1">
            <a:spLocks/>
          </p:cNvSpPr>
          <p:nvPr/>
        </p:nvSpPr>
        <p:spPr>
          <a:xfrm>
            <a:off x="598638" y="4960428"/>
            <a:ext cx="9943004" cy="1980425"/>
          </a:xfrm>
          <a:prstGeom prst="rect">
            <a:avLst/>
          </a:prstGeom>
          <a:noFill/>
        </p:spPr>
        <p:txBody>
          <a:bodyPr vert="horz" lIns="121920" tIns="60960" rIns="121920" bIns="60960" rtlCol="0" anchor="b" anchorCtr="0">
            <a:noAutofit/>
          </a:bodyPr>
          <a:lstStyle>
            <a:lvl1pPr marL="0" indent="0" algn="l" defTabSz="457200" rtl="0" eaLnBrk="1" latinLnBrk="0" hangingPunct="1">
              <a:spcBef>
                <a:spcPct val="20000"/>
              </a:spcBef>
              <a:buFont typeface="Arial"/>
              <a:buNone/>
              <a:defRPr sz="2400" kern="1200" baseline="0">
                <a:solidFill>
                  <a:schemeClr val="bg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defTabSz="609585">
              <a:spcBef>
                <a:spcPts val="0"/>
              </a:spcBef>
            </a:pPr>
            <a:r>
              <a:rPr lang="en-US" sz="2667" b="1" dirty="0">
                <a:solidFill>
                  <a:prstClr val="white"/>
                </a:solidFill>
                <a:latin typeface="Georgia" panose="02040502050405020303" pitchFamily="18" charset="0"/>
                <a:ea typeface="Maku Bold" pitchFamily="2" charset="0"/>
                <a:cs typeface="JasmineUPC" panose="02020603050405020304" pitchFamily="18" charset="-34"/>
              </a:rPr>
              <a:t>Jason Rafferty, MD, MPH, </a:t>
            </a:r>
            <a:r>
              <a:rPr lang="en-US" sz="2667" b="1" dirty="0" err="1">
                <a:solidFill>
                  <a:prstClr val="white"/>
                </a:solidFill>
                <a:latin typeface="Georgia" panose="02040502050405020303" pitchFamily="18" charset="0"/>
                <a:ea typeface="Maku Bold" pitchFamily="2" charset="0"/>
                <a:cs typeface="JasmineUPC" panose="02020603050405020304" pitchFamily="18" charset="-34"/>
              </a:rPr>
              <a:t>EdM</a:t>
            </a:r>
            <a:endParaRPr lang="en-US" sz="2667" b="1" dirty="0">
              <a:solidFill>
                <a:prstClr val="white"/>
              </a:solidFill>
              <a:latin typeface="Georgia" panose="02040502050405020303" pitchFamily="18" charset="0"/>
              <a:ea typeface="Maku Bold" pitchFamily="2" charset="0"/>
              <a:cs typeface="JasmineUPC" panose="02020603050405020304" pitchFamily="18" charset="-34"/>
            </a:endParaRPr>
          </a:p>
          <a:p>
            <a:pPr defTabSz="609585">
              <a:spcBef>
                <a:spcPts val="0"/>
              </a:spcBef>
            </a:pPr>
            <a:endParaRPr lang="en-US" sz="533" dirty="0">
              <a:solidFill>
                <a:prstClr val="white"/>
              </a:solidFill>
              <a:latin typeface="Georgia" panose="02040502050405020303" pitchFamily="18" charset="0"/>
              <a:ea typeface="Maku Bold" pitchFamily="2" charset="0"/>
              <a:cs typeface="JasmineUPC" panose="02020603050405020304" pitchFamily="18" charset="-34"/>
            </a:endParaRPr>
          </a:p>
          <a:p>
            <a:pPr defTabSz="609585">
              <a:spcBef>
                <a:spcPts val="0"/>
              </a:spcBef>
            </a:pPr>
            <a:r>
              <a:rPr lang="en-US" sz="2000" dirty="0">
                <a:solidFill>
                  <a:prstClr val="white"/>
                </a:solidFill>
                <a:latin typeface="Georgia" panose="02040502050405020303" pitchFamily="18" charset="0"/>
                <a:ea typeface="Maku Bold" pitchFamily="2" charset="0"/>
                <a:cs typeface="JasmineUPC" panose="02020603050405020304" pitchFamily="18" charset="-34"/>
              </a:rPr>
              <a:t>Gender &amp; Sexuality Program Medical Director</a:t>
            </a:r>
          </a:p>
          <a:p>
            <a:pPr defTabSz="609585">
              <a:spcBef>
                <a:spcPts val="0"/>
              </a:spcBef>
            </a:pPr>
            <a:r>
              <a:rPr lang="en-US" sz="2000" dirty="0">
                <a:solidFill>
                  <a:prstClr val="white"/>
                </a:solidFill>
                <a:latin typeface="Georgia" panose="02040502050405020303" pitchFamily="18" charset="0"/>
                <a:ea typeface="Maku Bold" pitchFamily="2" charset="0"/>
                <a:cs typeface="JasmineUPC" panose="02020603050405020304" pitchFamily="18" charset="-34"/>
              </a:rPr>
              <a:t>Hasbro Children’s Hospital</a:t>
            </a:r>
          </a:p>
          <a:p>
            <a:pPr defTabSz="609585">
              <a:spcBef>
                <a:spcPts val="0"/>
              </a:spcBef>
            </a:pPr>
            <a:endParaRPr lang="en-US" sz="2000" dirty="0">
              <a:solidFill>
                <a:prstClr val="white"/>
              </a:solidFill>
              <a:latin typeface="Georgia" panose="02040502050405020303" pitchFamily="18" charset="0"/>
              <a:ea typeface="Maku Bold" pitchFamily="2" charset="0"/>
              <a:cs typeface="JasmineUPC" panose="02020603050405020304" pitchFamily="18" charset="-34"/>
            </a:endParaRPr>
          </a:p>
          <a:p>
            <a:pPr defTabSz="609585">
              <a:spcBef>
                <a:spcPts val="0"/>
              </a:spcBef>
            </a:pPr>
            <a:r>
              <a:rPr lang="en-US" sz="2000" dirty="0">
                <a:solidFill>
                  <a:prstClr val="white"/>
                </a:solidFill>
                <a:latin typeface="Georgia" panose="02040502050405020303" pitchFamily="18" charset="0"/>
                <a:ea typeface="Maku Bold" pitchFamily="2" charset="0"/>
                <a:cs typeface="JasmineUPC" panose="02020603050405020304" pitchFamily="18" charset="-34"/>
              </a:rPr>
              <a:t>Clinical Assistant Professor</a:t>
            </a:r>
          </a:p>
          <a:p>
            <a:pPr defTabSz="609585">
              <a:spcBef>
                <a:spcPts val="0"/>
              </a:spcBef>
            </a:pPr>
            <a:r>
              <a:rPr lang="en-US" sz="2000" dirty="0">
                <a:solidFill>
                  <a:prstClr val="white"/>
                </a:solidFill>
                <a:latin typeface="Georgia" panose="02040502050405020303" pitchFamily="18" charset="0"/>
                <a:ea typeface="Maku Bold" pitchFamily="2" charset="0"/>
                <a:cs typeface="JasmineUPC" panose="02020603050405020304" pitchFamily="18" charset="-34"/>
              </a:rPr>
              <a:t>Warren Alpert Medical School of Brown University</a:t>
            </a:r>
          </a:p>
          <a:p>
            <a:pPr defTabSz="609585">
              <a:spcBef>
                <a:spcPts val="0"/>
              </a:spcBef>
            </a:pPr>
            <a:endParaRPr lang="en-US" dirty="0">
              <a:solidFill>
                <a:prstClr val="white"/>
              </a:solidFill>
              <a:latin typeface="Georgia" panose="02040502050405020303" pitchFamily="18" charset="0"/>
              <a:ea typeface="Maku Bold" pitchFamily="2" charset="0"/>
              <a:cs typeface="JasmineUPC" panose="02020603050405020304" pitchFamily="18" charset="-34"/>
            </a:endParaRPr>
          </a:p>
        </p:txBody>
      </p:sp>
      <p:sp>
        <p:nvSpPr>
          <p:cNvPr id="4" name="Title 1">
            <a:extLst>
              <a:ext uri="{FF2B5EF4-FFF2-40B4-BE49-F238E27FC236}">
                <a16:creationId xmlns:a16="http://schemas.microsoft.com/office/drawing/2014/main" id="{BCE40C2A-59CD-2E05-CD83-FC3168B20077}"/>
              </a:ext>
            </a:extLst>
          </p:cNvPr>
          <p:cNvSpPr txBox="1">
            <a:spLocks/>
          </p:cNvSpPr>
          <p:nvPr/>
        </p:nvSpPr>
        <p:spPr>
          <a:xfrm>
            <a:off x="598638" y="-140312"/>
            <a:ext cx="5834988" cy="4388755"/>
          </a:xfrm>
          <a:prstGeom prst="rect">
            <a:avLst/>
          </a:prstGeom>
          <a:noFill/>
        </p:spPr>
        <p:txBody>
          <a:bodyPr vert="horz" lIns="121920" tIns="60960" rIns="121920" bIns="6096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1219170"/>
            <a:r>
              <a:rPr lang="en-US" sz="5333" dirty="0">
                <a:solidFill>
                  <a:prstClr val="black"/>
                </a:solidFill>
                <a:latin typeface="Georgia" panose="02040502050405020303" pitchFamily="18" charset="0"/>
                <a:ea typeface="Calibri" panose="020F0502020204030204" pitchFamily="34" charset="0"/>
                <a:cs typeface="Times New Roman" panose="02020603050405020304" pitchFamily="18" charset="0"/>
              </a:rPr>
              <a:t>Dispelling the Myths and Misinformation: What is Gender Affirmative Care</a:t>
            </a:r>
            <a:endParaRPr lang="en-US" sz="5333" b="1" u="sng" dirty="0">
              <a:solidFill>
                <a:prstClr val="black"/>
              </a:solidFill>
              <a:latin typeface="Georgia" panose="02040502050405020303" pitchFamily="18" charset="0"/>
              <a:ea typeface="Maku Bold" pitchFamily="2" charset="0"/>
              <a:cs typeface="Maku Bold" pitchFamily="2" charset="0"/>
            </a:endParaRPr>
          </a:p>
        </p:txBody>
      </p:sp>
    </p:spTree>
    <p:extLst>
      <p:ext uri="{BB962C8B-B14F-4D97-AF65-F5344CB8AC3E}">
        <p14:creationId xmlns:p14="http://schemas.microsoft.com/office/powerpoint/2010/main" val="12345307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286927-0D39-46E9-A6E1-F8A95A0A8C42}"/>
              </a:ext>
            </a:extLst>
          </p:cNvPr>
          <p:cNvSpPr/>
          <p:nvPr/>
        </p:nvSpPr>
        <p:spPr>
          <a:xfrm>
            <a:off x="662730" y="1040235"/>
            <a:ext cx="10930856" cy="25921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EAB5779A-7307-46E1-AA95-D8008F444B1B}"/>
              </a:ext>
            </a:extLst>
          </p:cNvPr>
          <p:cNvSpPr>
            <a:spLocks noGrp="1"/>
          </p:cNvSpPr>
          <p:nvPr>
            <p:ph type="subTitle" idx="1"/>
          </p:nvPr>
        </p:nvSpPr>
        <p:spPr>
          <a:xfrm>
            <a:off x="1524000" y="3895947"/>
            <a:ext cx="9144000" cy="1921818"/>
          </a:xfrm>
        </p:spPr>
        <p:txBody>
          <a:bodyPr>
            <a:noAutofit/>
          </a:bodyPr>
          <a:lstStyle/>
          <a:p>
            <a:r>
              <a:rPr lang="en-US" sz="2000" dirty="0">
                <a:latin typeface="Calibri" panose="020F0502020204030204" pitchFamily="34" charset="0"/>
                <a:cs typeface="Calibri" panose="020F0502020204030204" pitchFamily="34" charset="0"/>
              </a:rPr>
              <a:t>December 8, 2023</a:t>
            </a:r>
          </a:p>
          <a:p>
            <a:r>
              <a:rPr lang="en-US" sz="2000" dirty="0">
                <a:latin typeface="Calibri" panose="020F0502020204030204" pitchFamily="34" charset="0"/>
                <a:cs typeface="Calibri" panose="020F0502020204030204" pitchFamily="34" charset="0"/>
              </a:rPr>
              <a:t>Dr. Amy Nunn</a:t>
            </a:r>
          </a:p>
          <a:p>
            <a:r>
              <a:rPr lang="en-US" sz="2000" dirty="0">
                <a:latin typeface="Calibri" panose="020F0502020204030204" pitchFamily="34" charset="0"/>
                <a:cs typeface="Calibri" panose="020F0502020204030204" pitchFamily="34" charset="0"/>
              </a:rPr>
              <a:t>Executive Director Rhode Island Public Health Institute</a:t>
            </a:r>
          </a:p>
          <a:p>
            <a:r>
              <a:rPr lang="en-US" sz="2000" dirty="0">
                <a:latin typeface="Calibri" panose="020F0502020204030204" pitchFamily="34" charset="0"/>
                <a:cs typeface="Calibri" panose="020F0502020204030204" pitchFamily="34" charset="0"/>
              </a:rPr>
              <a:t>Professor of Public Health and Medicine, Brown University</a:t>
            </a:r>
          </a:p>
        </p:txBody>
      </p:sp>
      <p:pic>
        <p:nvPicPr>
          <p:cNvPr id="4" name="Picture 3">
            <a:extLst>
              <a:ext uri="{FF2B5EF4-FFF2-40B4-BE49-F238E27FC236}">
                <a16:creationId xmlns:a16="http://schemas.microsoft.com/office/drawing/2014/main" id="{7ACB7AE3-CF9D-784D-AC7D-ECF35FD3EB51}"/>
              </a:ext>
            </a:extLst>
          </p:cNvPr>
          <p:cNvPicPr>
            <a:picLocks noChangeAspect="1"/>
          </p:cNvPicPr>
          <p:nvPr/>
        </p:nvPicPr>
        <p:blipFill>
          <a:blip r:embed="rId2"/>
          <a:stretch>
            <a:fillRect/>
          </a:stretch>
        </p:blipFill>
        <p:spPr>
          <a:xfrm>
            <a:off x="3218957" y="530395"/>
            <a:ext cx="5754086" cy="1323439"/>
          </a:xfrm>
          <a:prstGeom prst="rect">
            <a:avLst/>
          </a:prstGeom>
        </p:spPr>
      </p:pic>
      <p:sp>
        <p:nvSpPr>
          <p:cNvPr id="5" name="TextBox 4">
            <a:extLst>
              <a:ext uri="{FF2B5EF4-FFF2-40B4-BE49-F238E27FC236}">
                <a16:creationId xmlns:a16="http://schemas.microsoft.com/office/drawing/2014/main" id="{AE99697D-ADAB-4F6F-5593-B809FA3E3E16}"/>
              </a:ext>
            </a:extLst>
          </p:cNvPr>
          <p:cNvSpPr txBox="1"/>
          <p:nvPr/>
        </p:nvSpPr>
        <p:spPr>
          <a:xfrm>
            <a:off x="2519985" y="2336334"/>
            <a:ext cx="721634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D6FA9"/>
                </a:solidFill>
                <a:effectLst/>
                <a:uLnTx/>
                <a:uFillTx/>
                <a:latin typeface="Calibri" panose="020F0502020204030204"/>
                <a:ea typeface="+mn-ea"/>
                <a:cs typeface="+mn-cs"/>
              </a:rPr>
              <a:t>Mental Health Presentation</a:t>
            </a:r>
          </a:p>
        </p:txBody>
      </p:sp>
    </p:spTree>
    <p:extLst>
      <p:ext uri="{BB962C8B-B14F-4D97-AF65-F5344CB8AC3E}">
        <p14:creationId xmlns:p14="http://schemas.microsoft.com/office/powerpoint/2010/main" val="3065930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8634" y="0"/>
            <a:ext cx="11125200" cy="1365588"/>
          </a:xfrm>
          <a:prstGeom prst="rect">
            <a:avLst/>
          </a:prstGeom>
        </p:spPr>
        <p:txBody>
          <a:bodyPr vert="horz" wrap="square" lIns="0" tIns="11007" rIns="0" bIns="0" rtlCol="0" anchor="ctr">
            <a:spAutoFit/>
          </a:bodyPr>
          <a:lstStyle/>
          <a:p>
            <a:pPr marL="8467">
              <a:lnSpc>
                <a:spcPct val="100000"/>
              </a:lnSpc>
              <a:spcBef>
                <a:spcPts val="87"/>
              </a:spcBef>
              <a:tabLst>
                <a:tab pos="11869590" algn="l"/>
              </a:tabLst>
            </a:pPr>
            <a:r>
              <a:rPr spc="-143" dirty="0"/>
              <a:t>Demographic </a:t>
            </a:r>
            <a:r>
              <a:rPr spc="-133" dirty="0"/>
              <a:t>Data</a:t>
            </a:r>
            <a:r>
              <a:rPr spc="-540" dirty="0"/>
              <a:t> </a:t>
            </a:r>
            <a:r>
              <a:rPr spc="-140" dirty="0"/>
              <a:t>Collection</a:t>
            </a:r>
            <a:r>
              <a:rPr lang="en-US" spc="-140" dirty="0"/>
              <a:t> Pilot </a:t>
            </a:r>
            <a:r>
              <a:rPr spc="-140" dirty="0"/>
              <a:t>	</a:t>
            </a:r>
          </a:p>
        </p:txBody>
      </p:sp>
      <p:sp>
        <p:nvSpPr>
          <p:cNvPr id="4" name="object 4"/>
          <p:cNvSpPr txBox="1">
            <a:spLocks noGrp="1"/>
          </p:cNvSpPr>
          <p:nvPr>
            <p:ph type="ftr" sz="quarter" idx="5"/>
          </p:nvPr>
        </p:nvSpPr>
        <p:spPr>
          <a:xfrm>
            <a:off x="6362065" y="9852342"/>
            <a:ext cx="4398009" cy="254000"/>
          </a:xfrm>
          <a:prstGeom prst="rect">
            <a:avLst/>
          </a:prstGeom>
        </p:spPr>
        <p:txBody>
          <a:bodyPr vert="horz" wrap="square" lIns="0" tIns="0" rIns="0" bIns="0" rtlCol="0">
            <a:spAutoFit/>
          </a:bodyPr>
          <a:lstStyle>
            <a:defPPr>
              <a:defRPr lang="en-US"/>
            </a:defPPr>
            <a:lvl1pPr marL="0" algn="l" defTabSz="914400" rtl="0" eaLnBrk="1" latinLnBrk="0" hangingPunct="1">
              <a:defRPr sz="1800" b="0" i="0" kern="1200">
                <a:solidFill>
                  <a:schemeClr val="bg1"/>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467" defTabSz="609630">
              <a:lnSpc>
                <a:spcPts val="1207"/>
              </a:lnSpc>
              <a:defRPr/>
            </a:pPr>
            <a:r>
              <a:rPr lang="en-US" spc="-70"/>
              <a:t>Prepared</a:t>
            </a:r>
            <a:r>
              <a:rPr lang="en-US" spc="-155"/>
              <a:t> </a:t>
            </a:r>
            <a:r>
              <a:rPr lang="en-US" spc="-25"/>
              <a:t>by</a:t>
            </a:r>
            <a:r>
              <a:rPr lang="en-US" spc="-170"/>
              <a:t> </a:t>
            </a:r>
            <a:r>
              <a:rPr lang="en-US" spc="-55"/>
              <a:t>Care</a:t>
            </a:r>
            <a:r>
              <a:rPr lang="en-US" spc="-180"/>
              <a:t> </a:t>
            </a:r>
            <a:r>
              <a:rPr lang="en-US" spc="-80"/>
              <a:t>Transformation</a:t>
            </a:r>
            <a:r>
              <a:rPr lang="en-US" spc="-225"/>
              <a:t> </a:t>
            </a:r>
            <a:r>
              <a:rPr lang="en-US" spc="-60"/>
              <a:t>Collaborative</a:t>
            </a:r>
            <a:r>
              <a:rPr lang="en-US" spc="-254"/>
              <a:t> </a:t>
            </a:r>
            <a:r>
              <a:rPr lang="en-US" spc="-25"/>
              <a:t>of</a:t>
            </a:r>
            <a:r>
              <a:rPr lang="en-US" spc="-204"/>
              <a:t> </a:t>
            </a:r>
            <a:r>
              <a:rPr lang="en-US" spc="-40"/>
              <a:t>RI</a:t>
            </a:r>
            <a:endParaRPr sz="1200" spc="-27" dirty="0">
              <a:solidFill>
                <a:prstClr val="white"/>
              </a:solidFill>
              <a:latin typeface="Calibri"/>
              <a:cs typeface="Calibri"/>
            </a:endParaRPr>
          </a:p>
        </p:txBody>
      </p:sp>
      <p:sp>
        <p:nvSpPr>
          <p:cNvPr id="3" name="object 3"/>
          <p:cNvSpPr txBox="1"/>
          <p:nvPr/>
        </p:nvSpPr>
        <p:spPr>
          <a:xfrm>
            <a:off x="508000" y="644119"/>
            <a:ext cx="10566400" cy="5205207"/>
          </a:xfrm>
          <a:prstGeom prst="rect">
            <a:avLst/>
          </a:prstGeom>
        </p:spPr>
        <p:txBody>
          <a:bodyPr vert="horz" wrap="square" lIns="0" tIns="273050" rIns="0" bIns="0" rtlCol="0">
            <a:spAutoFit/>
          </a:bodyPr>
          <a:lstStyle/>
          <a:p>
            <a:pPr marL="8467" defTabSz="609630">
              <a:spcBef>
                <a:spcPts val="2150"/>
              </a:spcBef>
              <a:defRPr/>
            </a:pPr>
            <a:r>
              <a:rPr sz="2933" b="1" dirty="0">
                <a:solidFill>
                  <a:srgbClr val="006FC0"/>
                </a:solidFill>
                <a:latin typeface="Calibri Light" panose="020F0302020204030204" pitchFamily="34" charset="0"/>
                <a:ea typeface="Calibri Light" panose="020F0302020204030204" pitchFamily="34" charset="0"/>
                <a:cs typeface="Calibri Light" panose="020F0302020204030204" pitchFamily="34" charset="0"/>
              </a:rPr>
              <a:t>Project</a:t>
            </a:r>
            <a:r>
              <a:rPr sz="2933" b="1" spc="-90" dirty="0">
                <a:solidFill>
                  <a:srgbClr val="006FC0"/>
                </a:solidFill>
                <a:latin typeface="Calibri Light" panose="020F0302020204030204" pitchFamily="34" charset="0"/>
                <a:ea typeface="Calibri Light" panose="020F0302020204030204" pitchFamily="34" charset="0"/>
                <a:cs typeface="Calibri Light" panose="020F0302020204030204" pitchFamily="34" charset="0"/>
              </a:rPr>
              <a:t> </a:t>
            </a:r>
            <a:r>
              <a:rPr sz="2933" b="1" spc="7" dirty="0">
                <a:solidFill>
                  <a:srgbClr val="006FC0"/>
                </a:solidFill>
                <a:latin typeface="Calibri Light" panose="020F0302020204030204" pitchFamily="34" charset="0"/>
                <a:ea typeface="Calibri Light" panose="020F0302020204030204" pitchFamily="34" charset="0"/>
                <a:cs typeface="Calibri Light" panose="020F0302020204030204" pitchFamily="34" charset="0"/>
              </a:rPr>
              <a:t>Overview</a:t>
            </a:r>
            <a:endParaRPr sz="2933"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endParaRPr>
          </a:p>
          <a:p>
            <a:pPr marL="861950" marR="605820" indent="-381442" defTabSz="609630">
              <a:spcBef>
                <a:spcPts val="1460"/>
              </a:spcBef>
              <a:buFont typeface="Arial"/>
              <a:buChar char="•"/>
              <a:tabLst>
                <a:tab pos="861950" algn="l"/>
                <a:tab pos="862373" algn="l"/>
              </a:tabLst>
              <a:defRPr/>
            </a:pPr>
            <a:r>
              <a:rPr lang="en-US" sz="2400" spc="-3"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rPr>
              <a:t>Funded by CDC/Rhode Island Department of Health/Rhode Island Executive Office of Health &amp; Human Services. </a:t>
            </a:r>
          </a:p>
          <a:p>
            <a:pPr marL="861950" marR="605820" indent="-381442">
              <a:spcBef>
                <a:spcPts val="1460"/>
              </a:spcBef>
              <a:buFont typeface="Arial"/>
              <a:buChar char="•"/>
              <a:tabLst>
                <a:tab pos="861950" algn="l"/>
                <a:tab pos="862373" algn="l"/>
              </a:tabLst>
            </a:pPr>
            <a:r>
              <a:rPr lang="en-US" sz="2400" spc="-7"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rPr>
              <a:t>15 Primary Care Practices – Adult, Peds, Family Practice</a:t>
            </a:r>
            <a:endParaRPr lang="en-US" sz="2400" spc="-3"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endParaRPr>
          </a:p>
          <a:p>
            <a:pPr marL="861950" marR="605820" indent="-381442" defTabSz="609630">
              <a:spcBef>
                <a:spcPts val="1460"/>
              </a:spcBef>
              <a:buFont typeface="Arial"/>
              <a:buChar char="•"/>
              <a:tabLst>
                <a:tab pos="861950" algn="l"/>
                <a:tab pos="862373" algn="l"/>
              </a:tabLst>
              <a:defRPr/>
            </a:pPr>
            <a:r>
              <a:rPr lang="en-US" sz="2400" spc="-7"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rPr>
              <a:t>Project Timeline – May 2023 – May 2024 – Educational Focus</a:t>
            </a:r>
          </a:p>
          <a:p>
            <a:pPr marL="861950" marR="605820" indent="-381442" defTabSz="609630">
              <a:spcBef>
                <a:spcPts val="1460"/>
              </a:spcBef>
              <a:buFont typeface="Arial"/>
              <a:buChar char="•"/>
              <a:tabLst>
                <a:tab pos="861950" algn="l"/>
                <a:tab pos="862373" algn="l"/>
              </a:tabLst>
              <a:defRPr/>
            </a:pPr>
            <a:r>
              <a:rPr lang="en-US" sz="2400" spc="-7"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rPr>
              <a:t>Environmental Scan Reports – Best Practice, RI Demographic Data Collection Performance, Current &amp; Anticipated Standards</a:t>
            </a:r>
          </a:p>
          <a:p>
            <a:pPr marL="861526" marR="605820" indent="-381019">
              <a:spcBef>
                <a:spcPts val="1460"/>
              </a:spcBef>
              <a:buFont typeface="Arial" panose="020B0604020202020204" pitchFamily="34" charset="0"/>
              <a:buChar char="•"/>
              <a:tabLst>
                <a:tab pos="861950" algn="l"/>
                <a:tab pos="862373" algn="l"/>
              </a:tabLst>
            </a:pPr>
            <a:r>
              <a:rPr lang="en-US" sz="2400" spc="-7"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rPr>
              <a:t>Baseline Needs Assessment (8/15 – 9/15) – Practice Assessment (15), Patient Survey (1190), Staff Survey (89 ), Walk Around Tool (15) 6 Session</a:t>
            </a:r>
          </a:p>
          <a:p>
            <a:pPr marL="861526" marR="605820" indent="-381019">
              <a:spcBef>
                <a:spcPts val="1460"/>
              </a:spcBef>
              <a:buFont typeface="Arial" panose="020B0604020202020204" pitchFamily="34" charset="0"/>
              <a:buChar char="•"/>
              <a:tabLst>
                <a:tab pos="861950" algn="l"/>
                <a:tab pos="862373" algn="l"/>
              </a:tabLst>
            </a:pPr>
            <a:r>
              <a:rPr lang="en-US" sz="2400" spc="-7"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rPr>
              <a:t>6 Session Webinar Series</a:t>
            </a:r>
            <a:endParaRPr sz="2400"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BE178-9652-4DE0-8887-D21A25D03D80}"/>
              </a:ext>
            </a:extLst>
          </p:cNvPr>
          <p:cNvSpPr>
            <a:spLocks noGrp="1"/>
          </p:cNvSpPr>
          <p:nvPr>
            <p:ph type="title"/>
          </p:nvPr>
        </p:nvSpPr>
        <p:spPr>
          <a:xfrm>
            <a:off x="838200" y="148665"/>
            <a:ext cx="10515600" cy="1325563"/>
          </a:xfrm>
        </p:spPr>
        <p:txBody>
          <a:bodyPr anchor="ctr">
            <a:normAutofit/>
          </a:bodyPr>
          <a:lstStyle/>
          <a:p>
            <a:pPr algn="ctr"/>
            <a:r>
              <a:rPr lang="en-US" sz="3600" b="1" dirty="0">
                <a:solidFill>
                  <a:srgbClr val="1D6FA9"/>
                </a:solidFill>
                <a:latin typeface="Calibri" panose="020F0502020204030204" pitchFamily="34" charset="0"/>
                <a:cs typeface="Calibri" panose="020F0502020204030204" pitchFamily="34" charset="0"/>
              </a:rPr>
              <a:t>Rhode Island Public Health Institute (RIPHI) </a:t>
            </a:r>
          </a:p>
        </p:txBody>
      </p:sp>
      <p:sp>
        <p:nvSpPr>
          <p:cNvPr id="5" name="Content Placeholder 4">
            <a:extLst>
              <a:ext uri="{FF2B5EF4-FFF2-40B4-BE49-F238E27FC236}">
                <a16:creationId xmlns:a16="http://schemas.microsoft.com/office/drawing/2014/main" id="{B559723F-FDC4-4FE1-9AE0-AB8C67C13C13}"/>
              </a:ext>
            </a:extLst>
          </p:cNvPr>
          <p:cNvSpPr>
            <a:spLocks noGrp="1"/>
          </p:cNvSpPr>
          <p:nvPr>
            <p:ph sz="half" idx="1"/>
          </p:nvPr>
        </p:nvSpPr>
        <p:spPr>
          <a:xfrm>
            <a:off x="653354" y="1999105"/>
            <a:ext cx="4542924" cy="3795177"/>
          </a:xfrm>
        </p:spPr>
        <p:txBody>
          <a:bodyPr>
            <a:normAutofit/>
          </a:bodyPr>
          <a:lstStyle/>
          <a:p>
            <a:r>
              <a:rPr lang="en-US" dirty="0"/>
              <a:t>RIPHI is a 501(c)(3) non-profit organization based in Providence, RI.</a:t>
            </a:r>
          </a:p>
          <a:p>
            <a:r>
              <a:rPr lang="en-US" dirty="0"/>
              <a:t>Our mission is to reduce health disparities in RI and beyond.</a:t>
            </a:r>
          </a:p>
          <a:p>
            <a:endParaRPr lang="en-US" dirty="0"/>
          </a:p>
        </p:txBody>
      </p:sp>
      <p:pic>
        <p:nvPicPr>
          <p:cNvPr id="4" name="Picture 3">
            <a:extLst>
              <a:ext uri="{FF2B5EF4-FFF2-40B4-BE49-F238E27FC236}">
                <a16:creationId xmlns:a16="http://schemas.microsoft.com/office/drawing/2014/main" id="{3FC27A00-450D-862F-BF75-FE2521F104AC}"/>
              </a:ext>
            </a:extLst>
          </p:cNvPr>
          <p:cNvPicPr>
            <a:picLocks noChangeAspect="1"/>
          </p:cNvPicPr>
          <p:nvPr/>
        </p:nvPicPr>
        <p:blipFill>
          <a:blip r:embed="rId3"/>
          <a:stretch>
            <a:fillRect/>
          </a:stretch>
        </p:blipFill>
        <p:spPr>
          <a:xfrm>
            <a:off x="6096000" y="4341619"/>
            <a:ext cx="3585827" cy="481678"/>
          </a:xfrm>
          <a:prstGeom prst="rect">
            <a:avLst/>
          </a:prstGeom>
        </p:spPr>
      </p:pic>
      <p:pic>
        <p:nvPicPr>
          <p:cNvPr id="6" name="Picture 5" descr="Logo, company name&#10;&#10;Description automatically generated">
            <a:extLst>
              <a:ext uri="{FF2B5EF4-FFF2-40B4-BE49-F238E27FC236}">
                <a16:creationId xmlns:a16="http://schemas.microsoft.com/office/drawing/2014/main" id="{A4DD5E52-5B5E-12DE-4A57-7AFF1300176D}"/>
              </a:ext>
            </a:extLst>
          </p:cNvPr>
          <p:cNvPicPr>
            <a:picLocks noChangeAspect="1"/>
          </p:cNvPicPr>
          <p:nvPr/>
        </p:nvPicPr>
        <p:blipFill rotWithShape="1">
          <a:blip r:embed="rId4"/>
          <a:srcRect l="5413" t="27167" r="3198" b="30142"/>
          <a:stretch/>
        </p:blipFill>
        <p:spPr>
          <a:xfrm>
            <a:off x="7989991" y="1828818"/>
            <a:ext cx="3935591" cy="1140293"/>
          </a:xfrm>
          <a:prstGeom prst="rect">
            <a:avLst/>
          </a:prstGeom>
        </p:spPr>
      </p:pic>
      <p:pic>
        <p:nvPicPr>
          <p:cNvPr id="7" name="Picture 6" descr="Text&#10;&#10;Description automatically generated with low confidence">
            <a:extLst>
              <a:ext uri="{FF2B5EF4-FFF2-40B4-BE49-F238E27FC236}">
                <a16:creationId xmlns:a16="http://schemas.microsoft.com/office/drawing/2014/main" id="{9974ECCF-024A-FA66-7BA0-C91D71342BD7}"/>
              </a:ext>
            </a:extLst>
          </p:cNvPr>
          <p:cNvPicPr>
            <a:picLocks noChangeAspect="1"/>
          </p:cNvPicPr>
          <p:nvPr/>
        </p:nvPicPr>
        <p:blipFill>
          <a:blip r:embed="rId5"/>
          <a:stretch>
            <a:fillRect/>
          </a:stretch>
        </p:blipFill>
        <p:spPr>
          <a:xfrm>
            <a:off x="10280791" y="3978194"/>
            <a:ext cx="1258189" cy="1405578"/>
          </a:xfrm>
          <a:prstGeom prst="rect">
            <a:avLst/>
          </a:prstGeom>
        </p:spPr>
      </p:pic>
      <p:pic>
        <p:nvPicPr>
          <p:cNvPr id="8" name="Picture 7">
            <a:extLst>
              <a:ext uri="{FF2B5EF4-FFF2-40B4-BE49-F238E27FC236}">
                <a16:creationId xmlns:a16="http://schemas.microsoft.com/office/drawing/2014/main" id="{0055F3E2-9D05-0294-2423-2FD61E1288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59737" y="1763209"/>
            <a:ext cx="2005378" cy="2005378"/>
          </a:xfrm>
          <a:prstGeom prst="rect">
            <a:avLst/>
          </a:prstGeom>
        </p:spPr>
      </p:pic>
    </p:spTree>
    <p:extLst>
      <p:ext uri="{BB962C8B-B14F-4D97-AF65-F5344CB8AC3E}">
        <p14:creationId xmlns:p14="http://schemas.microsoft.com/office/powerpoint/2010/main" val="12747110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2709E-90E4-95D0-DA65-91385F77474C}"/>
              </a:ext>
            </a:extLst>
          </p:cNvPr>
          <p:cNvSpPr>
            <a:spLocks noGrp="1"/>
          </p:cNvSpPr>
          <p:nvPr>
            <p:ph type="title"/>
          </p:nvPr>
        </p:nvSpPr>
        <p:spPr>
          <a:xfrm>
            <a:off x="838200" y="241558"/>
            <a:ext cx="10515600" cy="1325563"/>
          </a:xfrm>
        </p:spPr>
        <p:txBody>
          <a:bodyPr>
            <a:normAutofit/>
          </a:bodyPr>
          <a:lstStyle/>
          <a:p>
            <a:pPr algn="ctr"/>
            <a:r>
              <a:rPr lang="en-US" sz="3600" b="1" dirty="0">
                <a:solidFill>
                  <a:srgbClr val="1D6FA9"/>
                </a:solidFill>
                <a:latin typeface="+mn-lt"/>
              </a:rPr>
              <a:t>Healthcare Access in Rhode Island</a:t>
            </a:r>
          </a:p>
        </p:txBody>
      </p:sp>
      <p:sp>
        <p:nvSpPr>
          <p:cNvPr id="3" name="Content Placeholder 2">
            <a:extLst>
              <a:ext uri="{FF2B5EF4-FFF2-40B4-BE49-F238E27FC236}">
                <a16:creationId xmlns:a16="http://schemas.microsoft.com/office/drawing/2014/main" id="{9A6B1F49-9964-7B69-490A-B5581AD90DE1}"/>
              </a:ext>
            </a:extLst>
          </p:cNvPr>
          <p:cNvSpPr>
            <a:spLocks noGrp="1"/>
          </p:cNvSpPr>
          <p:nvPr>
            <p:ph sz="half" idx="1"/>
          </p:nvPr>
        </p:nvSpPr>
        <p:spPr>
          <a:xfrm>
            <a:off x="838200" y="1445741"/>
            <a:ext cx="5257800" cy="4731221"/>
          </a:xfrm>
        </p:spPr>
        <p:txBody>
          <a:bodyPr>
            <a:normAutofit fontScale="85000" lnSpcReduction="10000"/>
          </a:bodyPr>
          <a:lstStyle/>
          <a:p>
            <a:pPr>
              <a:lnSpc>
                <a:spcPct val="120000"/>
              </a:lnSpc>
            </a:pPr>
            <a:r>
              <a:rPr lang="en-US" dirty="0"/>
              <a:t>5% of adult Rhode Islanders are uninsured (2021) (BRFSS) compared to </a:t>
            </a:r>
            <a:r>
              <a:rPr lang="en-US" b="1" dirty="0"/>
              <a:t>16% of ODH patients</a:t>
            </a:r>
          </a:p>
          <a:p>
            <a:pPr>
              <a:lnSpc>
                <a:spcPct val="120000"/>
              </a:lnSpc>
            </a:pPr>
            <a:r>
              <a:rPr lang="en-US" dirty="0"/>
              <a:t>14% of LGBTQ+ individuals in RI noted inability to access medical care because of cost in the last year (2021) (BRFSS)</a:t>
            </a:r>
          </a:p>
          <a:p>
            <a:pPr lvl="1">
              <a:lnSpc>
                <a:spcPct val="120000"/>
              </a:lnSpc>
            </a:pPr>
            <a:r>
              <a:rPr lang="en-US" dirty="0"/>
              <a:t>Hispanic (16%) and Black (9%) populations in the state experience similar difficulties with healthcare access</a:t>
            </a:r>
          </a:p>
          <a:p>
            <a:pPr>
              <a:lnSpc>
                <a:spcPct val="120000"/>
              </a:lnSpc>
            </a:pPr>
            <a:r>
              <a:rPr lang="en-US" dirty="0"/>
              <a:t>ODH works to reduce these barriers</a:t>
            </a:r>
          </a:p>
        </p:txBody>
      </p:sp>
      <p:pic>
        <p:nvPicPr>
          <p:cNvPr id="1026" name="Picture 2" descr="Why Access To Healthcare Is In Jeopardy - Advance ESG">
            <a:extLst>
              <a:ext uri="{FF2B5EF4-FFF2-40B4-BE49-F238E27FC236}">
                <a16:creationId xmlns:a16="http://schemas.microsoft.com/office/drawing/2014/main" id="{86101F8F-8FFF-C457-36D7-C2F6A245B5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1153" y="2194382"/>
            <a:ext cx="5630560" cy="24692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B40C665-D5CA-6A3C-540A-CD9AA9054C15}"/>
              </a:ext>
            </a:extLst>
          </p:cNvPr>
          <p:cNvSpPr txBox="1"/>
          <p:nvPr/>
        </p:nvSpPr>
        <p:spPr>
          <a:xfrm>
            <a:off x="9329349" y="6339443"/>
            <a:ext cx="239721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Data from 2021 Rhode Island BRFSS</a:t>
            </a:r>
          </a:p>
        </p:txBody>
      </p:sp>
    </p:spTree>
    <p:extLst>
      <p:ext uri="{BB962C8B-B14F-4D97-AF65-F5344CB8AC3E}">
        <p14:creationId xmlns:p14="http://schemas.microsoft.com/office/powerpoint/2010/main" val="29502107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14E6025-08AE-7064-B585-FA585D759D2D}"/>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b="1"/>
              <a:t>Open Door Health (ODH)</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BA62278-10C7-8062-87E4-A8082DE187CC}"/>
              </a:ext>
            </a:extLst>
          </p:cNvPr>
          <p:cNvSpPr>
            <a:spLocks noGrp="1"/>
          </p:cNvSpPr>
          <p:nvPr>
            <p:ph sz="half" idx="1"/>
          </p:nvPr>
        </p:nvSpPr>
        <p:spPr>
          <a:xfrm>
            <a:off x="640080" y="2872899"/>
            <a:ext cx="4243589" cy="3320668"/>
          </a:xfrm>
        </p:spPr>
        <p:txBody>
          <a:bodyPr vert="horz" lIns="91440" tIns="45720" rIns="91440" bIns="45720" rtlCol="0">
            <a:normAutofit fontScale="92500"/>
          </a:bodyPr>
          <a:lstStyle/>
          <a:p>
            <a:r>
              <a:rPr lang="en-US" sz="2200" dirty="0"/>
              <a:t>Ambulatory care center located in upper South Providence.</a:t>
            </a:r>
          </a:p>
          <a:p>
            <a:r>
              <a:rPr lang="en-US" sz="2200" dirty="0"/>
              <a:t>We seek to reduce health disparities for LGBTQ+ populations.</a:t>
            </a:r>
          </a:p>
          <a:p>
            <a:r>
              <a:rPr lang="en-US" sz="2200" dirty="0"/>
              <a:t>Provide primary care, gender care, and sexual health services.</a:t>
            </a:r>
          </a:p>
          <a:p>
            <a:r>
              <a:rPr lang="en-US" sz="2200" dirty="0"/>
              <a:t>ODH serves approximately 5,100 patients </a:t>
            </a:r>
          </a:p>
          <a:p>
            <a:r>
              <a:rPr lang="en-US" sz="2200" dirty="0"/>
              <a:t>Center for Public Health innovation</a:t>
            </a:r>
          </a:p>
        </p:txBody>
      </p:sp>
      <p:pic>
        <p:nvPicPr>
          <p:cNvPr id="4" name="Picture 3" descr="A store front with a blue awning&#10;&#10;Description automatically generated with low confidence">
            <a:extLst>
              <a:ext uri="{FF2B5EF4-FFF2-40B4-BE49-F238E27FC236}">
                <a16:creationId xmlns:a16="http://schemas.microsoft.com/office/drawing/2014/main" id="{118E93DF-42FB-CDD3-FE23-4BC96DE146AC}"/>
              </a:ext>
            </a:extLst>
          </p:cNvPr>
          <p:cNvPicPr>
            <a:picLocks noChangeAspect="1"/>
          </p:cNvPicPr>
          <p:nvPr/>
        </p:nvPicPr>
        <p:blipFill rotWithShape="1">
          <a:blip r:embed="rId3"/>
          <a:srcRect l="18405" r="636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
        <p:nvSpPr>
          <p:cNvPr id="5" name="TextBox 4">
            <a:extLst>
              <a:ext uri="{FF2B5EF4-FFF2-40B4-BE49-F238E27FC236}">
                <a16:creationId xmlns:a16="http://schemas.microsoft.com/office/drawing/2014/main" id="{E2197B68-01CF-ECDF-ECA0-CBFAAE98AE67}"/>
              </a:ext>
            </a:extLst>
          </p:cNvPr>
          <p:cNvSpPr txBox="1"/>
          <p:nvPr/>
        </p:nvSpPr>
        <p:spPr>
          <a:xfrm>
            <a:off x="8748584" y="357110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880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90A5B9-810D-24A5-CA21-6CB50A18691C}"/>
              </a:ext>
            </a:extLst>
          </p:cNvPr>
          <p:cNvPicPr>
            <a:picLocks noChangeAspect="1"/>
          </p:cNvPicPr>
          <p:nvPr/>
        </p:nvPicPr>
        <p:blipFill rotWithShape="1">
          <a:blip r:embed="rId2">
            <a:extLst>
              <a:ext uri="{28A0092B-C50C-407E-A947-70E740481C1C}">
                <a14:useLocalDpi xmlns:a14="http://schemas.microsoft.com/office/drawing/2010/main" val="0"/>
              </a:ext>
            </a:extLst>
          </a:blip>
          <a:srcRect t="1" b="93618"/>
          <a:stretch/>
        </p:blipFill>
        <p:spPr>
          <a:xfrm>
            <a:off x="1896097" y="308919"/>
            <a:ext cx="3539690" cy="651116"/>
          </a:xfrm>
          <a:prstGeom prst="rect">
            <a:avLst/>
          </a:prstGeom>
        </p:spPr>
      </p:pic>
      <p:pic>
        <p:nvPicPr>
          <p:cNvPr id="11" name="Picture 10">
            <a:extLst>
              <a:ext uri="{FF2B5EF4-FFF2-40B4-BE49-F238E27FC236}">
                <a16:creationId xmlns:a16="http://schemas.microsoft.com/office/drawing/2014/main" id="{4CBF9330-C77F-F409-7E34-F622D53986E1}"/>
              </a:ext>
            </a:extLst>
          </p:cNvPr>
          <p:cNvPicPr>
            <a:picLocks noChangeAspect="1"/>
          </p:cNvPicPr>
          <p:nvPr/>
        </p:nvPicPr>
        <p:blipFill rotWithShape="1">
          <a:blip r:embed="rId2">
            <a:extLst>
              <a:ext uri="{28A0092B-C50C-407E-A947-70E740481C1C}">
                <a14:useLocalDpi xmlns:a14="http://schemas.microsoft.com/office/drawing/2010/main" val="0"/>
              </a:ext>
            </a:extLst>
          </a:blip>
          <a:srcRect t="6231" b="44800"/>
          <a:stretch/>
        </p:blipFill>
        <p:spPr>
          <a:xfrm>
            <a:off x="1896097" y="960035"/>
            <a:ext cx="3539691" cy="4996415"/>
          </a:xfrm>
          <a:prstGeom prst="rect">
            <a:avLst/>
          </a:prstGeom>
        </p:spPr>
      </p:pic>
      <p:pic>
        <p:nvPicPr>
          <p:cNvPr id="12" name="Picture 11">
            <a:extLst>
              <a:ext uri="{FF2B5EF4-FFF2-40B4-BE49-F238E27FC236}">
                <a16:creationId xmlns:a16="http://schemas.microsoft.com/office/drawing/2014/main" id="{9AFDB4B0-F669-2E4F-3020-F447007B32EB}"/>
              </a:ext>
            </a:extLst>
          </p:cNvPr>
          <p:cNvPicPr>
            <a:picLocks noChangeAspect="1"/>
          </p:cNvPicPr>
          <p:nvPr/>
        </p:nvPicPr>
        <p:blipFill rotWithShape="1">
          <a:blip r:embed="rId2">
            <a:extLst>
              <a:ext uri="{28A0092B-C50C-407E-A947-70E740481C1C}">
                <a14:useLocalDpi xmlns:a14="http://schemas.microsoft.com/office/drawing/2010/main" val="0"/>
              </a:ext>
            </a:extLst>
          </a:blip>
          <a:srcRect l="98" t="55106" r="-98" b="-1"/>
          <a:stretch/>
        </p:blipFill>
        <p:spPr>
          <a:xfrm>
            <a:off x="6355492" y="960035"/>
            <a:ext cx="3539690" cy="4580795"/>
          </a:xfrm>
          <a:prstGeom prst="rect">
            <a:avLst/>
          </a:prstGeom>
        </p:spPr>
      </p:pic>
    </p:spTree>
    <p:extLst>
      <p:ext uri="{BB962C8B-B14F-4D97-AF65-F5344CB8AC3E}">
        <p14:creationId xmlns:p14="http://schemas.microsoft.com/office/powerpoint/2010/main" val="5608809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93E2636-2C10-5AF0-2AE8-8793F6CCE3B2}"/>
              </a:ext>
            </a:extLst>
          </p:cNvPr>
          <p:cNvSpPr>
            <a:spLocks noGrp="1"/>
          </p:cNvSpPr>
          <p:nvPr>
            <p:ph type="title"/>
          </p:nvPr>
        </p:nvSpPr>
        <p:spPr>
          <a:xfrm>
            <a:off x="640080" y="329184"/>
            <a:ext cx="6894576" cy="1783080"/>
          </a:xfrm>
        </p:spPr>
        <p:txBody>
          <a:bodyPr vert="horz" lIns="91440" tIns="45720" rIns="91440" bIns="45720" rtlCol="0" anchor="b">
            <a:normAutofit/>
          </a:bodyPr>
          <a:lstStyle/>
          <a:p>
            <a:r>
              <a:rPr lang="en-US" sz="5400" b="1"/>
              <a:t>How We Innovate: Novel Service Delivery</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755089D-0F17-DFA7-3E70-9C6FF8DCD4FD}"/>
              </a:ext>
            </a:extLst>
          </p:cNvPr>
          <p:cNvSpPr>
            <a:spLocks noGrp="1"/>
          </p:cNvSpPr>
          <p:nvPr>
            <p:ph sz="half" idx="1"/>
          </p:nvPr>
        </p:nvSpPr>
        <p:spPr>
          <a:xfrm>
            <a:off x="640080" y="2706624"/>
            <a:ext cx="6894576" cy="3483864"/>
          </a:xfrm>
        </p:spPr>
        <p:txBody>
          <a:bodyPr vert="horz" lIns="91440" tIns="45720" rIns="91440" bIns="45720" rtlCol="0">
            <a:normAutofit/>
          </a:bodyPr>
          <a:lstStyle/>
          <a:p>
            <a:r>
              <a:rPr lang="en-US" sz="2200" dirty="0"/>
              <a:t>Express STI visits</a:t>
            </a:r>
          </a:p>
          <a:p>
            <a:r>
              <a:rPr lang="en-US" sz="2200" dirty="0"/>
              <a:t>FileMaker data collection tool</a:t>
            </a:r>
          </a:p>
          <a:p>
            <a:r>
              <a:rPr lang="en-US" sz="2200" dirty="0"/>
              <a:t>Nurse led PrEP</a:t>
            </a:r>
          </a:p>
          <a:p>
            <a:r>
              <a:rPr lang="en-US" sz="2200" dirty="0"/>
              <a:t>Early adoption of novel treatments (e.g., Doxycycline as PEP)</a:t>
            </a:r>
          </a:p>
          <a:p>
            <a:r>
              <a:rPr lang="en-US" sz="2200" dirty="0"/>
              <a:t>Injectable PrEP</a:t>
            </a:r>
          </a:p>
        </p:txBody>
      </p:sp>
      <p:pic>
        <p:nvPicPr>
          <p:cNvPr id="7" name="Picture 6">
            <a:extLst>
              <a:ext uri="{FF2B5EF4-FFF2-40B4-BE49-F238E27FC236}">
                <a16:creationId xmlns:a16="http://schemas.microsoft.com/office/drawing/2014/main" id="{2C4F2EC7-7352-C6BC-56C7-4DF01367781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991742" y="190055"/>
            <a:ext cx="3757222" cy="3737619"/>
          </a:xfrm>
          <a:prstGeom prst="rect">
            <a:avLst/>
          </a:prstGeom>
        </p:spPr>
      </p:pic>
      <p:pic>
        <p:nvPicPr>
          <p:cNvPr id="4" name="Picture 3">
            <a:extLst>
              <a:ext uri="{FF2B5EF4-FFF2-40B4-BE49-F238E27FC236}">
                <a16:creationId xmlns:a16="http://schemas.microsoft.com/office/drawing/2014/main" id="{BC01D5BC-5DC8-87D8-9BE0-2636E637ACE8}"/>
              </a:ext>
            </a:extLst>
          </p:cNvPr>
          <p:cNvPicPr>
            <a:picLocks noChangeAspect="1"/>
          </p:cNvPicPr>
          <p:nvPr/>
        </p:nvPicPr>
        <p:blipFill>
          <a:blip r:embed="rId3"/>
          <a:stretch>
            <a:fillRect/>
          </a:stretch>
        </p:blipFill>
        <p:spPr>
          <a:xfrm>
            <a:off x="7991742" y="3986839"/>
            <a:ext cx="3757222" cy="2507946"/>
          </a:xfrm>
          <a:prstGeom prst="rect">
            <a:avLst/>
          </a:prstGeom>
        </p:spPr>
      </p:pic>
    </p:spTree>
    <p:extLst>
      <p:ext uri="{BB962C8B-B14F-4D97-AF65-F5344CB8AC3E}">
        <p14:creationId xmlns:p14="http://schemas.microsoft.com/office/powerpoint/2010/main" val="13054659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30A88-3E7C-1162-9539-DBDBBCFBF0DC}"/>
              </a:ext>
            </a:extLst>
          </p:cNvPr>
          <p:cNvSpPr>
            <a:spLocks noGrp="1"/>
          </p:cNvSpPr>
          <p:nvPr>
            <p:ph type="title"/>
          </p:nvPr>
        </p:nvSpPr>
        <p:spPr/>
        <p:txBody>
          <a:bodyPr/>
          <a:lstStyle/>
          <a:p>
            <a:pPr algn="ctr"/>
            <a:r>
              <a:rPr lang="en-US" dirty="0"/>
              <a:t>A Need for Mental Healthcare at ODH</a:t>
            </a:r>
          </a:p>
        </p:txBody>
      </p:sp>
      <p:sp>
        <p:nvSpPr>
          <p:cNvPr id="3" name="Content Placeholder 2">
            <a:extLst>
              <a:ext uri="{FF2B5EF4-FFF2-40B4-BE49-F238E27FC236}">
                <a16:creationId xmlns:a16="http://schemas.microsoft.com/office/drawing/2014/main" id="{F4DA11F1-9D98-63D9-E17D-5285B7FA049D}"/>
              </a:ext>
            </a:extLst>
          </p:cNvPr>
          <p:cNvSpPr>
            <a:spLocks noGrp="1"/>
          </p:cNvSpPr>
          <p:nvPr>
            <p:ph idx="1"/>
          </p:nvPr>
        </p:nvSpPr>
        <p:spPr>
          <a:xfrm>
            <a:off x="5703518" y="1715414"/>
            <a:ext cx="5650282" cy="4351338"/>
          </a:xfrm>
        </p:spPr>
        <p:txBody>
          <a:bodyPr/>
          <a:lstStyle/>
          <a:p>
            <a:r>
              <a:rPr lang="en-US" dirty="0"/>
              <a:t>In a recent survey, 43% of ODH respondents indicated they experienced poor mental health for more than 10 days of the previous month.</a:t>
            </a:r>
          </a:p>
          <a:p>
            <a:r>
              <a:rPr lang="en-US" dirty="0"/>
              <a:t>32% of respondents indicated mental health as something they currently need help with.</a:t>
            </a:r>
          </a:p>
        </p:txBody>
      </p:sp>
      <p:pic>
        <p:nvPicPr>
          <p:cNvPr id="5" name="Picture 4" descr="A cartoon of a person sitting on the floor&#10;&#10;Description automatically generated">
            <a:extLst>
              <a:ext uri="{FF2B5EF4-FFF2-40B4-BE49-F238E27FC236}">
                <a16:creationId xmlns:a16="http://schemas.microsoft.com/office/drawing/2014/main" id="{42E2EA75-2D6A-26EF-2265-7FE96072F3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547" y="1690688"/>
            <a:ext cx="4053912" cy="3351234"/>
          </a:xfrm>
          <a:prstGeom prst="rect">
            <a:avLst/>
          </a:prstGeom>
        </p:spPr>
      </p:pic>
    </p:spTree>
    <p:extLst>
      <p:ext uri="{BB962C8B-B14F-4D97-AF65-F5344CB8AC3E}">
        <p14:creationId xmlns:p14="http://schemas.microsoft.com/office/powerpoint/2010/main" val="27383434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FCA80-67C3-E9C9-BEFE-A49253DEA90E}"/>
              </a:ext>
            </a:extLst>
          </p:cNvPr>
          <p:cNvSpPr>
            <a:spLocks noGrp="1"/>
          </p:cNvSpPr>
          <p:nvPr>
            <p:ph type="title"/>
          </p:nvPr>
        </p:nvSpPr>
        <p:spPr/>
        <p:txBody>
          <a:bodyPr/>
          <a:lstStyle/>
          <a:p>
            <a:pPr algn="ctr"/>
            <a:r>
              <a:rPr lang="en-US" dirty="0"/>
              <a:t>Mental Health and LGBTQ+ Populations</a:t>
            </a:r>
          </a:p>
        </p:txBody>
      </p:sp>
      <p:sp>
        <p:nvSpPr>
          <p:cNvPr id="6" name="TextBox 5">
            <a:extLst>
              <a:ext uri="{FF2B5EF4-FFF2-40B4-BE49-F238E27FC236}">
                <a16:creationId xmlns:a16="http://schemas.microsoft.com/office/drawing/2014/main" id="{4E74E448-857E-B25F-0F4D-EA908349EA75}"/>
              </a:ext>
            </a:extLst>
          </p:cNvPr>
          <p:cNvSpPr txBox="1"/>
          <p:nvPr/>
        </p:nvSpPr>
        <p:spPr>
          <a:xfrm>
            <a:off x="754243" y="1690688"/>
            <a:ext cx="1068351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Overall, LGBTQ+ individuals at ODH are more likely to experience symptoms of depression and anxiety than their counterparts.</a:t>
            </a:r>
          </a:p>
        </p:txBody>
      </p:sp>
      <p:graphicFrame>
        <p:nvGraphicFramePr>
          <p:cNvPr id="3" name="Table 4">
            <a:extLst>
              <a:ext uri="{FF2B5EF4-FFF2-40B4-BE49-F238E27FC236}">
                <a16:creationId xmlns:a16="http://schemas.microsoft.com/office/drawing/2014/main" id="{BC138055-304E-E555-43F1-8FE3D6ED8D8C}"/>
              </a:ext>
            </a:extLst>
          </p:cNvPr>
          <p:cNvGraphicFramePr>
            <a:graphicFrameLocks noGrp="1"/>
          </p:cNvGraphicFramePr>
          <p:nvPr>
            <p:ph idx="1"/>
          </p:nvPr>
        </p:nvGraphicFramePr>
        <p:xfrm>
          <a:off x="754243" y="2687320"/>
          <a:ext cx="10515600" cy="1483360"/>
        </p:xfrm>
        <a:graphic>
          <a:graphicData uri="http://schemas.openxmlformats.org/drawingml/2006/table">
            <a:tbl>
              <a:tblPr firstRow="1" bandRow="1">
                <a:tableStyleId>{5C22544A-7EE6-4342-B048-85BDC9FD1C3A}</a:tableStyleId>
              </a:tblPr>
              <a:tblGrid>
                <a:gridCol w="1504167">
                  <a:extLst>
                    <a:ext uri="{9D8B030D-6E8A-4147-A177-3AD203B41FA5}">
                      <a16:colId xmlns:a16="http://schemas.microsoft.com/office/drawing/2014/main" val="2895329056"/>
                    </a:ext>
                  </a:extLst>
                </a:gridCol>
                <a:gridCol w="1878904">
                  <a:extLst>
                    <a:ext uri="{9D8B030D-6E8A-4147-A177-3AD203B41FA5}">
                      <a16:colId xmlns:a16="http://schemas.microsoft.com/office/drawing/2014/main" val="3917498833"/>
                    </a:ext>
                  </a:extLst>
                </a:gridCol>
                <a:gridCol w="1691014">
                  <a:extLst>
                    <a:ext uri="{9D8B030D-6E8A-4147-A177-3AD203B41FA5}">
                      <a16:colId xmlns:a16="http://schemas.microsoft.com/office/drawing/2014/main" val="2312421338"/>
                    </a:ext>
                  </a:extLst>
                </a:gridCol>
                <a:gridCol w="1936315">
                  <a:extLst>
                    <a:ext uri="{9D8B030D-6E8A-4147-A177-3AD203B41FA5}">
                      <a16:colId xmlns:a16="http://schemas.microsoft.com/office/drawing/2014/main" val="2275548671"/>
                    </a:ext>
                  </a:extLst>
                </a:gridCol>
                <a:gridCol w="1583499">
                  <a:extLst>
                    <a:ext uri="{9D8B030D-6E8A-4147-A177-3AD203B41FA5}">
                      <a16:colId xmlns:a16="http://schemas.microsoft.com/office/drawing/2014/main" val="2491679224"/>
                    </a:ext>
                  </a:extLst>
                </a:gridCol>
                <a:gridCol w="1921701">
                  <a:extLst>
                    <a:ext uri="{9D8B030D-6E8A-4147-A177-3AD203B41FA5}">
                      <a16:colId xmlns:a16="http://schemas.microsoft.com/office/drawing/2014/main" val="3617165661"/>
                    </a:ext>
                  </a:extLst>
                </a:gridCol>
              </a:tblGrid>
              <a:tr h="370840">
                <a:tc gridSpan="6">
                  <a:txBody>
                    <a:bodyPr/>
                    <a:lstStyle/>
                    <a:p>
                      <a:pPr algn="ctr"/>
                      <a:r>
                        <a:rPr lang="en-US" dirty="0"/>
                        <a:t>PHQ-2 Depression Score Data</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95949038"/>
                  </a:ext>
                </a:extLst>
              </a:tr>
              <a:tr h="370840">
                <a:tc>
                  <a:txBody>
                    <a:bodyPr/>
                    <a:lstStyle/>
                    <a:p>
                      <a:pPr algn="ctr"/>
                      <a:endParaRPr lang="en-US"/>
                    </a:p>
                  </a:txBody>
                  <a:tcPr/>
                </a:tc>
                <a:tc>
                  <a:txBody>
                    <a:bodyPr/>
                    <a:lstStyle/>
                    <a:p>
                      <a:pPr algn="ctr"/>
                      <a:r>
                        <a:rPr lang="en-US" dirty="0"/>
                        <a:t>All ODH Patients</a:t>
                      </a:r>
                    </a:p>
                  </a:txBody>
                  <a:tcPr/>
                </a:tc>
                <a:tc>
                  <a:txBody>
                    <a:bodyPr/>
                    <a:lstStyle/>
                    <a:p>
                      <a:pPr algn="ctr"/>
                      <a:r>
                        <a:rPr lang="en-US" dirty="0"/>
                        <a:t>Heterosexual</a:t>
                      </a:r>
                    </a:p>
                  </a:txBody>
                  <a:tcPr/>
                </a:tc>
                <a:tc>
                  <a:txBody>
                    <a:bodyPr/>
                    <a:lstStyle/>
                    <a:p>
                      <a:pPr algn="ctr"/>
                      <a:r>
                        <a:rPr lang="en-US" dirty="0"/>
                        <a:t>Sexual Minorities</a:t>
                      </a:r>
                    </a:p>
                  </a:txBody>
                  <a:tcPr/>
                </a:tc>
                <a:tc>
                  <a:txBody>
                    <a:bodyPr/>
                    <a:lstStyle/>
                    <a:p>
                      <a:pPr algn="ctr"/>
                      <a:r>
                        <a:rPr lang="en-US" dirty="0"/>
                        <a:t>Cisgender</a:t>
                      </a:r>
                    </a:p>
                  </a:txBody>
                  <a:tcPr/>
                </a:tc>
                <a:tc>
                  <a:txBody>
                    <a:bodyPr/>
                    <a:lstStyle/>
                    <a:p>
                      <a:pPr algn="ctr"/>
                      <a:r>
                        <a:rPr lang="en-US" dirty="0"/>
                        <a:t>Gender minorities</a:t>
                      </a:r>
                    </a:p>
                  </a:txBody>
                  <a:tcPr/>
                </a:tc>
                <a:extLst>
                  <a:ext uri="{0D108BD9-81ED-4DB2-BD59-A6C34878D82A}">
                    <a16:rowId xmlns:a16="http://schemas.microsoft.com/office/drawing/2014/main" val="288010521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Scoring &gt;=3</a:t>
                      </a:r>
                    </a:p>
                  </a:txBody>
                  <a:tcPr/>
                </a:tc>
                <a:tc>
                  <a:txBody>
                    <a:bodyPr/>
                    <a:lstStyle/>
                    <a:p>
                      <a:pPr algn="ctr"/>
                      <a:r>
                        <a:rPr lang="en-US" dirty="0"/>
                        <a:t>9.1%</a:t>
                      </a:r>
                    </a:p>
                  </a:txBody>
                  <a:tcPr/>
                </a:tc>
                <a:tc>
                  <a:txBody>
                    <a:bodyPr/>
                    <a:lstStyle/>
                    <a:p>
                      <a:pPr algn="ctr"/>
                      <a:r>
                        <a:rPr lang="en-US" dirty="0"/>
                        <a:t>8.4%</a:t>
                      </a:r>
                    </a:p>
                  </a:txBody>
                  <a:tcPr/>
                </a:tc>
                <a:tc>
                  <a:txBody>
                    <a:bodyPr/>
                    <a:lstStyle/>
                    <a:p>
                      <a:pPr algn="ctr"/>
                      <a:r>
                        <a:rPr lang="en-US" dirty="0"/>
                        <a:t>9.4%</a:t>
                      </a:r>
                    </a:p>
                  </a:txBody>
                  <a:tcPr/>
                </a:tc>
                <a:tc>
                  <a:txBody>
                    <a:bodyPr/>
                    <a:lstStyle/>
                    <a:p>
                      <a:pPr algn="ctr"/>
                      <a:r>
                        <a:rPr lang="en-US" dirty="0"/>
                        <a:t>8.0%</a:t>
                      </a:r>
                    </a:p>
                  </a:txBody>
                  <a:tcPr/>
                </a:tc>
                <a:tc>
                  <a:txBody>
                    <a:bodyPr/>
                    <a:lstStyle/>
                    <a:p>
                      <a:pPr algn="ctr"/>
                      <a:r>
                        <a:rPr lang="en-US" dirty="0"/>
                        <a:t>18.4%</a:t>
                      </a:r>
                    </a:p>
                  </a:txBody>
                  <a:tcPr/>
                </a:tc>
                <a:extLst>
                  <a:ext uri="{0D108BD9-81ED-4DB2-BD59-A6C34878D82A}">
                    <a16:rowId xmlns:a16="http://schemas.microsoft.com/office/drawing/2014/main" val="3972507715"/>
                  </a:ext>
                </a:extLst>
              </a:tr>
              <a:tr h="370840">
                <a:tc>
                  <a:txBody>
                    <a:bodyPr/>
                    <a:lstStyle/>
                    <a:p>
                      <a:pPr algn="ctr"/>
                      <a:r>
                        <a:rPr lang="en-US" dirty="0"/>
                        <a:t>Average Score</a:t>
                      </a:r>
                    </a:p>
                  </a:txBody>
                  <a:tcPr/>
                </a:tc>
                <a:tc>
                  <a:txBody>
                    <a:bodyPr/>
                    <a:lstStyle/>
                    <a:p>
                      <a:pPr algn="ctr"/>
                      <a:r>
                        <a:rPr lang="en-US" dirty="0"/>
                        <a:t>0.93</a:t>
                      </a:r>
                    </a:p>
                  </a:txBody>
                  <a:tcPr/>
                </a:tc>
                <a:tc>
                  <a:txBody>
                    <a:bodyPr/>
                    <a:lstStyle/>
                    <a:p>
                      <a:pPr algn="ctr"/>
                      <a:r>
                        <a:rPr lang="en-US" dirty="0"/>
                        <a:t>0.73</a:t>
                      </a:r>
                    </a:p>
                  </a:txBody>
                  <a:tcPr/>
                </a:tc>
                <a:tc>
                  <a:txBody>
                    <a:bodyPr/>
                    <a:lstStyle/>
                    <a:p>
                      <a:pPr algn="ctr"/>
                      <a:r>
                        <a:rPr lang="en-US" dirty="0"/>
                        <a:t>1.01</a:t>
                      </a:r>
                    </a:p>
                  </a:txBody>
                  <a:tcPr/>
                </a:tc>
                <a:tc>
                  <a:txBody>
                    <a:bodyPr/>
                    <a:lstStyle/>
                    <a:p>
                      <a:pPr algn="ctr"/>
                      <a:r>
                        <a:rPr lang="en-US" dirty="0"/>
                        <a:t>0.82</a:t>
                      </a:r>
                    </a:p>
                  </a:txBody>
                  <a:tcPr/>
                </a:tc>
                <a:tc>
                  <a:txBody>
                    <a:bodyPr/>
                    <a:lstStyle/>
                    <a:p>
                      <a:pPr algn="ctr"/>
                      <a:r>
                        <a:rPr lang="en-US" dirty="0"/>
                        <a:t>1.64</a:t>
                      </a:r>
                    </a:p>
                  </a:txBody>
                  <a:tcPr/>
                </a:tc>
                <a:extLst>
                  <a:ext uri="{0D108BD9-81ED-4DB2-BD59-A6C34878D82A}">
                    <a16:rowId xmlns:a16="http://schemas.microsoft.com/office/drawing/2014/main" val="3504479757"/>
                  </a:ext>
                </a:extLst>
              </a:tr>
            </a:tbl>
          </a:graphicData>
        </a:graphic>
      </p:graphicFrame>
      <p:graphicFrame>
        <p:nvGraphicFramePr>
          <p:cNvPr id="8" name="Table 7">
            <a:extLst>
              <a:ext uri="{FF2B5EF4-FFF2-40B4-BE49-F238E27FC236}">
                <a16:creationId xmlns:a16="http://schemas.microsoft.com/office/drawing/2014/main" id="{C3DB8428-423D-CAA7-E801-11563784A079}"/>
              </a:ext>
            </a:extLst>
          </p:cNvPr>
          <p:cNvGraphicFramePr>
            <a:graphicFrameLocks/>
          </p:cNvGraphicFramePr>
          <p:nvPr/>
        </p:nvGraphicFramePr>
        <p:xfrm>
          <a:off x="754243" y="4336315"/>
          <a:ext cx="10515600" cy="1483360"/>
        </p:xfrm>
        <a:graphic>
          <a:graphicData uri="http://schemas.openxmlformats.org/drawingml/2006/table">
            <a:tbl>
              <a:tblPr firstRow="1" bandRow="1">
                <a:tableStyleId>{5C22544A-7EE6-4342-B048-85BDC9FD1C3A}</a:tableStyleId>
              </a:tblPr>
              <a:tblGrid>
                <a:gridCol w="1504167">
                  <a:extLst>
                    <a:ext uri="{9D8B030D-6E8A-4147-A177-3AD203B41FA5}">
                      <a16:colId xmlns:a16="http://schemas.microsoft.com/office/drawing/2014/main" val="2895329056"/>
                    </a:ext>
                  </a:extLst>
                </a:gridCol>
                <a:gridCol w="1878904">
                  <a:extLst>
                    <a:ext uri="{9D8B030D-6E8A-4147-A177-3AD203B41FA5}">
                      <a16:colId xmlns:a16="http://schemas.microsoft.com/office/drawing/2014/main" val="3917498833"/>
                    </a:ext>
                  </a:extLst>
                </a:gridCol>
                <a:gridCol w="1691014">
                  <a:extLst>
                    <a:ext uri="{9D8B030D-6E8A-4147-A177-3AD203B41FA5}">
                      <a16:colId xmlns:a16="http://schemas.microsoft.com/office/drawing/2014/main" val="2312421338"/>
                    </a:ext>
                  </a:extLst>
                </a:gridCol>
                <a:gridCol w="1936315">
                  <a:extLst>
                    <a:ext uri="{9D8B030D-6E8A-4147-A177-3AD203B41FA5}">
                      <a16:colId xmlns:a16="http://schemas.microsoft.com/office/drawing/2014/main" val="2275548671"/>
                    </a:ext>
                  </a:extLst>
                </a:gridCol>
                <a:gridCol w="1583499">
                  <a:extLst>
                    <a:ext uri="{9D8B030D-6E8A-4147-A177-3AD203B41FA5}">
                      <a16:colId xmlns:a16="http://schemas.microsoft.com/office/drawing/2014/main" val="2491679224"/>
                    </a:ext>
                  </a:extLst>
                </a:gridCol>
                <a:gridCol w="1921701">
                  <a:extLst>
                    <a:ext uri="{9D8B030D-6E8A-4147-A177-3AD203B41FA5}">
                      <a16:colId xmlns:a16="http://schemas.microsoft.com/office/drawing/2014/main" val="3617165661"/>
                    </a:ext>
                  </a:extLst>
                </a:gridCol>
              </a:tblGrid>
              <a:tr h="370840">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GAD-2 Anxiety Score Data</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95949038"/>
                  </a:ext>
                </a:extLst>
              </a:tr>
              <a:tr h="370840">
                <a:tc>
                  <a:txBody>
                    <a:bodyPr/>
                    <a:lstStyle/>
                    <a:p>
                      <a:pPr algn="ctr"/>
                      <a:endParaRPr lang="en-US"/>
                    </a:p>
                  </a:txBody>
                  <a:tcPr/>
                </a:tc>
                <a:tc>
                  <a:txBody>
                    <a:bodyPr/>
                    <a:lstStyle/>
                    <a:p>
                      <a:pPr algn="ctr"/>
                      <a:r>
                        <a:rPr lang="en-US" dirty="0"/>
                        <a:t>All ODH Patients</a:t>
                      </a:r>
                    </a:p>
                  </a:txBody>
                  <a:tcPr/>
                </a:tc>
                <a:tc>
                  <a:txBody>
                    <a:bodyPr/>
                    <a:lstStyle/>
                    <a:p>
                      <a:pPr algn="ctr"/>
                      <a:r>
                        <a:rPr lang="en-US" dirty="0"/>
                        <a:t>Heterosexual</a:t>
                      </a:r>
                    </a:p>
                  </a:txBody>
                  <a:tcPr/>
                </a:tc>
                <a:tc>
                  <a:txBody>
                    <a:bodyPr/>
                    <a:lstStyle/>
                    <a:p>
                      <a:pPr algn="ctr"/>
                      <a:r>
                        <a:rPr lang="en-US" dirty="0"/>
                        <a:t>Sexual Minorities</a:t>
                      </a:r>
                    </a:p>
                  </a:txBody>
                  <a:tcPr/>
                </a:tc>
                <a:tc>
                  <a:txBody>
                    <a:bodyPr/>
                    <a:lstStyle/>
                    <a:p>
                      <a:pPr algn="ctr"/>
                      <a:r>
                        <a:rPr lang="en-US" dirty="0"/>
                        <a:t>Cisgender</a:t>
                      </a:r>
                    </a:p>
                  </a:txBody>
                  <a:tcPr/>
                </a:tc>
                <a:tc>
                  <a:txBody>
                    <a:bodyPr/>
                    <a:lstStyle/>
                    <a:p>
                      <a:pPr algn="ctr"/>
                      <a:r>
                        <a:rPr lang="en-US" dirty="0"/>
                        <a:t>Gender minorities</a:t>
                      </a:r>
                    </a:p>
                  </a:txBody>
                  <a:tcPr/>
                </a:tc>
                <a:extLst>
                  <a:ext uri="{0D108BD9-81ED-4DB2-BD59-A6C34878D82A}">
                    <a16:rowId xmlns:a16="http://schemas.microsoft.com/office/drawing/2014/main" val="288010521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Scoring &gt;=3</a:t>
                      </a:r>
                    </a:p>
                  </a:txBody>
                  <a:tcPr/>
                </a:tc>
                <a:tc>
                  <a:txBody>
                    <a:bodyPr/>
                    <a:lstStyle/>
                    <a:p>
                      <a:pPr algn="ctr"/>
                      <a:r>
                        <a:rPr lang="en-US" dirty="0"/>
                        <a:t>12.9%</a:t>
                      </a:r>
                    </a:p>
                  </a:txBody>
                  <a:tcPr/>
                </a:tc>
                <a:tc>
                  <a:txBody>
                    <a:bodyPr/>
                    <a:lstStyle/>
                    <a:p>
                      <a:pPr algn="ctr"/>
                      <a:r>
                        <a:rPr lang="en-US" dirty="0"/>
                        <a:t>5.4%</a:t>
                      </a:r>
                    </a:p>
                  </a:txBody>
                  <a:tcPr/>
                </a:tc>
                <a:tc>
                  <a:txBody>
                    <a:bodyPr/>
                    <a:lstStyle/>
                    <a:p>
                      <a:pPr algn="ctr"/>
                      <a:r>
                        <a:rPr lang="en-US" dirty="0"/>
                        <a:t>15.7%</a:t>
                      </a:r>
                    </a:p>
                  </a:txBody>
                  <a:tcPr/>
                </a:tc>
                <a:tc>
                  <a:txBody>
                    <a:bodyPr/>
                    <a:lstStyle/>
                    <a:p>
                      <a:pPr algn="ctr"/>
                      <a:r>
                        <a:rPr lang="en-US" dirty="0"/>
                        <a:t>9.4%</a:t>
                      </a:r>
                    </a:p>
                  </a:txBody>
                  <a:tcPr/>
                </a:tc>
                <a:tc>
                  <a:txBody>
                    <a:bodyPr/>
                    <a:lstStyle/>
                    <a:p>
                      <a:pPr algn="ctr"/>
                      <a:r>
                        <a:rPr lang="en-US" dirty="0"/>
                        <a:t>25.4%</a:t>
                      </a:r>
                    </a:p>
                  </a:txBody>
                  <a:tcPr/>
                </a:tc>
                <a:extLst>
                  <a:ext uri="{0D108BD9-81ED-4DB2-BD59-A6C34878D82A}">
                    <a16:rowId xmlns:a16="http://schemas.microsoft.com/office/drawing/2014/main" val="3972507715"/>
                  </a:ext>
                </a:extLst>
              </a:tr>
              <a:tr h="370840">
                <a:tc>
                  <a:txBody>
                    <a:bodyPr/>
                    <a:lstStyle/>
                    <a:p>
                      <a:pPr algn="ctr"/>
                      <a:r>
                        <a:rPr lang="en-US" dirty="0"/>
                        <a:t>Average Score</a:t>
                      </a:r>
                    </a:p>
                  </a:txBody>
                  <a:tcPr/>
                </a:tc>
                <a:tc>
                  <a:txBody>
                    <a:bodyPr/>
                    <a:lstStyle/>
                    <a:p>
                      <a:pPr algn="ctr"/>
                      <a:r>
                        <a:rPr lang="en-US" dirty="0"/>
                        <a:t>1.18</a:t>
                      </a:r>
                    </a:p>
                  </a:txBody>
                  <a:tcPr/>
                </a:tc>
                <a:tc>
                  <a:txBody>
                    <a:bodyPr/>
                    <a:lstStyle/>
                    <a:p>
                      <a:pPr algn="ctr"/>
                      <a:r>
                        <a:rPr lang="en-US" dirty="0"/>
                        <a:t>0.67</a:t>
                      </a:r>
                    </a:p>
                  </a:txBody>
                  <a:tcPr/>
                </a:tc>
                <a:tc>
                  <a:txBody>
                    <a:bodyPr/>
                    <a:lstStyle/>
                    <a:p>
                      <a:pPr algn="ctr"/>
                      <a:r>
                        <a:rPr lang="en-US" dirty="0"/>
                        <a:t>1.38</a:t>
                      </a:r>
                    </a:p>
                  </a:txBody>
                  <a:tcPr/>
                </a:tc>
                <a:tc>
                  <a:txBody>
                    <a:bodyPr/>
                    <a:lstStyle/>
                    <a:p>
                      <a:pPr algn="ctr"/>
                      <a:r>
                        <a:rPr lang="en-US" dirty="0"/>
                        <a:t>1.04</a:t>
                      </a:r>
                    </a:p>
                  </a:txBody>
                  <a:tcPr/>
                </a:tc>
                <a:tc>
                  <a:txBody>
                    <a:bodyPr/>
                    <a:lstStyle/>
                    <a:p>
                      <a:pPr algn="ctr"/>
                      <a:r>
                        <a:rPr lang="en-US" dirty="0"/>
                        <a:t>2.19</a:t>
                      </a:r>
                    </a:p>
                  </a:txBody>
                  <a:tcPr/>
                </a:tc>
                <a:extLst>
                  <a:ext uri="{0D108BD9-81ED-4DB2-BD59-A6C34878D82A}">
                    <a16:rowId xmlns:a16="http://schemas.microsoft.com/office/drawing/2014/main" val="3504479757"/>
                  </a:ext>
                </a:extLst>
              </a:tr>
            </a:tbl>
          </a:graphicData>
        </a:graphic>
      </p:graphicFrame>
      <p:sp>
        <p:nvSpPr>
          <p:cNvPr id="4" name="Oval 3">
            <a:extLst>
              <a:ext uri="{FF2B5EF4-FFF2-40B4-BE49-F238E27FC236}">
                <a16:creationId xmlns:a16="http://schemas.microsoft.com/office/drawing/2014/main" id="{2EC64039-EB83-486D-80AD-1A76AC5B8EEE}"/>
              </a:ext>
            </a:extLst>
          </p:cNvPr>
          <p:cNvSpPr/>
          <p:nvPr/>
        </p:nvSpPr>
        <p:spPr>
          <a:xfrm>
            <a:off x="7811145" y="3384744"/>
            <a:ext cx="3099661" cy="49737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EE2144CB-7CB6-6816-AD5F-8769EF31A983}"/>
              </a:ext>
            </a:extLst>
          </p:cNvPr>
          <p:cNvSpPr/>
          <p:nvPr/>
        </p:nvSpPr>
        <p:spPr>
          <a:xfrm>
            <a:off x="7826643" y="5031501"/>
            <a:ext cx="3099661" cy="49737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9E70E7A2-6D8D-21E2-8C9A-C2F5A3B5430A}"/>
              </a:ext>
            </a:extLst>
          </p:cNvPr>
          <p:cNvSpPr/>
          <p:nvPr/>
        </p:nvSpPr>
        <p:spPr>
          <a:xfrm>
            <a:off x="4462212" y="5031500"/>
            <a:ext cx="3099661" cy="49737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6934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45F60-BC99-76F2-DA7F-B1C70A4C4DB8}"/>
              </a:ext>
            </a:extLst>
          </p:cNvPr>
          <p:cNvSpPr>
            <a:spLocks noGrp="1"/>
          </p:cNvSpPr>
          <p:nvPr>
            <p:ph type="title"/>
          </p:nvPr>
        </p:nvSpPr>
        <p:spPr>
          <a:xfrm>
            <a:off x="838200" y="0"/>
            <a:ext cx="10515600" cy="1325563"/>
          </a:xfrm>
        </p:spPr>
        <p:txBody>
          <a:bodyPr/>
          <a:lstStyle/>
          <a:p>
            <a:r>
              <a:rPr lang="en-US" dirty="0"/>
              <a:t>Depression and Anxiety Symptoms at ODH</a:t>
            </a:r>
          </a:p>
        </p:txBody>
      </p:sp>
      <p:graphicFrame>
        <p:nvGraphicFramePr>
          <p:cNvPr id="5" name="Content Placeholder 4">
            <a:extLst>
              <a:ext uri="{FF2B5EF4-FFF2-40B4-BE49-F238E27FC236}">
                <a16:creationId xmlns:a16="http://schemas.microsoft.com/office/drawing/2014/main" id="{F849F8A7-E269-6FFA-DD99-D40DAE91E5C6}"/>
              </a:ext>
            </a:extLst>
          </p:cNvPr>
          <p:cNvGraphicFramePr>
            <a:graphicFrameLocks noGrp="1"/>
          </p:cNvGraphicFramePr>
          <p:nvPr>
            <p:ph idx="1"/>
          </p:nvPr>
        </p:nvGraphicFramePr>
        <p:xfrm>
          <a:off x="658678" y="1208867"/>
          <a:ext cx="10336078" cy="48388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109934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F84CF-D09E-111A-08FC-9795DC1447BB}"/>
              </a:ext>
            </a:extLst>
          </p:cNvPr>
          <p:cNvSpPr>
            <a:spLocks noGrp="1"/>
          </p:cNvSpPr>
          <p:nvPr>
            <p:ph type="title"/>
          </p:nvPr>
        </p:nvSpPr>
        <p:spPr/>
        <p:txBody>
          <a:bodyPr/>
          <a:lstStyle/>
          <a:p>
            <a:pPr algn="ctr"/>
            <a:r>
              <a:rPr lang="en-US" dirty="0"/>
              <a:t>External Factors Effecting Mental Health</a:t>
            </a:r>
          </a:p>
        </p:txBody>
      </p:sp>
      <p:sp>
        <p:nvSpPr>
          <p:cNvPr id="3" name="Content Placeholder 2">
            <a:extLst>
              <a:ext uri="{FF2B5EF4-FFF2-40B4-BE49-F238E27FC236}">
                <a16:creationId xmlns:a16="http://schemas.microsoft.com/office/drawing/2014/main" id="{B8BD88F1-3E17-60CB-848B-D6AF4A555747}"/>
              </a:ext>
            </a:extLst>
          </p:cNvPr>
          <p:cNvSpPr>
            <a:spLocks noGrp="1"/>
          </p:cNvSpPr>
          <p:nvPr>
            <p:ph idx="1"/>
          </p:nvPr>
        </p:nvSpPr>
        <p:spPr>
          <a:xfrm>
            <a:off x="5799551" y="1690688"/>
            <a:ext cx="5554249" cy="4351338"/>
          </a:xfrm>
        </p:spPr>
        <p:txBody>
          <a:bodyPr/>
          <a:lstStyle/>
          <a:p>
            <a:r>
              <a:rPr lang="en-US" dirty="0"/>
              <a:t>Current mental health research at ODH asks questions about external pressures and their effects on LGTBQ+ patient’s mental health:</a:t>
            </a:r>
          </a:p>
          <a:p>
            <a:pPr lvl="1"/>
            <a:r>
              <a:rPr lang="en-US" dirty="0"/>
              <a:t>So far, 77% of responses indicate that the current political climate has contributed to anxiety or depression.</a:t>
            </a:r>
          </a:p>
          <a:p>
            <a:pPr lvl="1"/>
            <a:r>
              <a:rPr lang="en-US" dirty="0"/>
              <a:t>45% of individuals have sought therapy to cope with these factors.</a:t>
            </a:r>
          </a:p>
        </p:txBody>
      </p:sp>
      <p:pic>
        <p:nvPicPr>
          <p:cNvPr id="5" name="Picture 4" descr="A group of people holding a sign&#10;&#10;Description automatically generated">
            <a:extLst>
              <a:ext uri="{FF2B5EF4-FFF2-40B4-BE49-F238E27FC236}">
                <a16:creationId xmlns:a16="http://schemas.microsoft.com/office/drawing/2014/main" id="{0DE39528-DEC0-6CBA-B5D3-F8B508F07A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024" y="2110635"/>
            <a:ext cx="4687518" cy="2636729"/>
          </a:xfrm>
          <a:prstGeom prst="rect">
            <a:avLst/>
          </a:prstGeom>
        </p:spPr>
      </p:pic>
    </p:spTree>
    <p:extLst>
      <p:ext uri="{BB962C8B-B14F-4D97-AF65-F5344CB8AC3E}">
        <p14:creationId xmlns:p14="http://schemas.microsoft.com/office/powerpoint/2010/main" val="22375661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2BF60C4-4C1D-38A4-89BE-55E74B3EC3E3}"/>
              </a:ext>
            </a:extLst>
          </p:cNvPr>
          <p:cNvSpPr>
            <a:spLocks noGrp="1"/>
          </p:cNvSpPr>
          <p:nvPr>
            <p:ph type="title"/>
          </p:nvPr>
        </p:nvSpPr>
        <p:spPr>
          <a:xfrm>
            <a:off x="838201" y="365125"/>
            <a:ext cx="3816095" cy="1938076"/>
          </a:xfrm>
        </p:spPr>
        <p:txBody>
          <a:bodyPr>
            <a:normAutofit/>
          </a:bodyPr>
          <a:lstStyle/>
          <a:p>
            <a:r>
              <a:rPr lang="en-US"/>
              <a:t>Get to Know Our Team</a:t>
            </a:r>
          </a:p>
        </p:txBody>
      </p:sp>
      <p:sp>
        <p:nvSpPr>
          <p:cNvPr id="3" name="Content Placeholder 2">
            <a:extLst>
              <a:ext uri="{FF2B5EF4-FFF2-40B4-BE49-F238E27FC236}">
                <a16:creationId xmlns:a16="http://schemas.microsoft.com/office/drawing/2014/main" id="{6FDF7740-E1E5-6F11-B4C3-15DAE2F001AD}"/>
              </a:ext>
            </a:extLst>
          </p:cNvPr>
          <p:cNvSpPr>
            <a:spLocks noGrp="1"/>
          </p:cNvSpPr>
          <p:nvPr>
            <p:ph idx="1"/>
          </p:nvPr>
        </p:nvSpPr>
        <p:spPr>
          <a:xfrm>
            <a:off x="838201" y="2482589"/>
            <a:ext cx="3816096" cy="3694373"/>
          </a:xfrm>
        </p:spPr>
        <p:txBody>
          <a:bodyPr>
            <a:normAutofit/>
          </a:bodyPr>
          <a:lstStyle/>
          <a:p>
            <a:pPr marL="0" indent="0">
              <a:buNone/>
            </a:pPr>
            <a:r>
              <a:rPr lang="en-US" sz="2000">
                <a:hlinkClick r:id="rId2"/>
              </a:rPr>
              <a:t>https://www.youtube.com/watch?v=2LN6-nSJhRU</a:t>
            </a:r>
            <a:endParaRPr lang="en-US" sz="2000"/>
          </a:p>
          <a:p>
            <a:pPr marL="0" indent="0">
              <a:buNone/>
            </a:pPr>
            <a:endParaRPr lang="en-US" sz="2000"/>
          </a:p>
        </p:txBody>
      </p:sp>
      <p:pic>
        <p:nvPicPr>
          <p:cNvPr id="6" name="Picture 5" descr="A group of people posing for a photo&#10;&#10;Description automatically generated">
            <a:extLst>
              <a:ext uri="{FF2B5EF4-FFF2-40B4-BE49-F238E27FC236}">
                <a16:creationId xmlns:a16="http://schemas.microsoft.com/office/drawing/2014/main" id="{BD29E600-B2FE-B839-365B-6E3B68C89503}"/>
              </a:ext>
            </a:extLst>
          </p:cNvPr>
          <p:cNvPicPr>
            <a:picLocks noChangeAspect="1"/>
          </p:cNvPicPr>
          <p:nvPr/>
        </p:nvPicPr>
        <p:blipFill rotWithShape="1">
          <a:blip r:embed="rId3">
            <a:extLst>
              <a:ext uri="{28A0092B-C50C-407E-A947-70E740481C1C}">
                <a14:useLocalDpi xmlns:a14="http://schemas.microsoft.com/office/drawing/2010/main" val="0"/>
              </a:ext>
            </a:extLst>
          </a:blip>
          <a:srcRect t="1796" r="-1" b="6450"/>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4" name="Content Placeholder 5" descr="A group of people posing for a photo&#10;&#10;Description automatically generated with medium confidence">
            <a:extLst>
              <a:ext uri="{FF2B5EF4-FFF2-40B4-BE49-F238E27FC236}">
                <a16:creationId xmlns:a16="http://schemas.microsoft.com/office/drawing/2014/main" id="{A9DCFE34-FA7B-B5EE-07D7-B13D07512686}"/>
              </a:ext>
            </a:extLst>
          </p:cNvPr>
          <p:cNvPicPr>
            <a:picLocks noChangeAspect="1"/>
          </p:cNvPicPr>
          <p:nvPr/>
        </p:nvPicPr>
        <p:blipFill rotWithShape="1">
          <a:blip r:embed="rId4">
            <a:extLst>
              <a:ext uri="{28A0092B-C50C-407E-A947-70E740481C1C}">
                <a14:useLocalDpi xmlns:a14="http://schemas.microsoft.com/office/drawing/2010/main" val="0"/>
              </a:ext>
            </a:extLst>
          </a:blip>
          <a:srcRect t="22156" b="5161"/>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2457913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8800" y="187062"/>
            <a:ext cx="8067615" cy="1180794"/>
          </a:xfrm>
          <a:prstGeom prst="rect">
            <a:avLst/>
          </a:prstGeom>
        </p:spPr>
        <p:txBody>
          <a:bodyPr vert="horz" wrap="square" lIns="0" tIns="11007" rIns="0" bIns="0" rtlCol="0" anchor="ctr">
            <a:spAutoFit/>
          </a:bodyPr>
          <a:lstStyle/>
          <a:p>
            <a:pPr marL="8467">
              <a:lnSpc>
                <a:spcPct val="100000"/>
              </a:lnSpc>
              <a:spcBef>
                <a:spcPts val="87"/>
              </a:spcBef>
              <a:tabLst>
                <a:tab pos="11869590" algn="l"/>
              </a:tabLst>
            </a:pPr>
            <a:r>
              <a:rPr lang="en-US" sz="3200" spc="-143" dirty="0"/>
              <a:t>Baseline Practice Needs Assessment Report </a:t>
            </a:r>
            <a:r>
              <a:rPr spc="-140" dirty="0"/>
              <a:t>	</a:t>
            </a:r>
          </a:p>
        </p:txBody>
      </p:sp>
      <p:sp>
        <p:nvSpPr>
          <p:cNvPr id="4" name="object 4"/>
          <p:cNvSpPr txBox="1">
            <a:spLocks noGrp="1"/>
          </p:cNvSpPr>
          <p:nvPr>
            <p:ph type="ftr" sz="quarter" idx="5"/>
          </p:nvPr>
        </p:nvSpPr>
        <p:spPr>
          <a:xfrm>
            <a:off x="6362065" y="9852342"/>
            <a:ext cx="4398009" cy="254000"/>
          </a:xfrm>
          <a:prstGeom prst="rect">
            <a:avLst/>
          </a:prstGeom>
        </p:spPr>
        <p:txBody>
          <a:bodyPr vert="horz" wrap="square" lIns="0" tIns="0" rIns="0" bIns="0" rtlCol="0">
            <a:spAutoFit/>
          </a:bodyPr>
          <a:lstStyle>
            <a:defPPr>
              <a:defRPr lang="en-US"/>
            </a:defPPr>
            <a:lvl1pPr marL="0" algn="l" defTabSz="914400" rtl="0" eaLnBrk="1" latinLnBrk="0" hangingPunct="1">
              <a:defRPr sz="1800" b="0" i="0" kern="1200">
                <a:solidFill>
                  <a:schemeClr val="bg1"/>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467" defTabSz="609630">
              <a:lnSpc>
                <a:spcPts val="1207"/>
              </a:lnSpc>
              <a:defRPr/>
            </a:pPr>
            <a:r>
              <a:rPr lang="en-US" spc="-70"/>
              <a:t>Prepared</a:t>
            </a:r>
            <a:r>
              <a:rPr lang="en-US" spc="-155"/>
              <a:t> </a:t>
            </a:r>
            <a:r>
              <a:rPr lang="en-US" spc="-25"/>
              <a:t>by</a:t>
            </a:r>
            <a:r>
              <a:rPr lang="en-US" spc="-170"/>
              <a:t> </a:t>
            </a:r>
            <a:r>
              <a:rPr lang="en-US" spc="-55"/>
              <a:t>Care</a:t>
            </a:r>
            <a:r>
              <a:rPr lang="en-US" spc="-180"/>
              <a:t> </a:t>
            </a:r>
            <a:r>
              <a:rPr lang="en-US" spc="-80"/>
              <a:t>Transformation</a:t>
            </a:r>
            <a:r>
              <a:rPr lang="en-US" spc="-225"/>
              <a:t> </a:t>
            </a:r>
            <a:r>
              <a:rPr lang="en-US" spc="-60"/>
              <a:t>Collaborative</a:t>
            </a:r>
            <a:r>
              <a:rPr lang="en-US" spc="-254"/>
              <a:t> </a:t>
            </a:r>
            <a:r>
              <a:rPr lang="en-US" spc="-25"/>
              <a:t>of</a:t>
            </a:r>
            <a:r>
              <a:rPr lang="en-US" spc="-204"/>
              <a:t> </a:t>
            </a:r>
            <a:r>
              <a:rPr lang="en-US" spc="-40"/>
              <a:t>RI</a:t>
            </a:r>
            <a:endParaRPr sz="1200" spc="-27" dirty="0">
              <a:solidFill>
                <a:prstClr val="white"/>
              </a:solidFill>
              <a:latin typeface="Calibri"/>
              <a:cs typeface="Calibri"/>
            </a:endParaRPr>
          </a:p>
        </p:txBody>
      </p:sp>
      <p:sp>
        <p:nvSpPr>
          <p:cNvPr id="3" name="object 3"/>
          <p:cNvSpPr txBox="1"/>
          <p:nvPr/>
        </p:nvSpPr>
        <p:spPr>
          <a:xfrm>
            <a:off x="457200" y="666485"/>
            <a:ext cx="10226040" cy="2963504"/>
          </a:xfrm>
          <a:prstGeom prst="rect">
            <a:avLst/>
          </a:prstGeom>
        </p:spPr>
        <p:txBody>
          <a:bodyPr vert="horz" wrap="square" lIns="0" tIns="273050" rIns="0" bIns="0" rtlCol="0">
            <a:spAutoFit/>
          </a:bodyPr>
          <a:lstStyle/>
          <a:p>
            <a:pPr marL="8467" defTabSz="609630">
              <a:spcBef>
                <a:spcPts val="2150"/>
              </a:spcBef>
              <a:defRPr/>
            </a:pPr>
            <a:r>
              <a:rPr lang="en-US" sz="2933" b="1" dirty="0">
                <a:solidFill>
                  <a:srgbClr val="006FC0"/>
                </a:solidFill>
                <a:latin typeface="Calibri Light" panose="020F0302020204030204" pitchFamily="34" charset="0"/>
                <a:ea typeface="Calibri Light" panose="020F0302020204030204" pitchFamily="34" charset="0"/>
                <a:cs typeface="Calibri Light" panose="020F0302020204030204" pitchFamily="34" charset="0"/>
              </a:rPr>
              <a:t>Patient Survey – 1190 Responses – 943 answered  243 Skipped </a:t>
            </a:r>
          </a:p>
          <a:p>
            <a:pPr marL="8467" defTabSz="609630">
              <a:spcBef>
                <a:spcPts val="800"/>
              </a:spcBef>
              <a:defRPr/>
            </a:pPr>
            <a:r>
              <a:rPr lang="en-US" sz="2933" b="1" dirty="0">
                <a:solidFill>
                  <a:srgbClr val="006FC0"/>
                </a:solidFill>
                <a:latin typeface="Calibri Light" panose="020F0302020204030204" pitchFamily="34" charset="0"/>
                <a:ea typeface="Calibri Light" panose="020F0302020204030204" pitchFamily="34" charset="0"/>
                <a:cs typeface="Calibri Light" panose="020F0302020204030204" pitchFamily="34" charset="0"/>
              </a:rPr>
              <a:t>Comfortable or Very Comfortable Providing SOGI to Practice Staff</a:t>
            </a:r>
            <a:endParaRPr sz="2933"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endParaRPr>
          </a:p>
          <a:p>
            <a:pPr marL="861526" marR="595659" indent="-381019" defTabSz="609630">
              <a:spcBef>
                <a:spcPts val="447"/>
              </a:spcBef>
              <a:buFont typeface="Arial" panose="020B0604020202020204" pitchFamily="34" charset="0"/>
              <a:buChar char="•"/>
              <a:tabLst>
                <a:tab pos="861950" algn="l"/>
                <a:tab pos="862373" algn="l"/>
              </a:tabLst>
              <a:defRPr/>
            </a:pPr>
            <a:r>
              <a:rPr lang="en-US" sz="2400"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rPr>
              <a:t>Sex Assigned at Birth – 85%					Race – 80%</a:t>
            </a:r>
          </a:p>
          <a:p>
            <a:pPr marL="861526" marR="595659" indent="-381019" defTabSz="609630">
              <a:spcBef>
                <a:spcPts val="447"/>
              </a:spcBef>
              <a:buFont typeface="Arial" panose="020B0604020202020204" pitchFamily="34" charset="0"/>
              <a:buChar char="•"/>
              <a:tabLst>
                <a:tab pos="861950" algn="l"/>
                <a:tab pos="862373" algn="l"/>
              </a:tabLst>
              <a:defRPr/>
            </a:pPr>
            <a:r>
              <a:rPr lang="en-US" sz="2400"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rPr>
              <a:t>Gender Identity – 82%						Ethnicity – 80%</a:t>
            </a:r>
          </a:p>
          <a:p>
            <a:pPr marL="861526" marR="595659" indent="-381019" defTabSz="609630">
              <a:spcBef>
                <a:spcPts val="447"/>
              </a:spcBef>
              <a:buFont typeface="Arial" panose="020B0604020202020204" pitchFamily="34" charset="0"/>
              <a:buChar char="•"/>
              <a:tabLst>
                <a:tab pos="861950" algn="l"/>
                <a:tab pos="862373" algn="l"/>
              </a:tabLst>
              <a:defRPr/>
            </a:pPr>
            <a:r>
              <a:rPr lang="en-US" sz="2400"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rPr>
              <a:t>Pronouns – 77%							Language – 85%</a:t>
            </a:r>
          </a:p>
          <a:p>
            <a:pPr marL="861526" marR="595659" indent="-381019" defTabSz="609630">
              <a:spcBef>
                <a:spcPts val="447"/>
              </a:spcBef>
              <a:buFont typeface="Arial" panose="020B0604020202020204" pitchFamily="34" charset="0"/>
              <a:buChar char="•"/>
              <a:tabLst>
                <a:tab pos="861950" algn="l"/>
                <a:tab pos="862373" algn="l"/>
              </a:tabLst>
              <a:defRPr/>
            </a:pPr>
            <a:r>
              <a:rPr lang="en-US" sz="2400"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rPr>
              <a:t>Sexual Orientation – 79%</a:t>
            </a:r>
            <a:endParaRPr sz="2400"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object 3">
            <a:extLst>
              <a:ext uri="{FF2B5EF4-FFF2-40B4-BE49-F238E27FC236}">
                <a16:creationId xmlns:a16="http://schemas.microsoft.com/office/drawing/2014/main" id="{37AE3B85-197C-03E2-39A5-3E9E83A50ECE}"/>
              </a:ext>
            </a:extLst>
          </p:cNvPr>
          <p:cNvSpPr txBox="1"/>
          <p:nvPr/>
        </p:nvSpPr>
        <p:spPr>
          <a:xfrm>
            <a:off x="457200" y="3655137"/>
            <a:ext cx="10226040" cy="2409570"/>
          </a:xfrm>
          <a:prstGeom prst="rect">
            <a:avLst/>
          </a:prstGeom>
        </p:spPr>
        <p:txBody>
          <a:bodyPr vert="horz" wrap="square" lIns="0" tIns="273050" rIns="0" bIns="0" rtlCol="0">
            <a:spAutoFit/>
          </a:bodyPr>
          <a:lstStyle/>
          <a:p>
            <a:pPr marL="8467" defTabSz="609630">
              <a:spcBef>
                <a:spcPts val="2150"/>
              </a:spcBef>
              <a:defRPr/>
            </a:pPr>
            <a:r>
              <a:rPr lang="en-US" sz="2933" b="1" dirty="0">
                <a:solidFill>
                  <a:srgbClr val="006FC0"/>
                </a:solidFill>
                <a:latin typeface="Calibri Light" panose="020F0302020204030204" pitchFamily="34" charset="0"/>
                <a:ea typeface="Calibri Light" panose="020F0302020204030204" pitchFamily="34" charset="0"/>
                <a:cs typeface="Calibri Light" panose="020F0302020204030204" pitchFamily="34" charset="0"/>
              </a:rPr>
              <a:t>Comfortable or Very Comfortable Providing SOGI to Provider</a:t>
            </a:r>
            <a:endParaRPr sz="2933"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endParaRPr>
          </a:p>
          <a:p>
            <a:pPr marL="861526" marR="595659" indent="-381019" defTabSz="609630">
              <a:spcBef>
                <a:spcPts val="447"/>
              </a:spcBef>
              <a:buFont typeface="Arial" panose="020B0604020202020204" pitchFamily="34" charset="0"/>
              <a:buChar char="•"/>
              <a:tabLst>
                <a:tab pos="861950" algn="l"/>
                <a:tab pos="862373" algn="l"/>
              </a:tabLst>
              <a:defRPr/>
            </a:pPr>
            <a:r>
              <a:rPr lang="en-US" sz="2400"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rPr>
              <a:t>Sex Assigned at Birth – 86%					Race – 85%</a:t>
            </a:r>
          </a:p>
          <a:p>
            <a:pPr marL="861526" marR="595659" indent="-381019" defTabSz="609630">
              <a:spcBef>
                <a:spcPts val="447"/>
              </a:spcBef>
              <a:buFont typeface="Arial" panose="020B0604020202020204" pitchFamily="34" charset="0"/>
              <a:buChar char="•"/>
              <a:tabLst>
                <a:tab pos="861950" algn="l"/>
                <a:tab pos="862373" algn="l"/>
              </a:tabLst>
              <a:defRPr/>
            </a:pPr>
            <a:r>
              <a:rPr lang="en-US" sz="2400"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rPr>
              <a:t>Gender Identity – 84%						Ethnicity – 84%</a:t>
            </a:r>
          </a:p>
          <a:p>
            <a:pPr marL="861526" marR="595659" indent="-381019" defTabSz="609630">
              <a:spcBef>
                <a:spcPts val="447"/>
              </a:spcBef>
              <a:buFont typeface="Arial" panose="020B0604020202020204" pitchFamily="34" charset="0"/>
              <a:buChar char="•"/>
              <a:tabLst>
                <a:tab pos="861950" algn="l"/>
                <a:tab pos="862373" algn="l"/>
              </a:tabLst>
              <a:defRPr/>
            </a:pPr>
            <a:r>
              <a:rPr lang="en-US" sz="2400"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rPr>
              <a:t>Pronouns – 81%							Language – 87%</a:t>
            </a:r>
          </a:p>
          <a:p>
            <a:pPr marL="861526" marR="595659" indent="-381019" defTabSz="609630">
              <a:spcBef>
                <a:spcPts val="447"/>
              </a:spcBef>
              <a:buFont typeface="Arial" panose="020B0604020202020204" pitchFamily="34" charset="0"/>
              <a:buChar char="•"/>
              <a:tabLst>
                <a:tab pos="861950" algn="l"/>
                <a:tab pos="862373" algn="l"/>
              </a:tabLst>
              <a:defRPr/>
            </a:pPr>
            <a:r>
              <a:rPr lang="en-US" sz="2400"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rPr>
              <a:t>Sexual Orientation – 82%                                    </a:t>
            </a:r>
            <a:endParaRPr sz="2400"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5255270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1A026-1480-F546-7D09-F5597728A10E}"/>
              </a:ext>
            </a:extLst>
          </p:cNvPr>
          <p:cNvSpPr>
            <a:spLocks noGrp="1"/>
          </p:cNvSpPr>
          <p:nvPr>
            <p:ph type="title"/>
          </p:nvPr>
        </p:nvSpPr>
        <p:spPr>
          <a:xfrm>
            <a:off x="702588" y="151122"/>
            <a:ext cx="10515600" cy="1325563"/>
          </a:xfrm>
        </p:spPr>
        <p:txBody>
          <a:bodyPr/>
          <a:lstStyle/>
          <a:p>
            <a:pPr algn="ctr"/>
            <a:r>
              <a:rPr lang="en-US" dirty="0"/>
              <a:t>Comparing PHQ-2 Depression Scores</a:t>
            </a:r>
          </a:p>
        </p:txBody>
      </p:sp>
      <p:pic>
        <p:nvPicPr>
          <p:cNvPr id="5" name="Picture 4" descr="A graph with green and blue bars&#10;&#10;Description automatically generated">
            <a:extLst>
              <a:ext uri="{FF2B5EF4-FFF2-40B4-BE49-F238E27FC236}">
                <a16:creationId xmlns:a16="http://schemas.microsoft.com/office/drawing/2014/main" id="{37836ED2-1120-6EF7-F093-F753B78F0D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70" y="1933523"/>
            <a:ext cx="5881530" cy="3989983"/>
          </a:xfrm>
          <a:prstGeom prst="rect">
            <a:avLst/>
          </a:prstGeom>
        </p:spPr>
      </p:pic>
      <p:pic>
        <p:nvPicPr>
          <p:cNvPr id="7" name="Picture 6" descr="A graph with orange and purple bars&#10;&#10;Description automatically generated">
            <a:extLst>
              <a:ext uri="{FF2B5EF4-FFF2-40B4-BE49-F238E27FC236}">
                <a16:creationId xmlns:a16="http://schemas.microsoft.com/office/drawing/2014/main" id="{060B91D6-C2F6-D866-2B4A-74F53EB1CC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1613" y="1933522"/>
            <a:ext cx="5867622" cy="3989983"/>
          </a:xfrm>
          <a:prstGeom prst="rect">
            <a:avLst/>
          </a:prstGeom>
        </p:spPr>
      </p:pic>
    </p:spTree>
    <p:extLst>
      <p:ext uri="{BB962C8B-B14F-4D97-AF65-F5344CB8AC3E}">
        <p14:creationId xmlns:p14="http://schemas.microsoft.com/office/powerpoint/2010/main" val="23620838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1A026-1480-F546-7D09-F5597728A10E}"/>
              </a:ext>
            </a:extLst>
          </p:cNvPr>
          <p:cNvSpPr>
            <a:spLocks noGrp="1"/>
          </p:cNvSpPr>
          <p:nvPr>
            <p:ph type="title"/>
          </p:nvPr>
        </p:nvSpPr>
        <p:spPr>
          <a:xfrm>
            <a:off x="569079" y="180850"/>
            <a:ext cx="10515600" cy="1325563"/>
          </a:xfrm>
        </p:spPr>
        <p:txBody>
          <a:bodyPr/>
          <a:lstStyle/>
          <a:p>
            <a:pPr algn="ctr"/>
            <a:r>
              <a:rPr lang="en-US" dirty="0"/>
              <a:t>Comparing GAD-2 Anxiety Scores</a:t>
            </a:r>
          </a:p>
        </p:txBody>
      </p:sp>
      <p:pic>
        <p:nvPicPr>
          <p:cNvPr id="4" name="Picture 3" descr="A graph of a patient&#10;&#10;Description automatically generated with medium confidence">
            <a:extLst>
              <a:ext uri="{FF2B5EF4-FFF2-40B4-BE49-F238E27FC236}">
                <a16:creationId xmlns:a16="http://schemas.microsoft.com/office/drawing/2014/main" id="{FC7DCED4-D8F6-40BC-1F3C-120A3D69D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616" y="1765902"/>
            <a:ext cx="5891384" cy="3989984"/>
          </a:xfrm>
          <a:prstGeom prst="rect">
            <a:avLst/>
          </a:prstGeom>
        </p:spPr>
      </p:pic>
      <p:pic>
        <p:nvPicPr>
          <p:cNvPr id="8" name="Picture 7" descr="A graph with yellow and purple bars&#10;&#10;Description automatically generated">
            <a:extLst>
              <a:ext uri="{FF2B5EF4-FFF2-40B4-BE49-F238E27FC236}">
                <a16:creationId xmlns:a16="http://schemas.microsoft.com/office/drawing/2014/main" id="{3C5196DD-8F8C-F214-700B-FE30F9A888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2705" y="1765901"/>
            <a:ext cx="5896530" cy="3989985"/>
          </a:xfrm>
          <a:prstGeom prst="rect">
            <a:avLst/>
          </a:prstGeom>
        </p:spPr>
      </p:pic>
    </p:spTree>
    <p:extLst>
      <p:ext uri="{BB962C8B-B14F-4D97-AF65-F5344CB8AC3E}">
        <p14:creationId xmlns:p14="http://schemas.microsoft.com/office/powerpoint/2010/main" val="20756014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6074C9D-37D3-E142-BCD5-C65A82F2F3E1}"/>
              </a:ext>
            </a:extLst>
          </p:cNvPr>
          <p:cNvPicPr>
            <a:picLocks noGrp="1" noChangeAspect="1"/>
          </p:cNvPicPr>
          <p:nvPr>
            <p:ph idx="1"/>
          </p:nvPr>
        </p:nvPicPr>
        <p:blipFill>
          <a:blip r:embed="rId2"/>
          <a:stretch>
            <a:fillRect/>
          </a:stretch>
        </p:blipFill>
        <p:spPr>
          <a:xfrm>
            <a:off x="9608718" y="130147"/>
            <a:ext cx="2438400" cy="677333"/>
          </a:xfrm>
        </p:spPr>
      </p:pic>
      <p:cxnSp>
        <p:nvCxnSpPr>
          <p:cNvPr id="8" name="Straight Connector 7">
            <a:extLst>
              <a:ext uri="{FF2B5EF4-FFF2-40B4-BE49-F238E27FC236}">
                <a16:creationId xmlns:a16="http://schemas.microsoft.com/office/drawing/2014/main" id="{97849BE6-9366-0C45-9026-E567CDB39409}"/>
              </a:ext>
            </a:extLst>
          </p:cNvPr>
          <p:cNvCxnSpPr>
            <a:cxnSpLocks/>
          </p:cNvCxnSpPr>
          <p:nvPr/>
        </p:nvCxnSpPr>
        <p:spPr>
          <a:xfrm>
            <a:off x="176462" y="641684"/>
            <a:ext cx="11806990" cy="0"/>
          </a:xfrm>
          <a:prstGeom prst="line">
            <a:avLst/>
          </a:prstGeom>
          <a:ln w="25400">
            <a:solidFill>
              <a:srgbClr val="F7B31D"/>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63447A98-CABF-B441-938D-8E772DF4B03D}"/>
              </a:ext>
            </a:extLst>
          </p:cNvPr>
          <p:cNvSpPr>
            <a:spLocks noGrp="1"/>
          </p:cNvSpPr>
          <p:nvPr>
            <p:ph type="title"/>
          </p:nvPr>
        </p:nvSpPr>
        <p:spPr>
          <a:xfrm>
            <a:off x="312317" y="468813"/>
            <a:ext cx="11462587" cy="1062609"/>
          </a:xfrm>
        </p:spPr>
        <p:txBody>
          <a:bodyPr>
            <a:normAutofit/>
          </a:bodyPr>
          <a:lstStyle/>
          <a:p>
            <a:pPr>
              <a:lnSpc>
                <a:spcPct val="100000"/>
              </a:lnSpc>
            </a:pPr>
            <a:r>
              <a:rPr lang="en-US" dirty="0"/>
              <a:t>CME Credits &amp; </a:t>
            </a:r>
            <a:r>
              <a:rPr lang="en-US" dirty="0" err="1"/>
              <a:t>Eval</a:t>
            </a:r>
            <a:endParaRPr lang="en-US" dirty="0"/>
          </a:p>
        </p:txBody>
      </p:sp>
      <p:sp>
        <p:nvSpPr>
          <p:cNvPr id="13" name="Content Placeholder 2">
            <a:extLst>
              <a:ext uri="{FF2B5EF4-FFF2-40B4-BE49-F238E27FC236}">
                <a16:creationId xmlns:a16="http://schemas.microsoft.com/office/drawing/2014/main" id="{AE93208C-3E67-C345-A860-D2F84F5148A5}"/>
              </a:ext>
            </a:extLst>
          </p:cNvPr>
          <p:cNvSpPr txBox="1">
            <a:spLocks/>
          </p:cNvSpPr>
          <p:nvPr/>
        </p:nvSpPr>
        <p:spPr>
          <a:xfrm>
            <a:off x="581526" y="1531422"/>
            <a:ext cx="1101691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6"/>
                </a:solidFill>
              </a:rPr>
              <a:t>Reminder to please complete the evaluation in order to claim CME credits!</a:t>
            </a:r>
          </a:p>
          <a:p>
            <a:pPr marL="0" indent="0">
              <a:buNone/>
            </a:pPr>
            <a:endParaRPr lang="en-US" sz="2000" dirty="0">
              <a:solidFill>
                <a:schemeClr val="accent6"/>
              </a:solidFill>
              <a:latin typeface="Arial" panose="020B0604020202020204" pitchFamily="34" charset="0"/>
              <a:cs typeface="Arial" panose="020B0604020202020204" pitchFamily="34" charset="0"/>
            </a:endParaRPr>
          </a:p>
          <a:p>
            <a:pPr marL="0" indent="0">
              <a:buNone/>
            </a:pPr>
            <a:endParaRPr lang="en-US" sz="2000" dirty="0">
              <a:solidFill>
                <a:schemeClr val="accent6"/>
              </a:solidFill>
              <a:latin typeface="Arial" panose="020B0604020202020204" pitchFamily="34" charset="0"/>
              <a:cs typeface="Arial" panose="020B0604020202020204" pitchFamily="34" charset="0"/>
            </a:endParaRPr>
          </a:p>
          <a:p>
            <a:pPr marL="0" indent="0">
              <a:lnSpc>
                <a:spcPct val="100000"/>
              </a:lnSpc>
              <a:spcBef>
                <a:spcPts val="0"/>
              </a:spcBef>
              <a:buNone/>
            </a:pPr>
            <a:r>
              <a:rPr lang="en-US" sz="2000" dirty="0">
                <a:solidFill>
                  <a:schemeClr val="accent6"/>
                </a:solidFill>
                <a:latin typeface="Arial" panose="020B0604020202020204" pitchFamily="34" charset="0"/>
                <a:cs typeface="Arial" panose="020B0604020202020204" pitchFamily="34" charset="0"/>
              </a:rPr>
              <a:t>Claim CME credits here: </a:t>
            </a:r>
            <a:r>
              <a:rPr lang="en-US" sz="2000" dirty="0">
                <a:solidFill>
                  <a:schemeClr val="accent6"/>
                </a:solidFill>
                <a:latin typeface="Arial" panose="020B0604020202020204" pitchFamily="34" charset="0"/>
                <a:cs typeface="Arial" panose="020B0604020202020204" pitchFamily="34" charset="0"/>
                <a:hlinkClick r:id="rId3"/>
              </a:rPr>
              <a:t>https://www.surveymonkey.com/r/ZDZS5HG</a:t>
            </a:r>
            <a:r>
              <a:rPr lang="en-US" sz="2000" dirty="0">
                <a:solidFill>
                  <a:schemeClr val="accent6"/>
                </a:solidFill>
                <a:latin typeface="Arial" panose="020B0604020202020204" pitchFamily="34" charset="0"/>
                <a:cs typeface="Arial" panose="020B0604020202020204" pitchFamily="34" charset="0"/>
              </a:rPr>
              <a:t> </a:t>
            </a:r>
          </a:p>
        </p:txBody>
      </p:sp>
      <p:sp>
        <p:nvSpPr>
          <p:cNvPr id="7" name="Rectangle 6"/>
          <p:cNvSpPr/>
          <p:nvPr/>
        </p:nvSpPr>
        <p:spPr>
          <a:xfrm>
            <a:off x="668095" y="4838421"/>
            <a:ext cx="8616581" cy="769441"/>
          </a:xfrm>
          <a:prstGeom prst="rect">
            <a:avLst/>
          </a:prstGeom>
        </p:spPr>
        <p:txBody>
          <a:bodyPr wrap="square">
            <a:spAutoFit/>
          </a:bodyPr>
          <a:lstStyle/>
          <a:p>
            <a:r>
              <a:rPr lang="en-US" sz="1100" i="1" dirty="0">
                <a:solidFill>
                  <a:srgbClr val="1A191A"/>
                </a:solidFill>
                <a:latin typeface="Arial" panose="020B0604020202020204" pitchFamily="34" charset="0"/>
              </a:rPr>
              <a:t>The AAFP has reviewed ‘Advancing Comprehensive Primary Care Through Improving Care Delivery Design and Community Health</a:t>
            </a:r>
            <a:r>
              <a:rPr lang="en-US" sz="1000" i="1" dirty="0">
                <a:solidFill>
                  <a:srgbClr val="1A191A"/>
                </a:solidFill>
                <a:latin typeface="Arial" panose="020B0604020202020204" pitchFamily="34" charset="0"/>
              </a:rPr>
              <a:t>,’</a:t>
            </a:r>
            <a:r>
              <a:rPr lang="en-US" sz="1100" i="1" dirty="0">
                <a:solidFill>
                  <a:srgbClr val="1A191A"/>
                </a:solidFill>
                <a:latin typeface="Arial" panose="020B0604020202020204" pitchFamily="34" charset="0"/>
              </a:rPr>
              <a:t> and deemed it acceptable for AAFP credit. Term of approval is from 03/18/2022 to 03/18/2023. Physicians should claim only the credit commensurate with the extent of their participation in the activity. NPs and RNs can also receive credit through AAFP’s partnership with the American Nurses Credentialing Center (ANCC) and the American Academy of Nurse Practitioners Certification Board (AANPCB).</a:t>
            </a:r>
            <a:endParaRPr lang="en-US" sz="11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0042" y="2400021"/>
            <a:ext cx="2438400" cy="2438400"/>
          </a:xfrm>
          <a:prstGeom prst="rect">
            <a:avLst/>
          </a:prstGeom>
        </p:spPr>
      </p:pic>
    </p:spTree>
    <p:extLst>
      <p:ext uri="{BB962C8B-B14F-4D97-AF65-F5344CB8AC3E}">
        <p14:creationId xmlns:p14="http://schemas.microsoft.com/office/powerpoint/2010/main" val="28450335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51361" t="23055" r="1451" b="13567"/>
          <a:stretch/>
        </p:blipFill>
        <p:spPr>
          <a:xfrm>
            <a:off x="8966" y="1622612"/>
            <a:ext cx="12192136" cy="4689287"/>
          </a:xfrm>
          <a:prstGeom prst="rect">
            <a:avLst/>
          </a:prstGeom>
        </p:spPr>
      </p:pic>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p:txBody>
          <a:bodyPr/>
          <a:lstStyle/>
          <a:p>
            <a:pPr marL="0" indent="0">
              <a:buNone/>
            </a:pPr>
            <a:r>
              <a:rPr lang="en-US" dirty="0">
                <a:solidFill>
                  <a:schemeClr val="bg1"/>
                </a:solidFill>
              </a:rPr>
              <a:t>     www.ctc-ri.org</a:t>
            </a:r>
          </a:p>
          <a:p>
            <a:pPr marL="0" indent="0">
              <a:buNone/>
            </a:pPr>
            <a:r>
              <a:rPr lang="en-US" dirty="0">
                <a:solidFill>
                  <a:schemeClr val="bg1"/>
                </a:solidFill>
              </a:rPr>
              <a:t>     ctc-ri</a:t>
            </a:r>
          </a:p>
        </p:txBody>
      </p:sp>
      <p:pic>
        <p:nvPicPr>
          <p:cNvPr id="8" name="Picture 7" descr="File:&lt;strong&gt;LinkedIn&lt;/strong&gt; logo initials.png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812" y="2366682"/>
            <a:ext cx="345142" cy="345142"/>
          </a:xfrm>
          <a:prstGeom prst="rect">
            <a:avLst/>
          </a:prstGeom>
        </p:spPr>
      </p:pic>
      <p:pic>
        <p:nvPicPr>
          <p:cNvPr id="5" name="Picture 4" descr="interface design - What &lt;strong&gt;icon&lt;/strong&gt; can I use which says &quot;Auto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8258" y="-946288"/>
            <a:ext cx="92560" cy="9256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812" y="1862062"/>
            <a:ext cx="345142" cy="352949"/>
          </a:xfrm>
          <a:prstGeom prst="flowChartConnector">
            <a:avLst/>
          </a:prstGeom>
        </p:spPr>
      </p:pic>
    </p:spTree>
    <p:extLst>
      <p:ext uri="{BB962C8B-B14F-4D97-AF65-F5344CB8AC3E}">
        <p14:creationId xmlns:p14="http://schemas.microsoft.com/office/powerpoint/2010/main" val="2533988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7057" y="-4142"/>
            <a:ext cx="11877887" cy="688351"/>
          </a:xfrm>
          <a:prstGeom prst="rect">
            <a:avLst/>
          </a:prstGeom>
        </p:spPr>
        <p:txBody>
          <a:bodyPr vert="horz" wrap="square" lIns="0" tIns="11007" rIns="0" bIns="0" rtlCol="0" anchor="ctr">
            <a:spAutoFit/>
          </a:bodyPr>
          <a:lstStyle/>
          <a:p>
            <a:pPr marL="8467">
              <a:lnSpc>
                <a:spcPct val="100000"/>
              </a:lnSpc>
              <a:spcBef>
                <a:spcPts val="87"/>
              </a:spcBef>
              <a:tabLst>
                <a:tab pos="11869590" algn="l"/>
              </a:tabLst>
            </a:pPr>
            <a:r>
              <a:rPr lang="en-US" sz="3200" spc="-143" dirty="0"/>
              <a:t>Baseline Practice Needs Assessment Report</a:t>
            </a:r>
            <a:r>
              <a:rPr spc="-140" dirty="0"/>
              <a:t>	</a:t>
            </a:r>
          </a:p>
        </p:txBody>
      </p:sp>
      <p:sp>
        <p:nvSpPr>
          <p:cNvPr id="4" name="object 4"/>
          <p:cNvSpPr txBox="1">
            <a:spLocks noGrp="1"/>
          </p:cNvSpPr>
          <p:nvPr>
            <p:ph type="ftr" sz="quarter" idx="5"/>
          </p:nvPr>
        </p:nvSpPr>
        <p:spPr>
          <a:xfrm>
            <a:off x="6362065" y="9852342"/>
            <a:ext cx="4398009" cy="254000"/>
          </a:xfrm>
          <a:prstGeom prst="rect">
            <a:avLst/>
          </a:prstGeom>
        </p:spPr>
        <p:txBody>
          <a:bodyPr vert="horz" wrap="square" lIns="0" tIns="0" rIns="0" bIns="0" rtlCol="0">
            <a:spAutoFit/>
          </a:bodyPr>
          <a:lstStyle>
            <a:defPPr>
              <a:defRPr lang="en-US"/>
            </a:defPPr>
            <a:lvl1pPr marL="0" algn="l" defTabSz="914400" rtl="0" eaLnBrk="1" latinLnBrk="0" hangingPunct="1">
              <a:defRPr sz="1800" b="0" i="0" kern="1200">
                <a:solidFill>
                  <a:schemeClr val="bg1"/>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467" defTabSz="609630">
              <a:lnSpc>
                <a:spcPts val="1207"/>
              </a:lnSpc>
              <a:defRPr/>
            </a:pPr>
            <a:r>
              <a:rPr lang="en-US" spc="-70"/>
              <a:t>Prepared</a:t>
            </a:r>
            <a:r>
              <a:rPr lang="en-US" spc="-155"/>
              <a:t> </a:t>
            </a:r>
            <a:r>
              <a:rPr lang="en-US" spc="-25"/>
              <a:t>by</a:t>
            </a:r>
            <a:r>
              <a:rPr lang="en-US" spc="-170"/>
              <a:t> </a:t>
            </a:r>
            <a:r>
              <a:rPr lang="en-US" spc="-55"/>
              <a:t>Care</a:t>
            </a:r>
            <a:r>
              <a:rPr lang="en-US" spc="-180"/>
              <a:t> </a:t>
            </a:r>
            <a:r>
              <a:rPr lang="en-US" spc="-80"/>
              <a:t>Transformation</a:t>
            </a:r>
            <a:r>
              <a:rPr lang="en-US" spc="-225"/>
              <a:t> </a:t>
            </a:r>
            <a:r>
              <a:rPr lang="en-US" spc="-60"/>
              <a:t>Collaborative</a:t>
            </a:r>
            <a:r>
              <a:rPr lang="en-US" spc="-254"/>
              <a:t> </a:t>
            </a:r>
            <a:r>
              <a:rPr lang="en-US" spc="-25"/>
              <a:t>of</a:t>
            </a:r>
            <a:r>
              <a:rPr lang="en-US" spc="-204"/>
              <a:t> </a:t>
            </a:r>
            <a:r>
              <a:rPr lang="en-US" spc="-40"/>
              <a:t>RI</a:t>
            </a:r>
            <a:endParaRPr sz="1200" spc="-27" dirty="0">
              <a:solidFill>
                <a:prstClr val="white"/>
              </a:solidFill>
              <a:latin typeface="Calibri"/>
              <a:cs typeface="Calibri"/>
            </a:endParaRPr>
          </a:p>
        </p:txBody>
      </p:sp>
      <p:sp>
        <p:nvSpPr>
          <p:cNvPr id="3" name="object 3"/>
          <p:cNvSpPr txBox="1"/>
          <p:nvPr/>
        </p:nvSpPr>
        <p:spPr>
          <a:xfrm>
            <a:off x="594359" y="939800"/>
            <a:ext cx="10226040" cy="3143040"/>
          </a:xfrm>
          <a:prstGeom prst="rect">
            <a:avLst/>
          </a:prstGeom>
        </p:spPr>
        <p:txBody>
          <a:bodyPr vert="horz" wrap="square" lIns="0" tIns="273050" rIns="0" bIns="0" rtlCol="0">
            <a:spAutoFit/>
          </a:bodyPr>
          <a:lstStyle/>
          <a:p>
            <a:pPr marL="8467" defTabSz="609630">
              <a:spcBef>
                <a:spcPts val="2150"/>
              </a:spcBef>
              <a:defRPr/>
            </a:pPr>
            <a:r>
              <a:rPr lang="en-US" sz="2933" b="1" dirty="0">
                <a:solidFill>
                  <a:srgbClr val="006FC0"/>
                </a:solidFill>
                <a:latin typeface="Calibri Light" panose="020F0302020204030204" pitchFamily="34" charset="0"/>
                <a:ea typeface="Calibri Light" panose="020F0302020204030204" pitchFamily="34" charset="0"/>
                <a:cs typeface="Calibri Light" panose="020F0302020204030204" pitchFamily="34" charset="0"/>
              </a:rPr>
              <a:t>Staff Survey 89 Responses - 77 Responses 12 Skipped </a:t>
            </a:r>
          </a:p>
          <a:p>
            <a:pPr marL="8467" defTabSz="609630">
              <a:spcBef>
                <a:spcPts val="2150"/>
              </a:spcBef>
              <a:defRPr/>
            </a:pPr>
            <a:r>
              <a:rPr lang="en-US" sz="2933" b="1" dirty="0">
                <a:solidFill>
                  <a:srgbClr val="006FC0"/>
                </a:solidFill>
                <a:latin typeface="Calibri Light" panose="020F0302020204030204" pitchFamily="34" charset="0"/>
                <a:ea typeface="Calibri Light" panose="020F0302020204030204" pitchFamily="34" charset="0"/>
                <a:cs typeface="Calibri Light" panose="020F0302020204030204" pitchFamily="34" charset="0"/>
              </a:rPr>
              <a:t>Comfortable or Very Comfortable Collecting SOGI from Patients</a:t>
            </a:r>
            <a:endParaRPr sz="2933"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endParaRPr>
          </a:p>
          <a:p>
            <a:pPr marL="861526" marR="595659" indent="-381019" defTabSz="609630">
              <a:spcBef>
                <a:spcPts val="447"/>
              </a:spcBef>
              <a:buFont typeface="Arial" panose="020B0604020202020204" pitchFamily="34" charset="0"/>
              <a:buChar char="•"/>
              <a:tabLst>
                <a:tab pos="861950" algn="l"/>
                <a:tab pos="862373" algn="l"/>
              </a:tabLst>
              <a:defRPr/>
            </a:pPr>
            <a:r>
              <a:rPr lang="en-US" sz="2400"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rPr>
              <a:t>Sex Assigned at Birth – 38%					Race – 49%</a:t>
            </a:r>
          </a:p>
          <a:p>
            <a:pPr marL="861526" marR="595659" indent="-381019" defTabSz="609630">
              <a:spcBef>
                <a:spcPts val="447"/>
              </a:spcBef>
              <a:buFont typeface="Arial" panose="020B0604020202020204" pitchFamily="34" charset="0"/>
              <a:buChar char="•"/>
              <a:tabLst>
                <a:tab pos="861950" algn="l"/>
                <a:tab pos="862373" algn="l"/>
              </a:tabLst>
              <a:defRPr/>
            </a:pPr>
            <a:r>
              <a:rPr lang="en-US" sz="2400"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rPr>
              <a:t>Gender Identity – 30%						Ethnicity – 53%</a:t>
            </a:r>
          </a:p>
          <a:p>
            <a:pPr marL="861526" marR="595659" indent="-381019" defTabSz="609630">
              <a:spcBef>
                <a:spcPts val="447"/>
              </a:spcBef>
              <a:buFont typeface="Arial" panose="020B0604020202020204" pitchFamily="34" charset="0"/>
              <a:buChar char="•"/>
              <a:tabLst>
                <a:tab pos="861950" algn="l"/>
                <a:tab pos="862373" algn="l"/>
              </a:tabLst>
              <a:defRPr/>
            </a:pPr>
            <a:r>
              <a:rPr lang="en-US" sz="2400"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rPr>
              <a:t>Pronouns – 30%							Language – 70%</a:t>
            </a:r>
          </a:p>
          <a:p>
            <a:pPr marL="861526" marR="595659" indent="-381019" defTabSz="609630">
              <a:spcBef>
                <a:spcPts val="447"/>
              </a:spcBef>
              <a:buFont typeface="Arial" panose="020B0604020202020204" pitchFamily="34" charset="0"/>
              <a:buChar char="•"/>
              <a:tabLst>
                <a:tab pos="861950" algn="l"/>
                <a:tab pos="862373" algn="l"/>
              </a:tabLst>
              <a:defRPr/>
            </a:pPr>
            <a:r>
              <a:rPr lang="en-US" sz="2400"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rPr>
              <a:t>Sexual Orientation – 30%</a:t>
            </a:r>
            <a:endParaRPr sz="2400"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927528421"/>
      </p:ext>
    </p:extLst>
  </p:cSld>
  <p:clrMapOvr>
    <a:masterClrMapping/>
  </p:clrMapOvr>
</p:sld>
</file>

<file path=ppt/theme/theme1.xml><?xml version="1.0" encoding="utf-8"?>
<a:theme xmlns:a="http://schemas.openxmlformats.org/drawingml/2006/main" name="CTC-RI">
  <a:themeElements>
    <a:clrScheme name="Custom 8">
      <a:dk1>
        <a:srgbClr val="0070C0"/>
      </a:dk1>
      <a:lt1>
        <a:sysClr val="window" lastClr="FFFFFF"/>
      </a:lt1>
      <a:dk2>
        <a:srgbClr val="0070C0"/>
      </a:dk2>
      <a:lt2>
        <a:srgbClr val="FFFFFF"/>
      </a:lt2>
      <a:accent1>
        <a:srgbClr val="0070C0"/>
      </a:accent1>
      <a:accent2>
        <a:srgbClr val="FFC000"/>
      </a:accent2>
      <a:accent3>
        <a:srgbClr val="C00000"/>
      </a:accent3>
      <a:accent4>
        <a:srgbClr val="7030A0"/>
      </a:accent4>
      <a:accent5>
        <a:srgbClr val="0070C0"/>
      </a:accent5>
      <a:accent6>
        <a:srgbClr val="3A3838"/>
      </a:accent6>
      <a:hlink>
        <a:srgbClr val="0070C0"/>
      </a:hlink>
      <a:folHlink>
        <a:srgbClr val="85C0FB"/>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TC-RI PPT Template 2022 [Read-Only]" id="{A4481524-A3AA-431F-B6FD-C47BE0F96313}" vid="{8C1B1871-BAD9-4B72-AF94-58E9D7E69462}"/>
    </a:ext>
  </a:extLst>
</a:theme>
</file>

<file path=ppt/theme/theme2.xml><?xml version="1.0" encoding="utf-8"?>
<a:theme xmlns:a="http://schemas.openxmlformats.org/drawingml/2006/main" name="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3.xml><?xml version="1.0" encoding="utf-8"?>
<a:theme xmlns:a="http://schemas.openxmlformats.org/drawingml/2006/main" name="2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 Med Minute Obesity_IVP_SlideTemplate" id="{D760AE0C-3FB5-2A4F-83B2-D48AEC034364}" vid="{F9384557-24F3-4E4B-A9D7-A27ED03FE4CB}"/>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AAP_slides_final_widescreen">
  <a:themeElements>
    <a:clrScheme name="AAP 1">
      <a:dk1>
        <a:sysClr val="windowText" lastClr="000000"/>
      </a:dk1>
      <a:lt1>
        <a:sysClr val="window" lastClr="FFFFFF"/>
      </a:lt1>
      <a:dk2>
        <a:srgbClr val="00247F"/>
      </a:dk2>
      <a:lt2>
        <a:srgbClr val="FDF5F2"/>
      </a:lt2>
      <a:accent1>
        <a:srgbClr val="00247F"/>
      </a:accent1>
      <a:accent2>
        <a:srgbClr val="1585B9"/>
      </a:accent2>
      <a:accent3>
        <a:srgbClr val="AFE3F5"/>
      </a:accent3>
      <a:accent4>
        <a:srgbClr val="AEC736"/>
      </a:accent4>
      <a:accent5>
        <a:srgbClr val="E9B424"/>
      </a:accent5>
      <a:accent6>
        <a:srgbClr val="D84E19"/>
      </a:accent6>
      <a:hlink>
        <a:srgbClr val="2364D8"/>
      </a:hlink>
      <a:folHlink>
        <a:srgbClr val="7973F5"/>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40C6216E8712243A04CDC0ACEE20056" ma:contentTypeVersion="14" ma:contentTypeDescription="Create a new document." ma:contentTypeScope="" ma:versionID="4407130fd51d92d1011f73ce3b37868f">
  <xsd:schema xmlns:xsd="http://www.w3.org/2001/XMLSchema" xmlns:xs="http://www.w3.org/2001/XMLSchema" xmlns:p="http://schemas.microsoft.com/office/2006/metadata/properties" xmlns:ns3="ef11caf6-86d8-435c-975e-b9845e2db8dd" xmlns:ns4="8d411f9a-036c-4050-9594-99f41aea1e65" targetNamespace="http://schemas.microsoft.com/office/2006/metadata/properties" ma:root="true" ma:fieldsID="2c8313363e8703a1db5317474a5fc8ad" ns3:_="" ns4:_="">
    <xsd:import namespace="ef11caf6-86d8-435c-975e-b9845e2db8dd"/>
    <xsd:import namespace="8d411f9a-036c-4050-9594-99f41aea1e6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element ref="ns4:SharedWithUsers" minOccurs="0"/>
                <xsd:element ref="ns4:SharedWithDetails" minOccurs="0"/>
                <xsd:element ref="ns4:SharingHintHash"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11caf6-86d8-435c-975e-b9845e2db8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d411f9a-036c-4050-9594-99f41aea1e6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982652-CA4E-4FBC-9B4C-44888BB936A7}">
  <ds:schemaRefs>
    <ds:schemaRef ds:uri="http://www.w3.org/XML/1998/namespace"/>
    <ds:schemaRef ds:uri="8d411f9a-036c-4050-9594-99f41aea1e65"/>
    <ds:schemaRef ds:uri="http://purl.org/dc/elements/1.1/"/>
    <ds:schemaRef ds:uri="ef11caf6-86d8-435c-975e-b9845e2db8dd"/>
    <ds:schemaRef ds:uri="http://schemas.microsoft.com/office/2006/metadata/properties"/>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39DBEDDD-D25E-4FD6-9E9D-0D6104C2F560}">
  <ds:schemaRefs>
    <ds:schemaRef ds:uri="http://schemas.microsoft.com/sharepoint/v3/contenttype/forms"/>
  </ds:schemaRefs>
</ds:datastoreItem>
</file>

<file path=customXml/itemProps3.xml><?xml version="1.0" encoding="utf-8"?>
<ds:datastoreItem xmlns:ds="http://schemas.openxmlformats.org/officeDocument/2006/customXml" ds:itemID="{624801B3-F6C7-4190-A842-34A77C0D7E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11caf6-86d8-435c-975e-b9845e2db8dd"/>
    <ds:schemaRef ds:uri="8d411f9a-036c-4050-9594-99f41aea1e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CTC-RI PPT Template 2022 4 5 22</Template>
  <TotalTime>1430</TotalTime>
  <Words>6013</Words>
  <Application>Microsoft Office PowerPoint</Application>
  <PresentationFormat>Widescreen</PresentationFormat>
  <Paragraphs>646</Paragraphs>
  <Slides>83</Slides>
  <Notes>35</Notes>
  <HiddenSlides>0</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83</vt:i4>
      </vt:variant>
    </vt:vector>
  </HeadingPairs>
  <TitlesOfParts>
    <vt:vector size="105" baseType="lpstr">
      <vt:lpstr>Arial</vt:lpstr>
      <vt:lpstr>Belleza</vt:lpstr>
      <vt:lpstr>Calibri</vt:lpstr>
      <vt:lpstr>Calibri Light</vt:lpstr>
      <vt:lpstr>Cambria</vt:lpstr>
      <vt:lpstr>Georgia</vt:lpstr>
      <vt:lpstr>Helvetica Neue</vt:lpstr>
      <vt:lpstr>Helvetica Neue Light</vt:lpstr>
      <vt:lpstr>Ink Free</vt:lpstr>
      <vt:lpstr>Lucida Grande</vt:lpstr>
      <vt:lpstr>National2</vt:lpstr>
      <vt:lpstr>Open Sans</vt:lpstr>
      <vt:lpstr>ScalaSansOT-Light</vt:lpstr>
      <vt:lpstr>Skeena</vt:lpstr>
      <vt:lpstr>Times New Roman</vt:lpstr>
      <vt:lpstr>Tw Cen MT</vt:lpstr>
      <vt:lpstr>Wingdings</vt:lpstr>
      <vt:lpstr>CTC-RI</vt:lpstr>
      <vt:lpstr>2017_HTAA_Diabetes</vt:lpstr>
      <vt:lpstr>2_2017_HTAA_Diabetes</vt:lpstr>
      <vt:lpstr>1_Office Theme</vt:lpstr>
      <vt:lpstr>AAP_slides_final_widescreen</vt:lpstr>
      <vt:lpstr>Breakfast of Champions:  Gender Affirming Care</vt:lpstr>
      <vt:lpstr>Agenda</vt:lpstr>
      <vt:lpstr>Announcements</vt:lpstr>
      <vt:lpstr>CTC-RI Conflict of Interest Statement</vt:lpstr>
      <vt:lpstr>Objectives</vt:lpstr>
      <vt:lpstr>PowerPoint Presentation</vt:lpstr>
      <vt:lpstr>Demographic Data Collection Pilot  </vt:lpstr>
      <vt:lpstr>Baseline Practice Needs Assessment Report  </vt:lpstr>
      <vt:lpstr>Baseline Practice Needs Assessment Report </vt:lpstr>
      <vt:lpstr>Baseline Practice Needs Assessment Report  </vt:lpstr>
      <vt:lpstr>PowerPoint Presentation</vt:lpstr>
      <vt:lpstr>PowerPoint Presentation</vt:lpstr>
      <vt:lpstr>PowerPoint Presentation</vt:lpstr>
      <vt:lpstr>PowerPoint Presentation</vt:lpstr>
      <vt:lpstr>Disclosure Information</vt:lpstr>
      <vt:lpstr>Objectives</vt:lpstr>
      <vt:lpstr>Understanding Gender</vt:lpstr>
      <vt:lpstr>PowerPoint Presentation</vt:lpstr>
      <vt:lpstr>PowerPoint Presentation</vt:lpstr>
      <vt:lpstr>PowerPoint Presentation</vt:lpstr>
      <vt:lpstr>PowerPoint Presentation</vt:lpstr>
      <vt:lpstr>PowerPoint Presentation</vt:lpstr>
      <vt:lpstr>PowerPoint Presentation</vt:lpstr>
      <vt:lpstr>Mental Health</vt:lpstr>
      <vt:lpstr>PowerPoint Presentation</vt:lpstr>
      <vt:lpstr>“Going Underground”</vt:lpstr>
      <vt:lpstr>PowerPoint Presentation</vt:lpstr>
      <vt:lpstr>PowerPoint Presentation</vt:lpstr>
      <vt:lpstr>PowerPoint Presentation</vt:lpstr>
      <vt:lpstr>PowerPoint Presentation</vt:lpstr>
      <vt:lpstr>Gender Diverse Children</vt:lpstr>
      <vt:lpstr>PowerPoint Presentation</vt:lpstr>
      <vt:lpstr>PowerPoint Presentation</vt:lpstr>
      <vt:lpstr>Chief Complaints</vt:lpstr>
      <vt:lpstr>PowerPoint Presentation</vt:lpstr>
      <vt:lpstr>PowerPoint Presentation</vt:lpstr>
      <vt:lpstr>PowerPoint Presentation</vt:lpstr>
      <vt:lpstr>PowerPoint Presentation</vt:lpstr>
      <vt:lpstr>PowerPoint Presentation</vt:lpstr>
      <vt:lpstr>Family-Centered Care</vt:lpstr>
      <vt:lpstr>PowerPoint Presentation</vt:lpstr>
      <vt:lpstr>PowerPoint Presentation</vt:lpstr>
      <vt:lpstr>Themes of Treatment: Parental Fears</vt:lpstr>
      <vt:lpstr>PowerPoint Presentation</vt:lpstr>
      <vt:lpstr>PowerPoint Presentation</vt:lpstr>
      <vt:lpstr>Acceptance</vt:lpstr>
      <vt:lpstr>PowerPoint Presentation</vt:lpstr>
      <vt:lpstr>PowerPoint Presentation</vt:lpstr>
      <vt:lpstr>Decision-Making</vt:lpstr>
      <vt:lpstr>Informed Consent Model</vt:lpstr>
      <vt:lpstr>What about Adolescents?</vt:lpstr>
      <vt:lpstr>What about Adolescents?</vt:lpstr>
      <vt:lpstr>Gender Affirmative Care  in Adolescents</vt:lpstr>
      <vt:lpstr>Gender Affirmative Care  in Children &amp; Adolescents</vt:lpstr>
      <vt:lpstr>What is Gender Affirmative Care?</vt:lpstr>
      <vt:lpstr>Gender Affirmative Care  Defined</vt:lpstr>
      <vt:lpstr>Original Premises  of the GAC Model</vt:lpstr>
      <vt:lpstr>Elements of GAC</vt:lpstr>
      <vt:lpstr>Elements of GAC: Psychosocial Support</vt:lpstr>
      <vt:lpstr>Elements of GAC: Medical Affirmation</vt:lpstr>
      <vt:lpstr>Elements of GAC: Medical Affirmation</vt:lpstr>
      <vt:lpstr>Elements of GAC: Medical Affirmation</vt:lpstr>
      <vt:lpstr>Elements of GAC: Surgical Affirmation</vt:lpstr>
      <vt:lpstr>PowerPoint Presentation</vt:lpstr>
      <vt:lpstr>Is there any evidence to support gender affirmative care in adolescents?</vt:lpstr>
      <vt:lpstr>Is there any evidence to support gender affirmative care in adolescents?</vt:lpstr>
      <vt:lpstr>Is there any evidence to support gender affirmative care in adolescents?</vt:lpstr>
      <vt:lpstr>PowerPoint Presentation</vt:lpstr>
      <vt:lpstr>PowerPoint Presentation</vt:lpstr>
      <vt:lpstr>Rhode Island Public Health Institute (RIPHI) </vt:lpstr>
      <vt:lpstr>Healthcare Access in Rhode Island</vt:lpstr>
      <vt:lpstr>Open Door Health (ODH)</vt:lpstr>
      <vt:lpstr>PowerPoint Presentation</vt:lpstr>
      <vt:lpstr>How We Innovate: Novel Service Delivery</vt:lpstr>
      <vt:lpstr>A Need for Mental Healthcare at ODH</vt:lpstr>
      <vt:lpstr>Mental Health and LGBTQ+ Populations</vt:lpstr>
      <vt:lpstr>Depression and Anxiety Symptoms at ODH</vt:lpstr>
      <vt:lpstr>External Factors Effecting Mental Health</vt:lpstr>
      <vt:lpstr>Get to Know Our Team</vt:lpstr>
      <vt:lpstr>Comparing PHQ-2 Depression Scores</vt:lpstr>
      <vt:lpstr>Comparing GAD-2 Anxiety Scores</vt:lpstr>
      <vt:lpstr>CME Credits &amp; Eval</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Breakfast of Champions</dc:title>
  <dc:creator>Michelle Mooney</dc:creator>
  <cp:lastModifiedBy>Michelle Mooney</cp:lastModifiedBy>
  <cp:revision>44</cp:revision>
  <dcterms:created xsi:type="dcterms:W3CDTF">2022-04-15T22:37:44Z</dcterms:created>
  <dcterms:modified xsi:type="dcterms:W3CDTF">2023-12-13T22:38:53Z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0x010100640C6216E8712243A04CDC0ACEE20056</vt:lpwstr>
  </property>
</Properties>
</file>